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1" r:id="rId4"/>
  </p:sldMasterIdLst>
  <p:notesMasterIdLst>
    <p:notesMasterId r:id="rId19"/>
  </p:notesMasterIdLst>
  <p:handoutMasterIdLst>
    <p:handoutMasterId r:id="rId20"/>
  </p:handoutMasterIdLst>
  <p:sldIdLst>
    <p:sldId id="283" r:id="rId5"/>
    <p:sldId id="284" r:id="rId6"/>
    <p:sldId id="328" r:id="rId7"/>
    <p:sldId id="272" r:id="rId8"/>
    <p:sldId id="389" r:id="rId9"/>
    <p:sldId id="276" r:id="rId10"/>
    <p:sldId id="333" r:id="rId11"/>
    <p:sldId id="421" r:id="rId12"/>
    <p:sldId id="651" r:id="rId13"/>
    <p:sldId id="424" r:id="rId14"/>
    <p:sldId id="426" r:id="rId15"/>
    <p:sldId id="670" r:id="rId16"/>
    <p:sldId id="820" r:id="rId17"/>
    <p:sldId id="287" r:id="rId1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42" userDrawn="1">
          <p15:clr>
            <a:srgbClr val="A4A3A4"/>
          </p15:clr>
        </p15:guide>
        <p15:guide id="3" pos="3771" userDrawn="1">
          <p15:clr>
            <a:srgbClr val="A4A3A4"/>
          </p15:clr>
        </p15:guide>
        <p15:guide id="4" pos="3908" userDrawn="1">
          <p15:clr>
            <a:srgbClr val="A4A3A4"/>
          </p15:clr>
        </p15:guide>
        <p15:guide id="5" pos="7337" userDrawn="1">
          <p15:clr>
            <a:srgbClr val="A4A3A4"/>
          </p15:clr>
        </p15:guide>
        <p15:guide id="6" orient="horz" pos="40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21E"/>
    <a:srgbClr val="7D0041"/>
    <a:srgbClr val="005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1026"/>
        <p:guide pos="342"/>
        <p:guide pos="3771"/>
        <p:guide pos="3908"/>
        <p:guide pos="7337"/>
        <p:guide orient="horz" pos="40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925F21-EAB8-4CB2-BB97-AFF513D513B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45A64-89E0-45B0-8273-2D0B3646BE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gray"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9F34-2596-48EF-BF48-70C64C047F56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6D1D1-6E1C-4D67-81AE-6B1C2BEC48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41567-3C83-4117-8878-1B8B30CE91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8AE8B-5C52-4868-A76E-4A021A2F2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C85A9-AD37-49E7-9130-DDC5E2CF885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52388" y="825500"/>
            <a:ext cx="6692900" cy="3765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42336" y="4777958"/>
            <a:ext cx="6113003" cy="432506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6DB49-C53F-49FA-82AD-99D660215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1200"/>
      </a:spcBef>
      <a:defRPr sz="1200" kern="1200">
        <a:solidFill>
          <a:schemeClr val="bg2"/>
        </a:solidFill>
        <a:latin typeface="+mj-lt"/>
        <a:ea typeface="+mn-ea"/>
        <a:cs typeface="+mn-cs"/>
      </a:defRPr>
    </a:lvl1pPr>
    <a:lvl2pPr marL="0" indent="0" algn="l" defTabSz="914400" rtl="0" eaLnBrk="1" latinLnBrk="0" hangingPunct="1">
      <a:spcBef>
        <a:spcPts val="6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80000" indent="-180000" algn="l" defTabSz="914400" rtl="0" eaLnBrk="1" latinLnBrk="0" hangingPunct="1">
      <a:spcBef>
        <a:spcPts val="600"/>
      </a:spcBef>
      <a:buClr>
        <a:schemeClr val="bg2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spcBef>
        <a:spcPts val="600"/>
      </a:spcBef>
      <a:buClr>
        <a:schemeClr val="bg2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40000" indent="-180000" algn="l" defTabSz="914400" rtl="0" eaLnBrk="1" latinLnBrk="0" hangingPunct="1">
      <a:spcBef>
        <a:spcPts val="600"/>
      </a:spcBef>
      <a:buClr>
        <a:schemeClr val="tx1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40000" indent="-180000" algn="l" defTabSz="914400" rtl="0" eaLnBrk="1" latinLnBrk="0" hangingPunct="1">
      <a:spcBef>
        <a:spcPts val="600"/>
      </a:spcBef>
      <a:buClr>
        <a:schemeClr val="tx1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40000" indent="-180000" algn="l" defTabSz="914400" rtl="0" eaLnBrk="1" latinLnBrk="0" hangingPunct="1">
      <a:spcBef>
        <a:spcPts val="600"/>
      </a:spcBef>
      <a:buClr>
        <a:schemeClr val="tx1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40000" indent="-180000" algn="l" defTabSz="914400" rtl="0" eaLnBrk="1" latinLnBrk="0" hangingPunct="1">
      <a:spcBef>
        <a:spcPts val="600"/>
      </a:spcBef>
      <a:buClr>
        <a:schemeClr val="tx1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40000" indent="-180000" algn="l" defTabSz="914400" rtl="0" eaLnBrk="1" latinLnBrk="0" hangingPunct="1">
      <a:spcBef>
        <a:spcPts val="600"/>
      </a:spcBef>
      <a:buClr>
        <a:schemeClr val="tx1"/>
      </a:buClr>
      <a:buFont typeface="Symbol" panose="05050102010706020507" pitchFamily="18" charset="2"/>
      <a:buChar char="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1/archinternmed.2011.728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5000"/>
              </a:lnSpc>
            </a:pPr>
            <a:fld id="{CC8AAD1F-0704-0B42-A1F0-4B0E9E0A98CE}" type="slidenum">
              <a:rPr lang="en-GB" altLang="x-none">
                <a:solidFill>
                  <a:srgbClr val="000000"/>
                </a:solidFill>
                <a:latin typeface="Times New Roman" charset="0"/>
              </a:rPr>
              <a:pPr>
                <a:lnSpc>
                  <a:spcPct val="95000"/>
                </a:lnSpc>
              </a:pPr>
              <a:t>6</a:t>
            </a:fld>
            <a:endParaRPr lang="en-GB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933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49003" y="5513958"/>
            <a:ext cx="5995172" cy="5224383"/>
          </a:xfrm>
          <a:ln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3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8" y="825500"/>
            <a:ext cx="6692900" cy="3765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the Well-Hearing is Well-Being</a:t>
            </a:r>
            <a:r>
              <a:rPr lang="it-IT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   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 Training Package.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Phonak mission, to offer a  “Life a Life without Limits”,  naturally leads us to consider how hearing loss influences  overall “well-being”. Hearing well helps to keep us socially, emotionally, and physically connected to the world around us which can be important to our sense of well-being. Therefore, identifying and treating hearing loss is important. As we understand the complexity of well-being, especially in a hearing health care context,  we may provide clinicians with new knowledge and skills to support their clients with hearing  loss along their rehabilitative journey. 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Phonak, in collaboration with  key opinion leading researchers, provides a high-level overview of current scientific evidence linking hearing and hearing rehabilitation to well-being n our position paper - -</a:t>
            </a:r>
            <a:r>
              <a:rPr lang="it-IT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Phonak Well-Hearing is Well-Being</a:t>
            </a:r>
            <a:r>
              <a:rPr lang="it-IT" sz="1200" i="1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 .  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was published in the </a:t>
            </a:r>
            <a:r>
              <a:rPr lang="it-IT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Hearing Review  in 2020 .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“Well-hearing is Well-Being™” is a trademark of Phonak.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13DB0-83B3-4016-8861-7956E113BEB9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19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8" y="825500"/>
            <a:ext cx="6692900" cy="3765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Well-Hearing is Well-Being, Phonak believes that hearing care providers, or HCPs, are uniquely positioned to raise awareness, and put hearing loss and hearing rehabilitation into this much broader context. Therefore, HCPs can play a key role in changing the conversation from “needing a hearing aid because</a:t>
            </a:r>
          </a:p>
          <a:p>
            <a:pPr rtl="0"/>
            <a:r>
              <a:rPr lang="it-IT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do not hear well”, to a conversation about what hearing and hearing rehabilitation can truly mean for an individual in the context of well-being.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13DB0-83B3-4016-8861-7956E113BEB9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42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8" y="825500"/>
            <a:ext cx="6692900" cy="3765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look at hearing loss and its impact on </a:t>
            </a:r>
            <a:r>
              <a:rPr lang="it-IT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Well-being, 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hearing loss , and the communication challenges due to hearing loss can impact all 3 well-being dimensions put forward by the WHO</a:t>
            </a:r>
            <a:r>
              <a:rPr lang="it-IT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 is warranted because  the impact of hearing loss on well-being is still very often underestimated.</a:t>
            </a:r>
          </a:p>
          <a:p>
            <a:pPr lvl="0"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Additionally, hearing loss is highly prevalent, and  highly undertreated.</a:t>
            </a:r>
          </a:p>
          <a:p>
            <a:pPr lvl="0"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Earlier and higher rates of diagnosis and intervention for hearing loss supports not only better communication outcomes but overall well being</a:t>
            </a:r>
          </a:p>
          <a:p>
            <a:pPr rtl="0"/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explore this in more detail…</a:t>
            </a:r>
          </a:p>
          <a:p>
            <a:pPr rtl="0"/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it-IT" sz="1200" b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Health Organization (WHO). (1948). </a:t>
            </a:r>
            <a:r>
              <a:rPr lang="it-IT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Constitution of the World Health Organization</a:t>
            </a:r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Geneva, Switzerland: WHO.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3A13DB0-83B3-4016-8861-7956E113BEB9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85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8" y="825500"/>
            <a:ext cx="6692900" cy="3765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hearing loss is more than just a peripheral sensory issue.  For example, it is also associated with such factors as:</a:t>
            </a:r>
          </a:p>
          <a:p>
            <a:pPr marL="171450" lvl="0" indent="-171450" rtl="0">
              <a:buFontTx/>
              <a:buChar char="-"/>
            </a:pPr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Coexisting and/or underlying diseases</a:t>
            </a:r>
            <a:r>
              <a:rPr lang="it-IT" sz="1200" b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risks of falls</a:t>
            </a:r>
            <a:r>
              <a:rPr lang="it-IT" sz="1200" b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increased use of health care services</a:t>
            </a:r>
            <a:r>
              <a:rPr lang="it-IT" sz="1200" b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Hearing loss can even put an individual at more risk of developing clinically significant cognitive issues at an older age than their normal hearing peers</a:t>
            </a:r>
            <a:r>
              <a:rPr lang="it-IT" sz="1200" b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</a:p>
          <a:p>
            <a:pPr marL="0" indent="0" rtl="0">
              <a:buNone/>
            </a:pPr>
            <a:r>
              <a:rPr lang="it-IT" sz="12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And sadly, Increased loneliness</a:t>
            </a:r>
            <a:r>
              <a:rPr lang="it-IT" sz="1200" kern="1200" baseline="30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5</a:t>
            </a:r>
            <a:r>
              <a:rPr lang="it-IT" sz="12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distress</a:t>
            </a:r>
            <a:r>
              <a:rPr lang="it-IT" sz="1200" kern="1200" baseline="30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6</a:t>
            </a:r>
            <a:r>
              <a:rPr lang="it-IT" sz="12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depressive thoughts</a:t>
            </a:r>
            <a:r>
              <a:rPr lang="it-IT" sz="1200" kern="1200" baseline="30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6,7</a:t>
            </a:r>
            <a:r>
              <a:rPr lang="it-IT" sz="12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and overall a lower quality of life</a:t>
            </a:r>
            <a:r>
              <a:rPr lang="it-IT" sz="1200" kern="1200" baseline="30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8</a:t>
            </a:r>
            <a:r>
              <a:rPr lang="it-IT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  can be associated with hearing loss.</a:t>
            </a:r>
          </a:p>
          <a:p>
            <a:pPr marL="171450" lvl="0" indent="-171450">
              <a:buFontTx/>
              <a:buChar char="-"/>
            </a:pPr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rtl="0">
              <a:buFontTx/>
              <a:buChar char="-"/>
            </a:pP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>
                <a:solidFill>
                  <a:schemeClr val="bg2"/>
                </a:solidFill>
              </a:rPr>
              <a:t>Besser, J., Stropahl, M., Urry, E., &amp; Launer, S. (2018). Comorbidities of hearing loss and the implications of multimorbidity for audiological care. </a:t>
            </a:r>
            <a:r>
              <a:rPr lang="it-IT" sz="1200" i="1">
                <a:solidFill>
                  <a:schemeClr val="bg2"/>
                </a:solidFill>
              </a:rPr>
              <a:t>Hearing Research</a:t>
            </a:r>
            <a:r>
              <a:rPr lang="it-IT" sz="1200">
                <a:solidFill>
                  <a:schemeClr val="bg2"/>
                </a:solidFill>
              </a:rPr>
              <a:t>,</a:t>
            </a:r>
            <a:r>
              <a:rPr lang="it-IT" sz="1200" i="1">
                <a:solidFill>
                  <a:schemeClr val="bg2"/>
                </a:solidFill>
              </a:rPr>
              <a:t> 369</a:t>
            </a:r>
            <a:r>
              <a:rPr lang="it-IT" sz="1200">
                <a:solidFill>
                  <a:schemeClr val="bg2"/>
                </a:solidFill>
              </a:rPr>
              <a:t>, 3–14. 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>
                <a:solidFill>
                  <a:schemeClr val="bg2"/>
                </a:solidFill>
              </a:rPr>
              <a:t>Jiam, N.T.-L., Li, C., &amp; Agrawal, Y. (2016). Hearing loss and falls: A systematic review and meta-analysis. </a:t>
            </a:r>
            <a:r>
              <a:rPr lang="it-IT" sz="1200" i="1">
                <a:solidFill>
                  <a:schemeClr val="bg2"/>
                </a:solidFill>
              </a:rPr>
              <a:t>The Laryngoscope</a:t>
            </a:r>
            <a:r>
              <a:rPr lang="it-IT" sz="1200">
                <a:solidFill>
                  <a:schemeClr val="bg2"/>
                </a:solidFill>
              </a:rPr>
              <a:t>, </a:t>
            </a:r>
            <a:r>
              <a:rPr lang="it-IT" sz="1200" i="1">
                <a:solidFill>
                  <a:schemeClr val="bg2"/>
                </a:solidFill>
              </a:rPr>
              <a:t>126</a:t>
            </a:r>
            <a:r>
              <a:rPr lang="it-IT" sz="1200">
                <a:solidFill>
                  <a:schemeClr val="bg2"/>
                </a:solidFill>
              </a:rPr>
              <a:t>(11), 2587–2596.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>
                <a:solidFill>
                  <a:schemeClr val="bg2"/>
                </a:solidFill>
              </a:rPr>
              <a:t>Mick, P., Foley, D., Lin, F., &amp; Pichora-fuller, M.K. (2018). Hearing Difficulty Is Associated With Injuries Requiring Medical Care. </a:t>
            </a:r>
            <a:r>
              <a:rPr lang="it-IT" sz="1200" i="1">
                <a:solidFill>
                  <a:schemeClr val="bg2"/>
                </a:solidFill>
              </a:rPr>
              <a:t>Ear and Hearing</a:t>
            </a:r>
            <a:r>
              <a:rPr lang="it-IT" sz="1200">
                <a:solidFill>
                  <a:schemeClr val="bg2"/>
                </a:solidFill>
              </a:rPr>
              <a:t>, </a:t>
            </a:r>
            <a:r>
              <a:rPr lang="it-IT" sz="1200" i="1">
                <a:solidFill>
                  <a:schemeClr val="bg2"/>
                </a:solidFill>
              </a:rPr>
              <a:t>39</a:t>
            </a:r>
            <a:r>
              <a:rPr lang="it-IT" sz="1200">
                <a:solidFill>
                  <a:schemeClr val="bg2"/>
                </a:solidFill>
              </a:rPr>
              <a:t>(4), 631–644. 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>
                <a:solidFill>
                  <a:schemeClr val="bg2"/>
                </a:solidFill>
              </a:rPr>
              <a:t>Loughrey, D.G., Kelly, M.E., Kelley, G.A., Brennan, S., &amp; Lawlor, B. A. (2018). Association of Age-Related Hearing Loss With Cognitive Function, Cognitive Impairment, and Dementia. </a:t>
            </a:r>
            <a:r>
              <a:rPr lang="it-IT" sz="1200" i="1">
                <a:solidFill>
                  <a:schemeClr val="bg2"/>
                </a:solidFill>
              </a:rPr>
              <a:t>JAMA Otolaryngology–Head &amp; Neck Surgery</a:t>
            </a:r>
            <a:r>
              <a:rPr lang="it-IT" sz="1200">
                <a:solidFill>
                  <a:schemeClr val="bg2"/>
                </a:solidFill>
              </a:rPr>
              <a:t>, </a:t>
            </a:r>
            <a:r>
              <a:rPr lang="it-IT" sz="1200" i="1">
                <a:solidFill>
                  <a:schemeClr val="bg2"/>
                </a:solidFill>
              </a:rPr>
              <a:t>144</a:t>
            </a:r>
            <a:r>
              <a:rPr lang="it-IT" sz="1200">
                <a:solidFill>
                  <a:schemeClr val="bg2"/>
                </a:solidFill>
              </a:rPr>
              <a:t>(2), 115-126. 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Kramer, S.E., Kapteyn, T.S., Kuik, D.J., &amp; Deeg, D.J.H. (2002). The association of hearing impairment and chronic diseases with psychosocial health status in older age. </a:t>
            </a:r>
            <a:r>
              <a:rPr lang="it-IT" sz="1200" i="1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Journal of Aging and Health</a:t>
            </a: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i="1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14</a:t>
            </a: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(1), 122–137. 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Nachtegaal, J., Smit, J.H., Smits, C., Bezemer, P.D., van Beek, J.H.M., Festen, J.M., &amp; Kramer, S.E. (2009). The Association Between Hearing Status and Psychosocial Health Before the Age of 70 Years: Results from an internet-based National Survey on Hearing. </a:t>
            </a:r>
            <a:r>
              <a:rPr lang="it-IT" sz="1200" i="1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Ear and Hearing, 30</a:t>
            </a: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(3), 302–312. 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Keidser, G., &amp; Seeto, M. (2017). The Influence of Social Interaction and Physical Health on the Association Between Hearing and Depression With Age and Gender. </a:t>
            </a:r>
            <a:r>
              <a:rPr lang="it-IT" sz="1200" i="1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Trends in Hearing, 21</a:t>
            </a: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, 1-15. </a:t>
            </a:r>
          </a:p>
          <a:p>
            <a:pPr marL="228600" indent="-228600" rtl="0"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Ciorba, A., Bianchini, C., Pelucchi, S., &amp; Pastore, A. (2012). The impact of hearing loss on the quality of life of elderly adults. </a:t>
            </a:r>
            <a:r>
              <a:rPr lang="it-IT" sz="1200" i="1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Clinical Interventions in Aging</a:t>
            </a: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,</a:t>
            </a:r>
            <a:r>
              <a:rPr lang="it-IT" sz="1200" i="1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7</a:t>
            </a:r>
            <a:r>
              <a:rPr lang="it-IT" sz="12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, 159–163.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3A13DB0-83B3-4016-8861-7956E113BEB9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39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8" y="825500"/>
            <a:ext cx="6692900" cy="3765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/>
              <a:t>As hearing care professionals, we should be concerned with cognitive well-being.</a:t>
            </a:r>
          </a:p>
          <a:p>
            <a:endParaRPr lang="en-GB"/>
          </a:p>
          <a:p>
            <a:pPr rtl="0"/>
            <a:r>
              <a:rPr lang="it-IT"/>
              <a:t>The Lin study, published in 2011 shows that with untreated hearing loss comes an increased risk of dementia.</a:t>
            </a:r>
          </a:p>
          <a:p>
            <a:pPr rtl="0"/>
            <a:r>
              <a:rPr lang="it-IT"/>
              <a:t>In fact, Lin and colleagues found that those with mild loss had 2 times the increased risk compared to their normal hearing peers.  As the amount of hearing loss increased, so did the risk of dementia.  Those with a severe hearing loss had a risk factor 5 times greater than those with normal hearing.   </a:t>
            </a:r>
          </a:p>
          <a:p>
            <a:endParaRPr lang="en-GB"/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aseline="30000">
                <a:solidFill>
                  <a:schemeClr val="tx2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it-IT" sz="1200">
                <a:solidFill>
                  <a:schemeClr val="tx2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Lin, F. R., Metter, E. J., O’Brien, R. J., Resnick, S. M., Zonderman, A. B., &amp; Ferrucci, L. (2011). Hearing loss and incident dementia. Archives of neurology, 68(2), 214-220.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C1AB4A-E446-499E-A5F3-D39B16B0563F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03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8" y="825500"/>
            <a:ext cx="6692900" cy="3765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/>
              <a:t>In the case of an aged population, the  same people who have hearing problems often also are at risk of falling</a:t>
            </a:r>
            <a:r>
              <a:rPr lang="it-IT" baseline="30000"/>
              <a:t>5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Investigations to the occurrence of falls associated with hearing loss found that the odds or risk of falling were 2 to 3 times in an elderly group in case of hearing loss</a:t>
            </a:r>
            <a:r>
              <a:rPr lang="it-IT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And as the degree of hearing loss increased to severe,  so did the odds of falling.</a:t>
            </a:r>
            <a:r>
              <a:rPr lang="it-IT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1,2,3,4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rtl="0">
              <a:buFont typeface="+mj-lt"/>
              <a:buAutoNum type="arabicPeriod"/>
            </a:pP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/>
              <a:t>Lin, F. R., &amp; Ferrucci, L. (2012). Hearing loss and falls among older adults in the United States. </a:t>
            </a:r>
            <a:r>
              <a:rPr lang="it-IT" sz="1200" i="1"/>
              <a:t>Archives of internal medicine</a:t>
            </a:r>
            <a:r>
              <a:rPr lang="it-IT" sz="1200"/>
              <a:t>, </a:t>
            </a:r>
            <a:r>
              <a:rPr lang="it-IT" sz="1200" i="1"/>
              <a:t>172</a:t>
            </a:r>
            <a:r>
              <a:rPr lang="it-IT" sz="1200"/>
              <a:t>(4), 369–371. </a:t>
            </a:r>
            <a:r>
              <a:rPr lang="it-IT" sz="1200">
                <a:hlinkClick r:id="rId3"/>
              </a:rPr>
              <a:t>https://doi.org/10.1001/archinternmed.2011.728</a:t>
            </a:r>
          </a:p>
          <a:p>
            <a:pPr marL="342900" indent="-342900" rtl="0">
              <a:buFont typeface="+mj-lt"/>
              <a:buAutoNum type="arabicPeriod"/>
            </a:pPr>
            <a:r>
              <a:rPr lang="it-IT" sz="1200"/>
              <a:t>Campos J., Ramkhalawansingh R., Pichora-Fuller M. K. Hearing, self-motion perception, mobility, and aging. Hear Res, (2018). 369, 42–55</a:t>
            </a:r>
          </a:p>
          <a:p>
            <a:pPr marL="342900" indent="-342900" rtl="0">
              <a:buFont typeface="+mj-lt"/>
              <a:buAutoNum type="arabicPeriod"/>
            </a:pPr>
            <a:r>
              <a:rPr lang="it-IT" sz="1200"/>
              <a:t>Agmon M., Lavie L., Doumas M. The association between hearing loss, postural control, and mobility in older adults: a systematic review. J Am Acad Audiol, (2017). 28, 575–588</a:t>
            </a:r>
          </a:p>
          <a:p>
            <a:pPr marL="342900" indent="-342900" rtl="0">
              <a:buFont typeface="+mj-lt"/>
              <a:buAutoNum type="arabicPeriod"/>
            </a:pPr>
            <a:r>
              <a:rPr lang="it-IT" sz="1200"/>
              <a:t>Jiam N. T., Li C., Agrawal Y. Hearing loss and falls: a systematic review and meta-analysis. Laryngoscope, (2016). 126, 2587–2596</a:t>
            </a:r>
          </a:p>
          <a:p>
            <a:pPr marL="342900" indent="-342900" rtl="0">
              <a:buFont typeface="+mj-lt"/>
              <a:buAutoNum type="arabicPeriod"/>
            </a:pPr>
            <a:r>
              <a:rPr lang="it-IT" sz="1200"/>
              <a:t> National Institute on Aging. 2o17 Bethesda MD. Prevent Falls and Fractures  retrieved on 3-7-2021  https://www.nia.nih.gov/health/prevent-falls-and-fractures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3A13DB0-83B3-4016-8861-7956E113BEB9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6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0">
            <a:extLst>
              <a:ext uri="{FF2B5EF4-FFF2-40B4-BE49-F238E27FC236}">
                <a16:creationId xmlns:a16="http://schemas.microsoft.com/office/drawing/2014/main" id="{CCD1B360-E9AE-4DC1-9569-4726AC03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578142" y="3789600"/>
            <a:ext cx="5068800" cy="2787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58631" y="1794669"/>
            <a:ext cx="9211025" cy="1655763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525656" y="3590132"/>
            <a:ext cx="9144000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283008"/>
            <a:ext cx="1213200" cy="15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AAFA4390-0471-4B86-8F85-28745BEBF35F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hidden">
          <a:xfrm>
            <a:off x="1982258" y="6283008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hidden">
          <a:xfrm>
            <a:off x="11278081" y="6283008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White/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5" descr="Ein Bild, das Vorhang enthält.&#10;&#10;Automatisch generierte Beschreibung">
            <a:extLst>
              <a:ext uri="{FF2B5EF4-FFF2-40B4-BE49-F238E27FC236}">
                <a16:creationId xmlns:a16="http://schemas.microsoft.com/office/drawing/2014/main" id="{34A631F0-FF49-4BAB-B8A4-35AAA373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ltGray">
          <a:xfrm>
            <a:off x="6580761" y="3791040"/>
            <a:ext cx="5066181" cy="27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ltGray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lt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lt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ltGray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bg2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bg2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bg2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2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White/Dark 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4" descr="Ein Bild, das Vorhang enthält.&#10;&#10;Automatisch generierte Beschreibung">
            <a:extLst>
              <a:ext uri="{FF2B5EF4-FFF2-40B4-BE49-F238E27FC236}">
                <a16:creationId xmlns:a16="http://schemas.microsoft.com/office/drawing/2014/main" id="{5E317AD1-7DDB-4193-ACC3-CA7A634E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575694" y="3791040"/>
            <a:ext cx="5071248" cy="27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accent2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accent2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White/Burgund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5" descr="Ein Bild, das Vorhang enthält.&#10;&#10;Automatisch generierte Beschreibung">
            <a:extLst>
              <a:ext uri="{FF2B5EF4-FFF2-40B4-BE49-F238E27FC236}">
                <a16:creationId xmlns:a16="http://schemas.microsoft.com/office/drawing/2014/main" id="{86025325-9734-4426-B410-95E177B59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575694" y="3791040"/>
            <a:ext cx="5071248" cy="27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rgbClr val="7D004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rgbClr val="7D0041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rgbClr val="7D004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White/Petro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4" descr="Ein Bild, das Vorhang enthält.&#10;&#10;Automatisch generierte Beschreibung">
            <a:extLst>
              <a:ext uri="{FF2B5EF4-FFF2-40B4-BE49-F238E27FC236}">
                <a16:creationId xmlns:a16="http://schemas.microsoft.com/office/drawing/2014/main" id="{80F0AF82-6D6A-4787-8D9D-8AE90AAB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575694" y="3791040"/>
            <a:ext cx="5071248" cy="27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rgbClr val="005A64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rgbClr val="005A64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rgbClr val="005A64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White/Copp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5" descr="Ein Bild, das Vorhang enthält.&#10;&#10;Automatisch generierte Beschreibung">
            <a:extLst>
              <a:ext uri="{FF2B5EF4-FFF2-40B4-BE49-F238E27FC236}">
                <a16:creationId xmlns:a16="http://schemas.microsoft.com/office/drawing/2014/main" id="{9F87C19B-ED4C-461D-BE33-13B8916CB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580760" y="3791040"/>
            <a:ext cx="5066182" cy="27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rgbClr val="8C321E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rgbClr val="8C321E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rgbClr val="8C321E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5E4E6B-2834-4338-9791-59C5CBC18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28638" y="1585124"/>
            <a:ext cx="11118018" cy="4093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8553252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59EA23-2358-4A43-A922-8DE91879D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16734" y="6027535"/>
            <a:ext cx="11129922" cy="270600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5E4E6B-2834-4338-9791-59C5CBC18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28638" y="1585124"/>
            <a:ext cx="5457825" cy="4093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8553252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59EA23-2358-4A43-A922-8DE91879D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16734" y="6027535"/>
            <a:ext cx="11129922" cy="270600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BED712-AB25-4209-8E8E-C1E9B1EA4F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188831" y="1585124"/>
            <a:ext cx="5457825" cy="4093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5E4E6B-2834-4338-9791-59C5CBC18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28638" y="1585124"/>
            <a:ext cx="5457825" cy="4093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8553252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59EA23-2358-4A43-A922-8DE91879D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16734" y="6027535"/>
            <a:ext cx="5469728" cy="270600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42BDC9-AD5C-4B6B-B66C-1E1720B3B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205539" y="1631155"/>
            <a:ext cx="5441117" cy="4763295"/>
          </a:xfrm>
        </p:spPr>
        <p:txBody>
          <a:bodyPr tIns="2628000" anchor="t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42BDC9-AD5C-4B6B-B66C-1E1720B3B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934412" y="0"/>
            <a:ext cx="5256000" cy="6857999"/>
          </a:xfrm>
        </p:spPr>
        <p:txBody>
          <a:bodyPr tIns="2628000" anchor="t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9983" y="403212"/>
            <a:ext cx="5486479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5E4E6B-2834-4338-9791-59C5CBC18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28638" y="1585124"/>
            <a:ext cx="5457825" cy="4093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5457825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59EA23-2358-4A43-A922-8DE91879D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16734" y="6027535"/>
            <a:ext cx="5469728" cy="268259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76775" y="1633539"/>
            <a:ext cx="3769125" cy="756266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902969" y="2478874"/>
            <a:ext cx="3742931" cy="26688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7910113" y="6500106"/>
            <a:ext cx="1213200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fld id="{C8734F46-56EA-45F4-87C4-BAD5D01E0C12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9359055" y="6500106"/>
            <a:ext cx="1666245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9DDF43-3A2D-42F6-B40B-ADED0F402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7544098" cy="6858000"/>
          </a:xfrm>
        </p:spPr>
        <p:txBody>
          <a:bodyPr tIns="3780000" anchor="t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32D83DE-17C0-4002-BEFC-20D92D3A8A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7905431" y="3175798"/>
            <a:ext cx="3740469" cy="2502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DB4C257-848E-43F6-8443-A804A87EFD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893525" y="6027535"/>
            <a:ext cx="3752375" cy="266888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76775" y="1631156"/>
            <a:ext cx="3770713" cy="1149186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902970" y="2859886"/>
            <a:ext cx="3743972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7910113" y="6283008"/>
            <a:ext cx="1213200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fld id="{C8734F46-56EA-45F4-87C4-BAD5D01E0C12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9359055" y="6283008"/>
            <a:ext cx="1666245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283008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9DDF43-3A2D-42F6-B40B-ADED0F402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7544098" cy="6858000"/>
          </a:xfrm>
        </p:spPr>
        <p:txBody>
          <a:bodyPr tIns="3780000" anchor="t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161088" y="1633539"/>
            <a:ext cx="5484812" cy="756266"/>
          </a:xfrm>
        </p:spPr>
        <p:txBody>
          <a:bodyPr anchor="b"/>
          <a:lstStyle>
            <a:lvl1pPr algn="l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187363" y="2478874"/>
            <a:ext cx="5458537" cy="26688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194420" y="6500106"/>
            <a:ext cx="1213200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fld id="{C8734F46-56EA-45F4-87C4-BAD5D01E0C12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7643362" y="6500106"/>
            <a:ext cx="3381938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B4002-0CC0-41FA-B3A3-29A36818A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5986463" cy="6858000"/>
          </a:xfrm>
          <a:custGeom>
            <a:avLst/>
            <a:gdLst>
              <a:gd name="connsiteX0" fmla="*/ 0 w 5986463"/>
              <a:gd name="connsiteY0" fmla="*/ 0 h 6858000"/>
              <a:gd name="connsiteX1" fmla="*/ 5737937 w 5986463"/>
              <a:gd name="connsiteY1" fmla="*/ 0 h 6858000"/>
              <a:gd name="connsiteX2" fmla="*/ 5737937 w 5986463"/>
              <a:gd name="connsiteY2" fmla="*/ 2042121 h 6858000"/>
              <a:gd name="connsiteX3" fmla="*/ 5986463 w 5986463"/>
              <a:gd name="connsiteY3" fmla="*/ 2186266 h 6858000"/>
              <a:gd name="connsiteX4" fmla="*/ 5737937 w 5986463"/>
              <a:gd name="connsiteY4" fmla="*/ 2330411 h 6858000"/>
              <a:gd name="connsiteX5" fmla="*/ 5737937 w 5986463"/>
              <a:gd name="connsiteY5" fmla="*/ 6858000 h 6858000"/>
              <a:gd name="connsiteX6" fmla="*/ 0 w 598646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6463" h="6858000">
                <a:moveTo>
                  <a:pt x="0" y="0"/>
                </a:moveTo>
                <a:lnTo>
                  <a:pt x="5737937" y="0"/>
                </a:lnTo>
                <a:lnTo>
                  <a:pt x="5737937" y="2042121"/>
                </a:lnTo>
                <a:lnTo>
                  <a:pt x="5986463" y="2186266"/>
                </a:lnTo>
                <a:lnTo>
                  <a:pt x="5737937" y="2330411"/>
                </a:lnTo>
                <a:lnTo>
                  <a:pt x="57379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3780000" anchor="t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32D83DE-17C0-4002-BEFC-20D92D3A8A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189744" y="3175798"/>
            <a:ext cx="5456156" cy="2502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DB4C257-848E-43F6-8443-A804A87EFD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177838" y="6027535"/>
            <a:ext cx="5468062" cy="266888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Pit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8553252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5F6B31E-3A30-4E1B-89C7-1D3E9086B2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1631155"/>
            <a:ext cx="12192000" cy="4763295"/>
          </a:xfrm>
        </p:spPr>
        <p:txBody>
          <a:bodyPr tIns="2628000" anchor="t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36000" cy="36000"/>
          </a:xfrm>
        </p:spPr>
        <p:txBody>
          <a:bodyPr/>
          <a:lstStyle>
            <a:lvl1pPr>
              <a:defRPr sz="3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12D00F51-3322-4F30-B9BB-86CF38F61815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70828"/>
            <a:ext cx="36000" cy="36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">
                <a:noFill/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300">
                <a:noFill/>
              </a:defRPr>
            </a:lvl2pPr>
            <a:lvl3pPr marL="0" indent="0" algn="l">
              <a:spcBef>
                <a:spcPts val="0"/>
              </a:spcBef>
              <a:buNone/>
              <a:defRPr sz="300">
                <a:noFill/>
              </a:defRPr>
            </a:lvl3pPr>
            <a:lvl4pPr marL="0" indent="0" algn="l">
              <a:spcBef>
                <a:spcPts val="0"/>
              </a:spcBef>
              <a:buNone/>
              <a:defRPr sz="300">
                <a:noFill/>
              </a:defRPr>
            </a:lvl4pPr>
            <a:lvl5pPr marL="0" indent="0" algn="l">
              <a:spcBef>
                <a:spcPts val="0"/>
              </a:spcBef>
              <a:buNone/>
              <a:defRPr sz="300">
                <a:noFill/>
              </a:defRPr>
            </a:lvl5pPr>
            <a:lvl6pPr marL="0" indent="0" algn="l">
              <a:spcBef>
                <a:spcPts val="0"/>
              </a:spcBef>
              <a:buNone/>
              <a:defRPr sz="300">
                <a:noFill/>
              </a:defRPr>
            </a:lvl6pPr>
            <a:lvl7pPr marL="0" indent="0" algn="l">
              <a:spcBef>
                <a:spcPts val="0"/>
              </a:spcBef>
              <a:buNone/>
              <a:defRPr sz="300">
                <a:noFill/>
              </a:defRPr>
            </a:lvl7pPr>
            <a:lvl8pPr marL="0" indent="0" algn="l">
              <a:spcBef>
                <a:spcPts val="0"/>
              </a:spcBef>
              <a:buNone/>
              <a:defRPr sz="300">
                <a:noFill/>
              </a:defRPr>
            </a:lvl8pPr>
            <a:lvl9pPr marL="0" indent="0" algn="l">
              <a:spcBef>
                <a:spcPts val="0"/>
              </a:spcBef>
              <a:buNone/>
              <a:defRPr sz="300">
                <a:noFill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5F6B31E-3A30-4E1B-89C7-1D3E9086B2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12192000" cy="6857999"/>
          </a:xfrm>
        </p:spPr>
        <p:txBody>
          <a:bodyPr tIns="2628000" anchor="t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8553252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s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0">
            <a:extLst>
              <a:ext uri="{FF2B5EF4-FFF2-40B4-BE49-F238E27FC236}">
                <a16:creationId xmlns:a16="http://schemas.microsoft.com/office/drawing/2014/main" id="{CCD1B360-E9AE-4DC1-9569-4726AC03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6578142" y="3789600"/>
            <a:ext cx="5068800" cy="2787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0" y="0"/>
            <a:ext cx="36000" cy="36000"/>
          </a:xfrm>
        </p:spPr>
        <p:txBody>
          <a:bodyPr anchor="b"/>
          <a:lstStyle>
            <a:lvl1pPr algn="l">
              <a:defRPr sz="3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182B5FA-A758-4562-9D5C-F3C32672FD83}"/>
              </a:ext>
            </a:extLst>
          </p:cNvPr>
          <p:cNvSpPr txBox="1">
            <a:spLocks/>
          </p:cNvSpPr>
          <p:nvPr/>
        </p:nvSpPr>
        <p:spPr bwMode="black">
          <a:xfrm>
            <a:off x="494347" y="1958025"/>
            <a:ext cx="9828369" cy="13015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fina"/>
                <a:ea typeface="+mj-ea"/>
                <a:cs typeface="+mj-cs"/>
              </a:rPr>
              <a:t>At Sonova, we envision a world where everyone enjoys the delight of hearing and therefore lives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fina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fina"/>
                <a:ea typeface="+mj-ea"/>
                <a:cs typeface="+mj-cs"/>
              </a:rPr>
              <a:t>a life without limitations.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ufina"/>
              <a:ea typeface="+mj-ea"/>
              <a:cs typeface="+mj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F480FEE-06C1-446E-96E6-6B9A8676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F8F3E8-DD6F-491B-B4DB-AC8B37D2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hidden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75522B3-4356-40D7-9D52-B88107B0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hidden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CAACC4-7BCB-46B5-B063-DE2D5453D1C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70828"/>
            <a:ext cx="36000" cy="36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">
                <a:noFill/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300">
                <a:noFill/>
              </a:defRPr>
            </a:lvl2pPr>
            <a:lvl3pPr marL="0" indent="0" algn="l">
              <a:spcBef>
                <a:spcPts val="0"/>
              </a:spcBef>
              <a:buNone/>
              <a:defRPr sz="300">
                <a:noFill/>
              </a:defRPr>
            </a:lvl3pPr>
            <a:lvl4pPr marL="0" indent="0" algn="l">
              <a:spcBef>
                <a:spcPts val="0"/>
              </a:spcBef>
              <a:buNone/>
              <a:defRPr sz="300">
                <a:noFill/>
              </a:defRPr>
            </a:lvl4pPr>
            <a:lvl5pPr marL="0" indent="0" algn="l">
              <a:spcBef>
                <a:spcPts val="0"/>
              </a:spcBef>
              <a:buNone/>
              <a:defRPr sz="300">
                <a:noFill/>
              </a:defRPr>
            </a:lvl5pPr>
            <a:lvl6pPr marL="0" indent="0" algn="l">
              <a:spcBef>
                <a:spcPts val="0"/>
              </a:spcBef>
              <a:buNone/>
              <a:defRPr sz="300">
                <a:noFill/>
              </a:defRPr>
            </a:lvl6pPr>
            <a:lvl7pPr marL="0" indent="0" algn="l">
              <a:spcBef>
                <a:spcPts val="0"/>
              </a:spcBef>
              <a:buNone/>
              <a:defRPr sz="300">
                <a:noFill/>
              </a:defRPr>
            </a:lvl7pPr>
            <a:lvl8pPr marL="0" indent="0" algn="l">
              <a:spcBef>
                <a:spcPts val="0"/>
              </a:spcBef>
              <a:buNone/>
              <a:defRPr sz="300">
                <a:noFill/>
              </a:defRPr>
            </a:lvl8pPr>
            <a:lvl9pPr marL="0" indent="0" algn="l">
              <a:spcBef>
                <a:spcPts val="0"/>
              </a:spcBef>
              <a:buNone/>
              <a:defRPr sz="300">
                <a:noFill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500063" y="2399740"/>
            <a:ext cx="9169593" cy="3994709"/>
          </a:xfrm>
        </p:spPr>
        <p:txBody>
          <a:bodyPr anchor="t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525656" y="1747043"/>
            <a:ext cx="9144000" cy="5040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B99C742C-47E1-4BF6-9822-6DE311D52BC4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hidden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hidden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500063" y="2399741"/>
            <a:ext cx="11147425" cy="1558942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525655" y="4096555"/>
            <a:ext cx="11121833" cy="504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hidden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hidden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3C84CD05-529F-6175-3F6F-FB6887BB9FC4}"/>
              </a:ext>
            </a:extLst>
          </p:cNvPr>
          <p:cNvGrpSpPr/>
          <p:nvPr userDrawn="1"/>
        </p:nvGrpSpPr>
        <p:grpSpPr>
          <a:xfrm>
            <a:off x="10559746" y="6501584"/>
            <a:ext cx="1433925" cy="209171"/>
            <a:chOff x="5064979" y="3702989"/>
            <a:chExt cx="5092983" cy="74302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E57B934-B0BE-79D9-F00B-5774C92C3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95" r="-711" b="-3359"/>
            <a:stretch/>
          </p:blipFill>
          <p:spPr>
            <a:xfrm>
              <a:off x="5064979" y="3702989"/>
              <a:ext cx="5092983" cy="708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magine 21" descr="AC_LOGO_AUDIONOVA_WOH_CMYK_VERTICAL_001.pdf">
              <a:extLst>
                <a:ext uri="{FF2B5EF4-FFF2-40B4-BE49-F238E27FC236}">
                  <a16:creationId xmlns:a16="http://schemas.microsoft.com/office/drawing/2014/main" id="{30AB615B-B405-4D3B-2AEB-158A4158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597" t="16785" r="7123" b="30206"/>
            <a:stretch/>
          </p:blipFill>
          <p:spPr>
            <a:xfrm>
              <a:off x="8607552" y="3836416"/>
              <a:ext cx="568960" cy="609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900AA63C-88B2-FD62-7243-256CC50FB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62" y="428190"/>
            <a:ext cx="5560678" cy="334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Inserire titolo</a:t>
            </a:r>
          </a:p>
        </p:txBody>
      </p:sp>
    </p:spTree>
    <p:extLst>
      <p:ext uri="{BB962C8B-B14F-4D97-AF65-F5344CB8AC3E}">
        <p14:creationId xmlns:p14="http://schemas.microsoft.com/office/powerpoint/2010/main" val="40754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9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30D7E1-4B9C-47A8-962F-313A1C2B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40A6D-846F-4E89-B88D-011907260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83BFCE-59B5-41A5-8884-9519FBD4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7D90-FC73-4289-8904-6DC1CFC0C8B0}" type="datetimeFigureOut">
              <a:rPr lang="it-IT" smtClean="0"/>
              <a:t>30/01/2025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19B24D-F29F-473D-A721-4B0F716F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19997F-F286-44D9-B709-F6FCA8C4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F922-D13F-4E97-B537-DC65960257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7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37EF472-EDB4-4BB2-AA4F-3A5DE8429942}"/>
              </a:ext>
            </a:extLst>
          </p:cNvPr>
          <p:cNvSpPr/>
          <p:nvPr/>
        </p:nvSpPr>
        <p:spPr bwMode="gray">
          <a:xfrm>
            <a:off x="0" y="0"/>
            <a:ext cx="18936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36000" cy="36000"/>
          </a:xfrm>
        </p:spPr>
        <p:txBody>
          <a:bodyPr/>
          <a:lstStyle>
            <a:lvl1pPr>
              <a:defRPr sz="3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2440258" y="6500106"/>
            <a:ext cx="1213200" cy="151200"/>
          </a:xfrm>
        </p:spPr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3888581" y="6500106"/>
            <a:ext cx="7136720" cy="151200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36000"/>
            <a:ext cx="36000" cy="36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">
                <a:noFill/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300">
                <a:noFill/>
              </a:defRPr>
            </a:lvl2pPr>
            <a:lvl3pPr marL="0" indent="0" algn="l">
              <a:spcBef>
                <a:spcPts val="0"/>
              </a:spcBef>
              <a:buNone/>
              <a:defRPr sz="300">
                <a:noFill/>
              </a:defRPr>
            </a:lvl3pPr>
            <a:lvl4pPr marL="0" indent="0" algn="l">
              <a:spcBef>
                <a:spcPts val="0"/>
              </a:spcBef>
              <a:buNone/>
              <a:defRPr sz="300">
                <a:noFill/>
              </a:defRPr>
            </a:lvl4pPr>
            <a:lvl5pPr marL="0" indent="0" algn="l">
              <a:spcBef>
                <a:spcPts val="0"/>
              </a:spcBef>
              <a:buNone/>
              <a:defRPr sz="300">
                <a:noFill/>
              </a:defRPr>
            </a:lvl5pPr>
            <a:lvl6pPr marL="0" indent="0" algn="l">
              <a:spcBef>
                <a:spcPts val="0"/>
              </a:spcBef>
              <a:buNone/>
              <a:defRPr sz="300">
                <a:noFill/>
              </a:defRPr>
            </a:lvl6pPr>
            <a:lvl7pPr marL="0" indent="0" algn="l">
              <a:spcBef>
                <a:spcPts val="0"/>
              </a:spcBef>
              <a:buNone/>
              <a:defRPr sz="300">
                <a:noFill/>
              </a:defRPr>
            </a:lvl7pPr>
            <a:lvl8pPr marL="0" indent="0" algn="l">
              <a:spcBef>
                <a:spcPts val="0"/>
              </a:spcBef>
              <a:buNone/>
              <a:defRPr sz="300">
                <a:noFill/>
              </a:defRPr>
            </a:lvl8pPr>
            <a:lvl9pPr marL="0" indent="0" algn="l">
              <a:spcBef>
                <a:spcPts val="0"/>
              </a:spcBef>
              <a:buNone/>
              <a:defRPr sz="300">
                <a:noFill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9E2DD18D-A619-4309-BB08-5E2C39768E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2436849" y="5352150"/>
            <a:ext cx="9217781" cy="756000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spcBef>
                <a:spcPts val="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 sz="1200"/>
            </a:lvl4pPr>
            <a:lvl5pPr marL="0" indent="0">
              <a:spcBef>
                <a:spcPts val="0"/>
              </a:spcBef>
              <a:buNone/>
              <a:defRPr sz="1200"/>
            </a:lvl5pPr>
            <a:lvl6pPr marL="0" indent="0">
              <a:spcBef>
                <a:spcPts val="0"/>
              </a:spcBef>
              <a:buNone/>
              <a:defRPr sz="1200"/>
            </a:lvl6pPr>
            <a:lvl7pPr marL="0" indent="0">
              <a:spcBef>
                <a:spcPts val="0"/>
              </a:spcBef>
              <a:buNone/>
              <a:defRPr sz="1200"/>
            </a:lvl7pPr>
            <a:lvl8pPr marL="0" indent="0">
              <a:spcBef>
                <a:spcPts val="0"/>
              </a:spcBef>
              <a:buNone/>
              <a:defRPr sz="1200"/>
            </a:lvl8pPr>
            <a:lvl9pPr marL="0" indent="0">
              <a:spcBef>
                <a:spcPts val="0"/>
              </a:spcBef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31420D9-8531-471C-8F19-4DB4C5896F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2436849" y="4402656"/>
            <a:ext cx="9217781" cy="756000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spcBef>
                <a:spcPts val="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 sz="1200"/>
            </a:lvl4pPr>
            <a:lvl5pPr marL="0" indent="0">
              <a:spcBef>
                <a:spcPts val="0"/>
              </a:spcBef>
              <a:buNone/>
              <a:defRPr sz="1200"/>
            </a:lvl5pPr>
            <a:lvl6pPr marL="0" indent="0">
              <a:spcBef>
                <a:spcPts val="0"/>
              </a:spcBef>
              <a:buNone/>
              <a:defRPr sz="1200"/>
            </a:lvl6pPr>
            <a:lvl7pPr marL="0" indent="0">
              <a:spcBef>
                <a:spcPts val="0"/>
              </a:spcBef>
              <a:buNone/>
              <a:defRPr sz="1200"/>
            </a:lvl7pPr>
            <a:lvl8pPr marL="0" indent="0">
              <a:spcBef>
                <a:spcPts val="0"/>
              </a:spcBef>
              <a:buNone/>
              <a:defRPr sz="1200"/>
            </a:lvl8pPr>
            <a:lvl9pPr marL="0" indent="0">
              <a:spcBef>
                <a:spcPts val="0"/>
              </a:spcBef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2CD1B691-95C8-48C7-AFF6-4695A6B8E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436849" y="3453161"/>
            <a:ext cx="9217781" cy="756000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spcBef>
                <a:spcPts val="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 sz="1200"/>
            </a:lvl4pPr>
            <a:lvl5pPr marL="0" indent="0">
              <a:spcBef>
                <a:spcPts val="0"/>
              </a:spcBef>
              <a:buNone/>
              <a:defRPr sz="1200"/>
            </a:lvl5pPr>
            <a:lvl6pPr marL="0" indent="0">
              <a:spcBef>
                <a:spcPts val="0"/>
              </a:spcBef>
              <a:buNone/>
              <a:defRPr sz="1200"/>
            </a:lvl6pPr>
            <a:lvl7pPr marL="0" indent="0">
              <a:spcBef>
                <a:spcPts val="0"/>
              </a:spcBef>
              <a:buNone/>
              <a:defRPr sz="1200"/>
            </a:lvl7pPr>
            <a:lvl8pPr marL="0" indent="0">
              <a:spcBef>
                <a:spcPts val="0"/>
              </a:spcBef>
              <a:buNone/>
              <a:defRPr sz="1200"/>
            </a:lvl8pPr>
            <a:lvl9pPr marL="0" indent="0">
              <a:spcBef>
                <a:spcPts val="0"/>
              </a:spcBef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775D8B0-6227-4B94-BFB4-D5574AB52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436849" y="2503666"/>
            <a:ext cx="9217781" cy="756000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spcBef>
                <a:spcPts val="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 sz="1200"/>
            </a:lvl4pPr>
            <a:lvl5pPr marL="0" indent="0">
              <a:spcBef>
                <a:spcPts val="0"/>
              </a:spcBef>
              <a:buNone/>
              <a:defRPr sz="1200"/>
            </a:lvl5pPr>
            <a:lvl6pPr marL="0" indent="0">
              <a:spcBef>
                <a:spcPts val="0"/>
              </a:spcBef>
              <a:buNone/>
              <a:defRPr sz="1200"/>
            </a:lvl6pPr>
            <a:lvl7pPr marL="0" indent="0">
              <a:spcBef>
                <a:spcPts val="0"/>
              </a:spcBef>
              <a:buNone/>
              <a:defRPr sz="1200"/>
            </a:lvl7pPr>
            <a:lvl8pPr marL="0" indent="0">
              <a:spcBef>
                <a:spcPts val="0"/>
              </a:spcBef>
              <a:buNone/>
              <a:defRPr sz="1200"/>
            </a:lvl8pPr>
            <a:lvl9pPr marL="0" indent="0">
              <a:spcBef>
                <a:spcPts val="0"/>
              </a:spcBef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5E4E6B-2834-4338-9791-59C5CBC18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436849" y="1554171"/>
            <a:ext cx="9217781" cy="756000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/>
            </a:lvl2pPr>
            <a:lvl3pPr marL="0" indent="0">
              <a:spcBef>
                <a:spcPts val="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 sz="1200"/>
            </a:lvl4pPr>
            <a:lvl5pPr marL="0" indent="0">
              <a:spcBef>
                <a:spcPts val="0"/>
              </a:spcBef>
              <a:buNone/>
              <a:defRPr sz="1200"/>
            </a:lvl5pPr>
            <a:lvl6pPr marL="0" indent="0">
              <a:spcBef>
                <a:spcPts val="0"/>
              </a:spcBef>
              <a:buNone/>
              <a:defRPr sz="1200"/>
            </a:lvl6pPr>
            <a:lvl7pPr marL="0" indent="0">
              <a:spcBef>
                <a:spcPts val="0"/>
              </a:spcBef>
              <a:buNone/>
              <a:defRPr sz="1200"/>
            </a:lvl7pPr>
            <a:lvl8pPr marL="0" indent="0">
              <a:spcBef>
                <a:spcPts val="0"/>
              </a:spcBef>
              <a:buNone/>
              <a:defRPr sz="1200"/>
            </a:lvl8pPr>
            <a:lvl9pPr marL="0" indent="0">
              <a:spcBef>
                <a:spcPts val="0"/>
              </a:spcBef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2B3B470-12C6-4168-B433-CCC07889D3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1031274" y="1655488"/>
            <a:ext cx="300838" cy="179737"/>
          </a:xfrm>
          <a:custGeom>
            <a:avLst/>
            <a:gdLst/>
            <a:ahLst/>
            <a:cxnLst/>
            <a:rect l="l" t="t" r="r" b="b"/>
            <a:pathLst>
              <a:path w="300838" h="179737">
                <a:moveTo>
                  <a:pt x="87930" y="8810"/>
                </a:moveTo>
                <a:cubicBezTo>
                  <a:pt x="54920" y="8810"/>
                  <a:pt x="38415" y="35830"/>
                  <a:pt x="38415" y="89868"/>
                </a:cubicBezTo>
                <a:cubicBezTo>
                  <a:pt x="38415" y="115713"/>
                  <a:pt x="42526" y="135742"/>
                  <a:pt x="50749" y="149957"/>
                </a:cubicBezTo>
                <a:cubicBezTo>
                  <a:pt x="58973" y="164171"/>
                  <a:pt x="71366" y="171279"/>
                  <a:pt x="87930" y="171279"/>
                </a:cubicBezTo>
                <a:cubicBezTo>
                  <a:pt x="104494" y="171279"/>
                  <a:pt x="116888" y="164171"/>
                  <a:pt x="125111" y="149957"/>
                </a:cubicBezTo>
                <a:cubicBezTo>
                  <a:pt x="133334" y="135742"/>
                  <a:pt x="137446" y="115713"/>
                  <a:pt x="137446" y="89868"/>
                </a:cubicBezTo>
                <a:cubicBezTo>
                  <a:pt x="137446" y="35830"/>
                  <a:pt x="120941" y="8810"/>
                  <a:pt x="87930" y="8810"/>
                </a:cubicBezTo>
                <a:close/>
                <a:moveTo>
                  <a:pt x="218370" y="4229"/>
                </a:moveTo>
                <a:lnTo>
                  <a:pt x="300838" y="4229"/>
                </a:lnTo>
                <a:lnTo>
                  <a:pt x="300838" y="12687"/>
                </a:lnTo>
                <a:lnTo>
                  <a:pt x="276521" y="14449"/>
                </a:lnTo>
                <a:lnTo>
                  <a:pt x="276521" y="165640"/>
                </a:lnTo>
                <a:lnTo>
                  <a:pt x="300838" y="167402"/>
                </a:lnTo>
                <a:lnTo>
                  <a:pt x="300838" y="175860"/>
                </a:lnTo>
                <a:lnTo>
                  <a:pt x="218370" y="175860"/>
                </a:lnTo>
                <a:lnTo>
                  <a:pt x="218370" y="167402"/>
                </a:lnTo>
                <a:lnTo>
                  <a:pt x="242688" y="165640"/>
                </a:lnTo>
                <a:lnTo>
                  <a:pt x="242688" y="14097"/>
                </a:lnTo>
                <a:lnTo>
                  <a:pt x="218370" y="12687"/>
                </a:lnTo>
                <a:close/>
                <a:moveTo>
                  <a:pt x="87930" y="0"/>
                </a:moveTo>
                <a:cubicBezTo>
                  <a:pt x="114362" y="0"/>
                  <a:pt x="135625" y="8517"/>
                  <a:pt x="151719" y="25551"/>
                </a:cubicBezTo>
                <a:cubicBezTo>
                  <a:pt x="167813" y="42585"/>
                  <a:pt x="175860" y="64024"/>
                  <a:pt x="175860" y="89868"/>
                </a:cubicBezTo>
                <a:cubicBezTo>
                  <a:pt x="175860" y="115713"/>
                  <a:pt x="167813" y="137152"/>
                  <a:pt x="151719" y="154186"/>
                </a:cubicBezTo>
                <a:cubicBezTo>
                  <a:pt x="135625" y="171220"/>
                  <a:pt x="114362" y="179737"/>
                  <a:pt x="87930" y="179737"/>
                </a:cubicBezTo>
                <a:cubicBezTo>
                  <a:pt x="61498" y="179737"/>
                  <a:pt x="40235" y="171220"/>
                  <a:pt x="24141" y="154186"/>
                </a:cubicBezTo>
                <a:cubicBezTo>
                  <a:pt x="8047" y="137152"/>
                  <a:pt x="0" y="115713"/>
                  <a:pt x="0" y="89868"/>
                </a:cubicBezTo>
                <a:cubicBezTo>
                  <a:pt x="0" y="64024"/>
                  <a:pt x="8047" y="42585"/>
                  <a:pt x="24141" y="25551"/>
                </a:cubicBezTo>
                <a:cubicBezTo>
                  <a:pt x="40235" y="8517"/>
                  <a:pt x="61498" y="0"/>
                  <a:pt x="87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r">
              <a:spcBef>
                <a:spcPts val="0"/>
              </a:spcBef>
              <a:defRPr sz="300">
                <a:noFill/>
                <a:latin typeface="+mj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300">
                <a:noFill/>
                <a:latin typeface="+mj-lt"/>
              </a:defRPr>
            </a:lvl2pPr>
            <a:lvl3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3pPr>
            <a:lvl4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4pPr>
            <a:lvl5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5pPr>
            <a:lvl6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6pPr>
            <a:lvl7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7pPr>
            <a:lvl8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8pPr>
            <a:lvl9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37D2190-336C-4151-BB5A-D8840B16F9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974094" y="2603057"/>
            <a:ext cx="360750" cy="179737"/>
          </a:xfrm>
          <a:custGeom>
            <a:avLst/>
            <a:gdLst/>
            <a:ahLst/>
            <a:cxnLst/>
            <a:rect l="l" t="t" r="r" b="b"/>
            <a:pathLst>
              <a:path w="360750" h="179737">
                <a:moveTo>
                  <a:pt x="87930" y="8810"/>
                </a:moveTo>
                <a:cubicBezTo>
                  <a:pt x="54919" y="8810"/>
                  <a:pt x="38414" y="35830"/>
                  <a:pt x="38414" y="89868"/>
                </a:cubicBezTo>
                <a:cubicBezTo>
                  <a:pt x="38414" y="115713"/>
                  <a:pt x="42526" y="135742"/>
                  <a:pt x="50749" y="149957"/>
                </a:cubicBezTo>
                <a:cubicBezTo>
                  <a:pt x="58972" y="164171"/>
                  <a:pt x="71366" y="171279"/>
                  <a:pt x="87930" y="171279"/>
                </a:cubicBezTo>
                <a:cubicBezTo>
                  <a:pt x="104494" y="171279"/>
                  <a:pt x="116887" y="164171"/>
                  <a:pt x="125111" y="149957"/>
                </a:cubicBezTo>
                <a:cubicBezTo>
                  <a:pt x="133334" y="135742"/>
                  <a:pt x="137445" y="115713"/>
                  <a:pt x="137445" y="89868"/>
                </a:cubicBezTo>
                <a:cubicBezTo>
                  <a:pt x="137445" y="35830"/>
                  <a:pt x="120940" y="8810"/>
                  <a:pt x="87930" y="8810"/>
                </a:cubicBezTo>
                <a:close/>
                <a:moveTo>
                  <a:pt x="286564" y="0"/>
                </a:moveTo>
                <a:cubicBezTo>
                  <a:pt x="304538" y="0"/>
                  <a:pt x="319810" y="3994"/>
                  <a:pt x="332380" y="11982"/>
                </a:cubicBezTo>
                <a:cubicBezTo>
                  <a:pt x="344949" y="19971"/>
                  <a:pt x="351234" y="32423"/>
                  <a:pt x="351234" y="49340"/>
                </a:cubicBezTo>
                <a:cubicBezTo>
                  <a:pt x="351234" y="60852"/>
                  <a:pt x="347769" y="72365"/>
                  <a:pt x="340838" y="83877"/>
                </a:cubicBezTo>
                <a:cubicBezTo>
                  <a:pt x="333907" y="95390"/>
                  <a:pt x="325155" y="105375"/>
                  <a:pt x="314582" y="113833"/>
                </a:cubicBezTo>
                <a:cubicBezTo>
                  <a:pt x="294611" y="129810"/>
                  <a:pt x="275815" y="141557"/>
                  <a:pt x="258194" y="149076"/>
                </a:cubicBezTo>
                <a:lnTo>
                  <a:pt x="360750" y="149076"/>
                </a:lnTo>
                <a:lnTo>
                  <a:pt x="360750" y="175860"/>
                </a:lnTo>
                <a:lnTo>
                  <a:pt x="220132" y="175860"/>
                </a:lnTo>
                <a:lnTo>
                  <a:pt x="220132" y="159296"/>
                </a:lnTo>
                <a:cubicBezTo>
                  <a:pt x="241747" y="148488"/>
                  <a:pt x="262306" y="133569"/>
                  <a:pt x="281806" y="114538"/>
                </a:cubicBezTo>
                <a:cubicBezTo>
                  <a:pt x="291909" y="104670"/>
                  <a:pt x="300132" y="93628"/>
                  <a:pt x="306476" y="81410"/>
                </a:cubicBezTo>
                <a:cubicBezTo>
                  <a:pt x="312820" y="69193"/>
                  <a:pt x="315992" y="57387"/>
                  <a:pt x="315992" y="45992"/>
                </a:cubicBezTo>
                <a:cubicBezTo>
                  <a:pt x="315992" y="34596"/>
                  <a:pt x="313290" y="25786"/>
                  <a:pt x="307886" y="19559"/>
                </a:cubicBezTo>
                <a:cubicBezTo>
                  <a:pt x="302482" y="13333"/>
                  <a:pt x="294729" y="10220"/>
                  <a:pt x="284626" y="10220"/>
                </a:cubicBezTo>
                <a:cubicBezTo>
                  <a:pt x="274523" y="10220"/>
                  <a:pt x="266241" y="14097"/>
                  <a:pt x="259780" y="21850"/>
                </a:cubicBezTo>
                <a:cubicBezTo>
                  <a:pt x="253319" y="29604"/>
                  <a:pt x="250088" y="38532"/>
                  <a:pt x="250088" y="48635"/>
                </a:cubicBezTo>
                <a:cubicBezTo>
                  <a:pt x="250088" y="52394"/>
                  <a:pt x="250441" y="56388"/>
                  <a:pt x="251145" y="60617"/>
                </a:cubicBezTo>
                <a:cubicBezTo>
                  <a:pt x="246446" y="62732"/>
                  <a:pt x="242335" y="63789"/>
                  <a:pt x="238811" y="63789"/>
                </a:cubicBezTo>
                <a:cubicBezTo>
                  <a:pt x="235286" y="63789"/>
                  <a:pt x="232232" y="63084"/>
                  <a:pt x="229647" y="61674"/>
                </a:cubicBezTo>
                <a:cubicBezTo>
                  <a:pt x="223774" y="58385"/>
                  <a:pt x="220837" y="52511"/>
                  <a:pt x="220837" y="44053"/>
                </a:cubicBezTo>
                <a:cubicBezTo>
                  <a:pt x="220837" y="30896"/>
                  <a:pt x="227298" y="20264"/>
                  <a:pt x="240220" y="12158"/>
                </a:cubicBezTo>
                <a:cubicBezTo>
                  <a:pt x="253142" y="4053"/>
                  <a:pt x="268590" y="0"/>
                  <a:pt x="286564" y="0"/>
                </a:cubicBezTo>
                <a:close/>
                <a:moveTo>
                  <a:pt x="87930" y="0"/>
                </a:moveTo>
                <a:cubicBezTo>
                  <a:pt x="114362" y="0"/>
                  <a:pt x="135625" y="8517"/>
                  <a:pt x="151719" y="25551"/>
                </a:cubicBezTo>
                <a:cubicBezTo>
                  <a:pt x="167813" y="42585"/>
                  <a:pt x="175860" y="64024"/>
                  <a:pt x="175860" y="89868"/>
                </a:cubicBezTo>
                <a:cubicBezTo>
                  <a:pt x="175860" y="115713"/>
                  <a:pt x="167813" y="137152"/>
                  <a:pt x="151719" y="154186"/>
                </a:cubicBezTo>
                <a:cubicBezTo>
                  <a:pt x="135625" y="171220"/>
                  <a:pt x="114362" y="179737"/>
                  <a:pt x="87930" y="179737"/>
                </a:cubicBezTo>
                <a:cubicBezTo>
                  <a:pt x="61498" y="179737"/>
                  <a:pt x="40235" y="171220"/>
                  <a:pt x="24141" y="154186"/>
                </a:cubicBezTo>
                <a:cubicBezTo>
                  <a:pt x="8047" y="137152"/>
                  <a:pt x="0" y="115713"/>
                  <a:pt x="0" y="89868"/>
                </a:cubicBezTo>
                <a:cubicBezTo>
                  <a:pt x="0" y="64024"/>
                  <a:pt x="8047" y="42585"/>
                  <a:pt x="24141" y="25551"/>
                </a:cubicBezTo>
                <a:cubicBezTo>
                  <a:pt x="40235" y="8517"/>
                  <a:pt x="61498" y="0"/>
                  <a:pt x="87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r">
              <a:spcBef>
                <a:spcPts val="0"/>
              </a:spcBef>
              <a:defRPr sz="300">
                <a:noFill/>
                <a:latin typeface="+mj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300">
                <a:noFill/>
                <a:latin typeface="+mj-lt"/>
              </a:defRPr>
            </a:lvl2pPr>
            <a:lvl3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3pPr>
            <a:lvl4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4pPr>
            <a:lvl5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5pPr>
            <a:lvl6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6pPr>
            <a:lvl7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7pPr>
            <a:lvl8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8pPr>
            <a:lvl9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DE6DF7B2-9656-420A-A319-B3D2F9DF8C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957457" y="3551889"/>
            <a:ext cx="372733" cy="244231"/>
          </a:xfrm>
          <a:custGeom>
            <a:avLst/>
            <a:gdLst/>
            <a:ahLst/>
            <a:cxnLst/>
            <a:rect l="l" t="t" r="r" b="b"/>
            <a:pathLst>
              <a:path w="372733" h="244231">
                <a:moveTo>
                  <a:pt x="87930" y="9515"/>
                </a:moveTo>
                <a:cubicBezTo>
                  <a:pt x="54920" y="9515"/>
                  <a:pt x="38415" y="36535"/>
                  <a:pt x="38415" y="90573"/>
                </a:cubicBezTo>
                <a:cubicBezTo>
                  <a:pt x="38415" y="116418"/>
                  <a:pt x="42526" y="136447"/>
                  <a:pt x="50749" y="150662"/>
                </a:cubicBezTo>
                <a:cubicBezTo>
                  <a:pt x="58973" y="164876"/>
                  <a:pt x="71366" y="171984"/>
                  <a:pt x="87930" y="171984"/>
                </a:cubicBezTo>
                <a:cubicBezTo>
                  <a:pt x="104494" y="171984"/>
                  <a:pt x="116888" y="164876"/>
                  <a:pt x="125111" y="150662"/>
                </a:cubicBezTo>
                <a:cubicBezTo>
                  <a:pt x="133334" y="136447"/>
                  <a:pt x="137446" y="116418"/>
                  <a:pt x="137446" y="90573"/>
                </a:cubicBezTo>
                <a:cubicBezTo>
                  <a:pt x="137446" y="36535"/>
                  <a:pt x="120941" y="9515"/>
                  <a:pt x="87930" y="9515"/>
                </a:cubicBezTo>
                <a:close/>
                <a:moveTo>
                  <a:pt x="87930" y="705"/>
                </a:moveTo>
                <a:cubicBezTo>
                  <a:pt x="114362" y="705"/>
                  <a:pt x="135625" y="9222"/>
                  <a:pt x="151719" y="26256"/>
                </a:cubicBezTo>
                <a:cubicBezTo>
                  <a:pt x="167813" y="43289"/>
                  <a:pt x="175860" y="64729"/>
                  <a:pt x="175860" y="90573"/>
                </a:cubicBezTo>
                <a:cubicBezTo>
                  <a:pt x="175860" y="116418"/>
                  <a:pt x="167813" y="137857"/>
                  <a:pt x="151719" y="154891"/>
                </a:cubicBezTo>
                <a:cubicBezTo>
                  <a:pt x="135625" y="171925"/>
                  <a:pt x="114362" y="180442"/>
                  <a:pt x="87930" y="180442"/>
                </a:cubicBezTo>
                <a:cubicBezTo>
                  <a:pt x="61498" y="180442"/>
                  <a:pt x="40235" y="171925"/>
                  <a:pt x="24141" y="154891"/>
                </a:cubicBezTo>
                <a:cubicBezTo>
                  <a:pt x="8047" y="137857"/>
                  <a:pt x="0" y="116418"/>
                  <a:pt x="0" y="90573"/>
                </a:cubicBezTo>
                <a:cubicBezTo>
                  <a:pt x="0" y="64729"/>
                  <a:pt x="8047" y="43289"/>
                  <a:pt x="24141" y="26256"/>
                </a:cubicBezTo>
                <a:cubicBezTo>
                  <a:pt x="40235" y="9222"/>
                  <a:pt x="61498" y="705"/>
                  <a:pt x="87930" y="705"/>
                </a:cubicBezTo>
                <a:close/>
                <a:moveTo>
                  <a:pt x="289560" y="0"/>
                </a:moveTo>
                <a:cubicBezTo>
                  <a:pt x="304832" y="0"/>
                  <a:pt x="317578" y="1645"/>
                  <a:pt x="327798" y="4934"/>
                </a:cubicBezTo>
                <a:cubicBezTo>
                  <a:pt x="338019" y="8223"/>
                  <a:pt x="346888" y="14214"/>
                  <a:pt x="354407" y="22908"/>
                </a:cubicBezTo>
                <a:cubicBezTo>
                  <a:pt x="361925" y="31601"/>
                  <a:pt x="365684" y="42467"/>
                  <a:pt x="365684" y="55507"/>
                </a:cubicBezTo>
                <a:cubicBezTo>
                  <a:pt x="365684" y="68547"/>
                  <a:pt x="360926" y="80882"/>
                  <a:pt x="351411" y="92512"/>
                </a:cubicBezTo>
                <a:cubicBezTo>
                  <a:pt x="341895" y="104142"/>
                  <a:pt x="328797" y="111367"/>
                  <a:pt x="312115" y="114186"/>
                </a:cubicBezTo>
                <a:cubicBezTo>
                  <a:pt x="329737" y="116066"/>
                  <a:pt x="344245" y="122174"/>
                  <a:pt x="355640" y="132512"/>
                </a:cubicBezTo>
                <a:cubicBezTo>
                  <a:pt x="367035" y="142850"/>
                  <a:pt x="372733" y="157534"/>
                  <a:pt x="372733" y="176565"/>
                </a:cubicBezTo>
                <a:cubicBezTo>
                  <a:pt x="372733" y="195596"/>
                  <a:pt x="364921" y="211631"/>
                  <a:pt x="349296" y="224671"/>
                </a:cubicBezTo>
                <a:cubicBezTo>
                  <a:pt x="333672" y="237711"/>
                  <a:pt x="313349" y="244231"/>
                  <a:pt x="288327" y="244231"/>
                </a:cubicBezTo>
                <a:cubicBezTo>
                  <a:pt x="263305" y="244231"/>
                  <a:pt x="244509" y="239943"/>
                  <a:pt x="231939" y="231367"/>
                </a:cubicBezTo>
                <a:cubicBezTo>
                  <a:pt x="219369" y="222792"/>
                  <a:pt x="213084" y="211808"/>
                  <a:pt x="213084" y="198415"/>
                </a:cubicBezTo>
                <a:cubicBezTo>
                  <a:pt x="213084" y="190192"/>
                  <a:pt x="215786" y="184084"/>
                  <a:pt x="221190" y="180089"/>
                </a:cubicBezTo>
                <a:cubicBezTo>
                  <a:pt x="224244" y="177740"/>
                  <a:pt x="227827" y="176565"/>
                  <a:pt x="231939" y="176565"/>
                </a:cubicBezTo>
                <a:cubicBezTo>
                  <a:pt x="236050" y="176565"/>
                  <a:pt x="240221" y="177153"/>
                  <a:pt x="244450" y="178327"/>
                </a:cubicBezTo>
                <a:cubicBezTo>
                  <a:pt x="243980" y="181852"/>
                  <a:pt x="243745" y="185141"/>
                  <a:pt x="243745" y="188195"/>
                </a:cubicBezTo>
                <a:cubicBezTo>
                  <a:pt x="243745" y="199473"/>
                  <a:pt x="246799" y="209341"/>
                  <a:pt x="252908" y="217799"/>
                </a:cubicBezTo>
                <a:cubicBezTo>
                  <a:pt x="261131" y="228842"/>
                  <a:pt x="272996" y="234363"/>
                  <a:pt x="288503" y="234363"/>
                </a:cubicBezTo>
                <a:cubicBezTo>
                  <a:pt x="304010" y="234363"/>
                  <a:pt x="315875" y="229135"/>
                  <a:pt x="324098" y="218680"/>
                </a:cubicBezTo>
                <a:cubicBezTo>
                  <a:pt x="332321" y="208225"/>
                  <a:pt x="336433" y="194656"/>
                  <a:pt x="336433" y="177975"/>
                </a:cubicBezTo>
                <a:cubicBezTo>
                  <a:pt x="336433" y="161293"/>
                  <a:pt x="330970" y="148077"/>
                  <a:pt x="320045" y="138327"/>
                </a:cubicBezTo>
                <a:cubicBezTo>
                  <a:pt x="309120" y="128577"/>
                  <a:pt x="294612" y="123701"/>
                  <a:pt x="276520" y="123701"/>
                </a:cubicBezTo>
                <a:cubicBezTo>
                  <a:pt x="270882" y="123701"/>
                  <a:pt x="265595" y="124171"/>
                  <a:pt x="260661" y="125111"/>
                </a:cubicBezTo>
                <a:lnTo>
                  <a:pt x="260661" y="115243"/>
                </a:lnTo>
                <a:cubicBezTo>
                  <a:pt x="280162" y="114303"/>
                  <a:pt x="296667" y="108371"/>
                  <a:pt x="310177" y="97446"/>
                </a:cubicBezTo>
                <a:cubicBezTo>
                  <a:pt x="323687" y="86521"/>
                  <a:pt x="330442" y="71073"/>
                  <a:pt x="330442" y="51102"/>
                </a:cubicBezTo>
                <a:cubicBezTo>
                  <a:pt x="330442" y="38179"/>
                  <a:pt x="326859" y="28135"/>
                  <a:pt x="319693" y="20969"/>
                </a:cubicBezTo>
                <a:cubicBezTo>
                  <a:pt x="312527" y="13803"/>
                  <a:pt x="303540" y="10220"/>
                  <a:pt x="292732" y="10220"/>
                </a:cubicBezTo>
                <a:cubicBezTo>
                  <a:pt x="281924" y="10220"/>
                  <a:pt x="272644" y="14684"/>
                  <a:pt x="264890" y="23612"/>
                </a:cubicBezTo>
                <a:cubicBezTo>
                  <a:pt x="259252" y="29721"/>
                  <a:pt x="256432" y="37709"/>
                  <a:pt x="256432" y="47578"/>
                </a:cubicBezTo>
                <a:cubicBezTo>
                  <a:pt x="256432" y="51337"/>
                  <a:pt x="256902" y="55448"/>
                  <a:pt x="257842" y="59912"/>
                </a:cubicBezTo>
                <a:cubicBezTo>
                  <a:pt x="252908" y="62027"/>
                  <a:pt x="248620" y="63084"/>
                  <a:pt x="244978" y="63084"/>
                </a:cubicBezTo>
                <a:cubicBezTo>
                  <a:pt x="241337" y="63084"/>
                  <a:pt x="238224" y="62379"/>
                  <a:pt x="235639" y="60970"/>
                </a:cubicBezTo>
                <a:cubicBezTo>
                  <a:pt x="229765" y="57680"/>
                  <a:pt x="226829" y="51807"/>
                  <a:pt x="226829" y="43348"/>
                </a:cubicBezTo>
                <a:cubicBezTo>
                  <a:pt x="226829" y="30426"/>
                  <a:pt x="233466" y="19971"/>
                  <a:pt x="246741" y="11982"/>
                </a:cubicBezTo>
                <a:cubicBezTo>
                  <a:pt x="260015" y="3994"/>
                  <a:pt x="274288" y="0"/>
                  <a:pt x="2895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r">
              <a:spcBef>
                <a:spcPts val="0"/>
              </a:spcBef>
              <a:defRPr sz="300">
                <a:noFill/>
                <a:latin typeface="+mj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300">
                <a:noFill/>
                <a:latin typeface="+mj-lt"/>
              </a:defRPr>
            </a:lvl2pPr>
            <a:lvl3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3pPr>
            <a:lvl4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4pPr>
            <a:lvl5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5pPr>
            <a:lvl6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6pPr>
            <a:lvl7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7pPr>
            <a:lvl8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8pPr>
            <a:lvl9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A0FE317-B5F1-4D41-ADEE-3CD829E13D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938408" y="4502089"/>
            <a:ext cx="398107" cy="239297"/>
          </a:xfrm>
          <a:custGeom>
            <a:avLst/>
            <a:gdLst/>
            <a:ahLst/>
            <a:cxnLst/>
            <a:rect l="l" t="t" r="r" b="b"/>
            <a:pathLst>
              <a:path w="398107" h="239297">
                <a:moveTo>
                  <a:pt x="317049" y="34185"/>
                </a:moveTo>
                <a:lnTo>
                  <a:pt x="231058" y="150133"/>
                </a:lnTo>
                <a:lnTo>
                  <a:pt x="317049" y="150133"/>
                </a:lnTo>
                <a:close/>
                <a:moveTo>
                  <a:pt x="87930" y="8810"/>
                </a:moveTo>
                <a:cubicBezTo>
                  <a:pt x="54920" y="8810"/>
                  <a:pt x="38415" y="35830"/>
                  <a:pt x="38415" y="89869"/>
                </a:cubicBezTo>
                <a:cubicBezTo>
                  <a:pt x="38415" y="115713"/>
                  <a:pt x="42526" y="135743"/>
                  <a:pt x="50749" y="149957"/>
                </a:cubicBezTo>
                <a:cubicBezTo>
                  <a:pt x="58973" y="164171"/>
                  <a:pt x="71366" y="171279"/>
                  <a:pt x="87930" y="171279"/>
                </a:cubicBezTo>
                <a:cubicBezTo>
                  <a:pt x="104494" y="171279"/>
                  <a:pt x="116888" y="164171"/>
                  <a:pt x="125111" y="149957"/>
                </a:cubicBezTo>
                <a:cubicBezTo>
                  <a:pt x="133334" y="135743"/>
                  <a:pt x="137446" y="115713"/>
                  <a:pt x="137446" y="89869"/>
                </a:cubicBezTo>
                <a:cubicBezTo>
                  <a:pt x="137446" y="35830"/>
                  <a:pt x="120941" y="8810"/>
                  <a:pt x="87930" y="8810"/>
                </a:cubicBezTo>
                <a:close/>
                <a:moveTo>
                  <a:pt x="321983" y="3876"/>
                </a:moveTo>
                <a:lnTo>
                  <a:pt x="350530" y="3876"/>
                </a:lnTo>
                <a:lnTo>
                  <a:pt x="350530" y="149781"/>
                </a:lnTo>
                <a:lnTo>
                  <a:pt x="398107" y="149781"/>
                </a:lnTo>
                <a:lnTo>
                  <a:pt x="398107" y="168107"/>
                </a:lnTo>
                <a:lnTo>
                  <a:pt x="350530" y="168107"/>
                </a:lnTo>
                <a:lnTo>
                  <a:pt x="350530" y="239297"/>
                </a:lnTo>
                <a:lnTo>
                  <a:pt x="317049" y="239297"/>
                </a:lnTo>
                <a:lnTo>
                  <a:pt x="317049" y="168107"/>
                </a:lnTo>
                <a:lnTo>
                  <a:pt x="210969" y="168107"/>
                </a:lnTo>
                <a:lnTo>
                  <a:pt x="206036" y="156477"/>
                </a:lnTo>
                <a:close/>
                <a:moveTo>
                  <a:pt x="87930" y="0"/>
                </a:moveTo>
                <a:cubicBezTo>
                  <a:pt x="114362" y="0"/>
                  <a:pt x="135625" y="8517"/>
                  <a:pt x="151719" y="25550"/>
                </a:cubicBezTo>
                <a:cubicBezTo>
                  <a:pt x="167813" y="42584"/>
                  <a:pt x="175860" y="64024"/>
                  <a:pt x="175860" y="89869"/>
                </a:cubicBezTo>
                <a:cubicBezTo>
                  <a:pt x="175860" y="115713"/>
                  <a:pt x="167813" y="137152"/>
                  <a:pt x="151719" y="154186"/>
                </a:cubicBezTo>
                <a:cubicBezTo>
                  <a:pt x="135625" y="171220"/>
                  <a:pt x="114362" y="179737"/>
                  <a:pt x="87930" y="179737"/>
                </a:cubicBezTo>
                <a:cubicBezTo>
                  <a:pt x="61498" y="179737"/>
                  <a:pt x="40235" y="171220"/>
                  <a:pt x="24141" y="154186"/>
                </a:cubicBezTo>
                <a:cubicBezTo>
                  <a:pt x="8047" y="137152"/>
                  <a:pt x="0" y="115713"/>
                  <a:pt x="0" y="89869"/>
                </a:cubicBezTo>
                <a:cubicBezTo>
                  <a:pt x="0" y="64024"/>
                  <a:pt x="8047" y="42584"/>
                  <a:pt x="24141" y="25550"/>
                </a:cubicBezTo>
                <a:cubicBezTo>
                  <a:pt x="40235" y="8517"/>
                  <a:pt x="61498" y="0"/>
                  <a:pt x="87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r">
              <a:spcBef>
                <a:spcPts val="0"/>
              </a:spcBef>
              <a:defRPr sz="300">
                <a:noFill/>
                <a:latin typeface="+mj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300">
                <a:noFill/>
                <a:latin typeface="+mj-lt"/>
              </a:defRPr>
            </a:lvl2pPr>
            <a:lvl3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3pPr>
            <a:lvl4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4pPr>
            <a:lvl5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5pPr>
            <a:lvl6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6pPr>
            <a:lvl7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7pPr>
            <a:lvl8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8pPr>
            <a:lvl9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9EC61D7-9D1A-4C7A-8818-15D418A5F8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959839" y="5453965"/>
            <a:ext cx="368503" cy="243173"/>
          </a:xfrm>
          <a:custGeom>
            <a:avLst/>
            <a:gdLst/>
            <a:ahLst/>
            <a:cxnLst/>
            <a:rect l="l" t="t" r="r" b="b"/>
            <a:pathLst>
              <a:path w="368503" h="243173">
                <a:moveTo>
                  <a:pt x="87930" y="8810"/>
                </a:moveTo>
                <a:cubicBezTo>
                  <a:pt x="54919" y="8810"/>
                  <a:pt x="38414" y="35830"/>
                  <a:pt x="38414" y="89868"/>
                </a:cubicBezTo>
                <a:cubicBezTo>
                  <a:pt x="38414" y="115713"/>
                  <a:pt x="42526" y="135743"/>
                  <a:pt x="50749" y="149957"/>
                </a:cubicBezTo>
                <a:cubicBezTo>
                  <a:pt x="58972" y="164171"/>
                  <a:pt x="71366" y="171279"/>
                  <a:pt x="87930" y="171279"/>
                </a:cubicBezTo>
                <a:cubicBezTo>
                  <a:pt x="104494" y="171279"/>
                  <a:pt x="116887" y="164171"/>
                  <a:pt x="125111" y="149957"/>
                </a:cubicBezTo>
                <a:cubicBezTo>
                  <a:pt x="133334" y="135743"/>
                  <a:pt x="137445" y="115713"/>
                  <a:pt x="137445" y="89868"/>
                </a:cubicBezTo>
                <a:cubicBezTo>
                  <a:pt x="137445" y="35830"/>
                  <a:pt x="120940" y="8810"/>
                  <a:pt x="87930" y="8810"/>
                </a:cubicBezTo>
                <a:close/>
                <a:moveTo>
                  <a:pt x="243392" y="3876"/>
                </a:moveTo>
                <a:lnTo>
                  <a:pt x="365684" y="3876"/>
                </a:lnTo>
                <a:lnTo>
                  <a:pt x="363569" y="31366"/>
                </a:lnTo>
                <a:lnTo>
                  <a:pt x="256079" y="31366"/>
                </a:lnTo>
                <a:lnTo>
                  <a:pt x="249383" y="95507"/>
                </a:lnTo>
                <a:cubicBezTo>
                  <a:pt x="261836" y="93157"/>
                  <a:pt x="273759" y="91983"/>
                  <a:pt x="285154" y="91983"/>
                </a:cubicBezTo>
                <a:cubicBezTo>
                  <a:pt x="296549" y="91983"/>
                  <a:pt x="306887" y="93216"/>
                  <a:pt x="316168" y="95683"/>
                </a:cubicBezTo>
                <a:cubicBezTo>
                  <a:pt x="325448" y="98150"/>
                  <a:pt x="334141" y="102027"/>
                  <a:pt x="342247" y="107313"/>
                </a:cubicBezTo>
                <a:cubicBezTo>
                  <a:pt x="350353" y="112599"/>
                  <a:pt x="356756" y="120294"/>
                  <a:pt x="361455" y="130397"/>
                </a:cubicBezTo>
                <a:cubicBezTo>
                  <a:pt x="366154" y="140500"/>
                  <a:pt x="368503" y="152483"/>
                  <a:pt x="368503" y="166345"/>
                </a:cubicBezTo>
                <a:cubicBezTo>
                  <a:pt x="368503" y="188430"/>
                  <a:pt x="360632" y="206756"/>
                  <a:pt x="344891" y="221323"/>
                </a:cubicBezTo>
                <a:cubicBezTo>
                  <a:pt x="329149" y="235890"/>
                  <a:pt x="309237" y="243173"/>
                  <a:pt x="285154" y="243173"/>
                </a:cubicBezTo>
                <a:cubicBezTo>
                  <a:pt x="261072" y="243173"/>
                  <a:pt x="242922" y="238827"/>
                  <a:pt x="230705" y="230134"/>
                </a:cubicBezTo>
                <a:cubicBezTo>
                  <a:pt x="218487" y="221441"/>
                  <a:pt x="212379" y="210633"/>
                  <a:pt x="212379" y="197711"/>
                </a:cubicBezTo>
                <a:cubicBezTo>
                  <a:pt x="212379" y="189252"/>
                  <a:pt x="215081" y="182909"/>
                  <a:pt x="220484" y="178680"/>
                </a:cubicBezTo>
                <a:cubicBezTo>
                  <a:pt x="223539" y="176565"/>
                  <a:pt x="226946" y="175508"/>
                  <a:pt x="230705" y="175508"/>
                </a:cubicBezTo>
                <a:cubicBezTo>
                  <a:pt x="234464" y="175508"/>
                  <a:pt x="238341" y="176213"/>
                  <a:pt x="242335" y="177622"/>
                </a:cubicBezTo>
                <a:cubicBezTo>
                  <a:pt x="241630" y="181382"/>
                  <a:pt x="241277" y="185141"/>
                  <a:pt x="241277" y="188900"/>
                </a:cubicBezTo>
                <a:cubicBezTo>
                  <a:pt x="241277" y="199003"/>
                  <a:pt x="244214" y="208048"/>
                  <a:pt x="250088" y="216037"/>
                </a:cubicBezTo>
                <a:cubicBezTo>
                  <a:pt x="257841" y="227314"/>
                  <a:pt x="269413" y="232953"/>
                  <a:pt x="284802" y="232953"/>
                </a:cubicBezTo>
                <a:cubicBezTo>
                  <a:pt x="300191" y="232953"/>
                  <a:pt x="311821" y="227197"/>
                  <a:pt x="319692" y="215684"/>
                </a:cubicBezTo>
                <a:cubicBezTo>
                  <a:pt x="327563" y="204172"/>
                  <a:pt x="331616" y="189722"/>
                  <a:pt x="331851" y="172336"/>
                </a:cubicBezTo>
                <a:cubicBezTo>
                  <a:pt x="331851" y="130280"/>
                  <a:pt x="310000" y="109251"/>
                  <a:pt x="266300" y="109251"/>
                </a:cubicBezTo>
                <a:cubicBezTo>
                  <a:pt x="254317" y="109251"/>
                  <a:pt x="243040" y="110896"/>
                  <a:pt x="232467" y="114185"/>
                </a:cubicBezTo>
                <a:close/>
                <a:moveTo>
                  <a:pt x="87930" y="0"/>
                </a:moveTo>
                <a:cubicBezTo>
                  <a:pt x="114362" y="0"/>
                  <a:pt x="135625" y="8517"/>
                  <a:pt x="151719" y="25550"/>
                </a:cubicBezTo>
                <a:cubicBezTo>
                  <a:pt x="167813" y="42584"/>
                  <a:pt x="175860" y="64024"/>
                  <a:pt x="175860" y="89868"/>
                </a:cubicBezTo>
                <a:cubicBezTo>
                  <a:pt x="175860" y="115713"/>
                  <a:pt x="167813" y="137152"/>
                  <a:pt x="151719" y="154186"/>
                </a:cubicBezTo>
                <a:cubicBezTo>
                  <a:pt x="135625" y="171220"/>
                  <a:pt x="114362" y="179737"/>
                  <a:pt x="87930" y="179737"/>
                </a:cubicBezTo>
                <a:cubicBezTo>
                  <a:pt x="61498" y="179737"/>
                  <a:pt x="40235" y="171220"/>
                  <a:pt x="24141" y="154186"/>
                </a:cubicBezTo>
                <a:cubicBezTo>
                  <a:pt x="8047" y="137152"/>
                  <a:pt x="0" y="115713"/>
                  <a:pt x="0" y="89868"/>
                </a:cubicBezTo>
                <a:cubicBezTo>
                  <a:pt x="0" y="64024"/>
                  <a:pt x="8047" y="42584"/>
                  <a:pt x="24141" y="25550"/>
                </a:cubicBezTo>
                <a:cubicBezTo>
                  <a:pt x="40235" y="8517"/>
                  <a:pt x="61498" y="0"/>
                  <a:pt x="87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r">
              <a:spcBef>
                <a:spcPts val="0"/>
              </a:spcBef>
              <a:defRPr sz="300">
                <a:noFill/>
                <a:latin typeface="+mj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300">
                <a:noFill/>
                <a:latin typeface="+mj-lt"/>
              </a:defRPr>
            </a:lvl2pPr>
            <a:lvl3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3pPr>
            <a:lvl4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4pPr>
            <a:lvl5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5pPr>
            <a:lvl6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6pPr>
            <a:lvl7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7pPr>
            <a:lvl8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8pPr>
            <a:lvl9pPr marL="0" indent="0" algn="r">
              <a:spcBef>
                <a:spcPts val="0"/>
              </a:spcBef>
              <a:buNone/>
              <a:defRPr sz="300">
                <a:noFill/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" y="0"/>
            <a:ext cx="12191996" cy="4863993"/>
          </a:xfrm>
          <a:solidFill>
            <a:schemeClr val="bg1">
              <a:lumMod val="95000"/>
            </a:schemeClr>
          </a:solidFill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Picture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F5023C39-45DC-44EC-A722-61C8CFAFB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6F34E0-D416-4505-8642-131D8C1DD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98" y="5531085"/>
            <a:ext cx="9310690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sz="2000" noProof="0"/>
              <a:t>Subline</a:t>
            </a:r>
          </a:p>
        </p:txBody>
      </p:sp>
      <p:pic>
        <p:nvPicPr>
          <p:cNvPr id="12" name="Afbeelding 52">
            <a:extLst>
              <a:ext uri="{FF2B5EF4-FFF2-40B4-BE49-F238E27FC236}">
                <a16:creationId xmlns:a16="http://schemas.microsoft.com/office/drawing/2014/main" id="{B72B4661-E9D2-4755-8CE5-3757BE74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6" y="6369916"/>
            <a:ext cx="827840" cy="14631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8011AF2-45FB-4A1D-BE33-2021647CE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265" y="5081025"/>
            <a:ext cx="7039740" cy="45006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86123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rounded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506980"/>
            <a:ext cx="9144000" cy="1844040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34920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399" y="1638300"/>
            <a:ext cx="5418135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40463" y="1638300"/>
            <a:ext cx="5418137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C3EC39-2DE8-44C9-995B-6CFA3BCC6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0520" y="6380115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I    Well-hearing is Well-being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B187E1-C463-435D-AB8E-E7F838331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AE328127-08F8-47EE-8464-9053AE567DE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61C3C0C-5A90-4BF2-909D-878D00B44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351" y="6380115"/>
            <a:ext cx="768169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fld id="{80A6F372-BC37-4AED-B0A9-32D2FF9D76EC}" type="datetime1">
              <a:rPr lang="en-GB" noProof="0" smtClean="0"/>
              <a:t>30/01/2025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1554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638300"/>
            <a:ext cx="11125200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223622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agement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BDEF-1305-4DCC-946F-5D39ED7B558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36000" cy="36000"/>
          </a:xfrm>
        </p:spPr>
        <p:txBody>
          <a:bodyPr/>
          <a:lstStyle>
            <a:lvl1pPr>
              <a:defRPr sz="3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CE8A-D607-4BD1-B251-B990C2A1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D00F51-3322-4F30-B9BB-86CF38F61815}" type="datetime4">
              <a:rPr lang="en-US" smtClean="0"/>
              <a:t>January 30,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CF95-1529-46FA-9AFD-3495546F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B68D-A70B-4AC3-A1E2-D2820155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A6330FD-E694-4BC5-92F0-683C7ABAF44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5E4E6B-2834-4338-9791-59C5CBC18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28638" y="1573219"/>
            <a:ext cx="11118018" cy="4105167"/>
          </a:xfrm>
        </p:spPr>
        <p:txBody>
          <a:bodyPr/>
          <a:lstStyle>
            <a:lvl1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1pPr>
            <a:lvl2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3pPr>
            <a:lvl4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6pPr>
            <a:lvl7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7pPr>
            <a:lvl8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8pPr>
            <a:lvl9pPr marL="288000" indent="-288000">
              <a:spcBef>
                <a:spcPts val="18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4376C54-EE8C-4917-9542-2FD3AB0B88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25656" y="881483"/>
            <a:ext cx="8553252" cy="25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59EA23-2358-4A43-A922-8DE91879D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16734" y="6027535"/>
            <a:ext cx="11129922" cy="270600"/>
          </a:xfrm>
        </p:spPr>
        <p:txBody>
          <a:bodyPr anchor="b"/>
          <a:lstStyle>
            <a:lvl1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88000" indent="-288000">
              <a:spcBef>
                <a:spcPts val="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►"/>
              <a:defRPr sz="18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91F0E0C1-2C60-4A96-826E-75D5F4CB865B}"/>
              </a:ext>
            </a:extLst>
          </p:cNvPr>
          <p:cNvSpPr txBox="1">
            <a:spLocks/>
          </p:cNvSpPr>
          <p:nvPr/>
        </p:nvSpPr>
        <p:spPr bwMode="gray">
          <a:xfrm>
            <a:off x="499983" y="403212"/>
            <a:ext cx="8578925" cy="39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Management Summary</a:t>
            </a:r>
          </a:p>
        </p:txBody>
      </p:sp>
    </p:spTree>
    <p:extLst>
      <p:ext uri="{BB962C8B-B14F-4D97-AF65-F5344CB8AC3E}">
        <p14:creationId xmlns:p14="http://schemas.microsoft.com/office/powerpoint/2010/main" val="15591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(Blu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(Dark Blu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(Burgundy)">
    <p:bg>
      <p:bgPr>
        <a:solidFill>
          <a:srgbClr val="7D0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(Petrol)">
    <p:bg>
      <p:bgPr>
        <a:solidFill>
          <a:srgbClr val="005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7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(Copper)">
    <p:bg>
      <p:bgPr>
        <a:solidFill>
          <a:srgbClr val="8C3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2321-01F2-449D-A931-987C3C833D3C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332606" y="1866105"/>
            <a:ext cx="7314882" cy="165576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525A7-92FB-4134-8AFF-31603B0A71E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359154" y="3590132"/>
            <a:ext cx="7288334" cy="504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91F1-33E0-46D8-98C3-ECCEF622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533316" y="6500106"/>
            <a:ext cx="1213200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B99C742C-47E1-4BF6-9822-6DE311D52BC4}" type="datetime4">
              <a:rPr lang="en-US" smtClean="0"/>
              <a:pPr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D89-AC0E-4CC1-AE4B-23783BF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982258" y="6500106"/>
            <a:ext cx="9043043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D21CA-76F0-4C24-B2F7-D720199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78081" y="6500106"/>
            <a:ext cx="376549" cy="151200"/>
          </a:xfr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ADA909-B565-48B1-A316-CC11BBE2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black">
          <a:xfrm>
            <a:off x="10753726" y="462771"/>
            <a:ext cx="912810" cy="26180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AF70CC-32BD-4328-A8C2-DC290156A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542925" y="1866105"/>
            <a:ext cx="3469846" cy="3157128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 sz="287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buNone/>
              <a:defRPr sz="287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373E7-E7DC-4018-90C1-4DA45796186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9983" y="403212"/>
            <a:ext cx="8578925" cy="39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99A70-97F0-4C0B-84B2-39702436DA9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28638" y="1585124"/>
            <a:ext cx="11118019" cy="4809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57BA9-7BC1-4D0C-83DB-2F8F4D66ED1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533316" y="6500106"/>
            <a:ext cx="1213200" cy="15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/>
            </a:lvl2pPr>
            <a:lvl3pPr marL="0" indent="0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fld id="{AAFA4390-0471-4B86-8F85-28745BEBF35F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5008D-840C-4E9E-BF5B-C754BCF6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982258" y="6500106"/>
            <a:ext cx="9043043" cy="15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  <a:lvl2pPr marL="0" indent="0">
              <a:defRPr sz="900">
                <a:solidFill>
                  <a:schemeClr val="tx1"/>
                </a:solidFill>
              </a:defRPr>
            </a:lvl2pPr>
            <a:lvl3pPr marL="0" indent="0" algn="l">
              <a:defRPr sz="900">
                <a:solidFill>
                  <a:schemeClr val="tx1"/>
                </a:solidFill>
              </a:defRPr>
            </a:lvl3pPr>
            <a:lvl4pPr marL="0" indent="0">
              <a:defRPr sz="900">
                <a:solidFill>
                  <a:schemeClr val="tx1"/>
                </a:solidFill>
              </a:defRPr>
            </a:lvl4pPr>
            <a:lvl5pPr marL="0" indent="0">
              <a:defRPr sz="900">
                <a:solidFill>
                  <a:schemeClr val="tx1"/>
                </a:solidFill>
              </a:defRPr>
            </a:lvl5pPr>
            <a:lvl6pPr marL="0" indent="0">
              <a:defRPr sz="900">
                <a:solidFill>
                  <a:schemeClr val="tx1"/>
                </a:solidFill>
              </a:defRPr>
            </a:lvl6pPr>
            <a:lvl7pPr marL="0" indent="0">
              <a:defRPr sz="900">
                <a:solidFill>
                  <a:schemeClr val="tx1"/>
                </a:solidFill>
              </a:defRPr>
            </a:lvl7pPr>
            <a:lvl8pPr marL="0" indent="0">
              <a:defRPr sz="900">
                <a:solidFill>
                  <a:schemeClr val="tx1"/>
                </a:solidFill>
              </a:defRPr>
            </a:lvl8pPr>
            <a:lvl9pPr marL="0" indent="0">
              <a:defRPr sz="900">
                <a:solidFill>
                  <a:schemeClr val="tx1"/>
                </a:solidFill>
              </a:defRPr>
            </a:lvl9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C0376-78FA-4962-AB8D-DDCA5DEBC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278081" y="6500106"/>
            <a:ext cx="376549" cy="15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  <a:lvl2pPr marL="0" indent="0" algn="r">
              <a:defRPr sz="900">
                <a:solidFill>
                  <a:schemeClr val="tx1"/>
                </a:solidFill>
              </a:defRPr>
            </a:lvl2pPr>
            <a:lvl3pPr marL="0" indent="0" algn="r">
              <a:defRPr sz="900">
                <a:solidFill>
                  <a:schemeClr val="tx1"/>
                </a:solidFill>
              </a:defRPr>
            </a:lvl3pPr>
            <a:lvl4pPr marL="0" indent="0" algn="r">
              <a:defRPr sz="900">
                <a:solidFill>
                  <a:schemeClr val="tx1"/>
                </a:solidFill>
              </a:defRPr>
            </a:lvl4pPr>
            <a:lvl5pPr marL="0" indent="0" algn="r">
              <a:defRPr sz="900">
                <a:solidFill>
                  <a:schemeClr val="tx1"/>
                </a:solidFill>
              </a:defRPr>
            </a:lvl5pPr>
            <a:lvl6pPr marL="0" indent="0" algn="r">
              <a:defRPr sz="900">
                <a:solidFill>
                  <a:schemeClr val="tx1"/>
                </a:solidFill>
              </a:defRPr>
            </a:lvl6pPr>
            <a:lvl7pPr marL="0" indent="0" algn="r">
              <a:defRPr sz="900">
                <a:solidFill>
                  <a:schemeClr val="tx1"/>
                </a:solidFill>
              </a:defRPr>
            </a:lvl7pPr>
            <a:lvl8pPr marL="0" indent="0" algn="r">
              <a:defRPr sz="900">
                <a:solidFill>
                  <a:schemeClr val="tx1"/>
                </a:solidFill>
              </a:defRPr>
            </a:lvl8pPr>
            <a:lvl9pPr marL="0" indent="0" algn="r">
              <a:defRPr sz="900">
                <a:solidFill>
                  <a:schemeClr val="tx1"/>
                </a:solidFill>
              </a:defRPr>
            </a:lvl9pPr>
          </a:lstStyle>
          <a:p>
            <a:fld id="{7A6330FD-E694-4BC5-92F0-683C7ABAF4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Grafik 7">
            <a:extLst>
              <a:ext uri="{FF2B5EF4-FFF2-40B4-BE49-F238E27FC236}">
                <a16:creationId xmlns:a16="http://schemas.microsoft.com/office/drawing/2014/main" id="{CA15B39E-EFCB-42DE-9619-6B9618E6FD9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 bwMode="gray">
          <a:xfrm>
            <a:off x="10753726" y="462771"/>
            <a:ext cx="912810" cy="2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5" r:id="rId24"/>
    <p:sldLayoutId id="2147484026" r:id="rId25"/>
    <p:sldLayoutId id="2147484027" r:id="rId26"/>
    <p:sldLayoutId id="2147484028" r:id="rId27"/>
    <p:sldLayoutId id="2147484029" r:id="rId28"/>
    <p:sldLayoutId id="2147484030" r:id="rId29"/>
    <p:sldLayoutId id="2147484031" r:id="rId30"/>
    <p:sldLayoutId id="2147484032" r:id="rId31"/>
    <p:sldLayoutId id="2147484034" r:id="rId32"/>
    <p:sldLayoutId id="2147484035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Symbol" panose="05050102010706020507" pitchFamily="18" charset="2"/>
        <a:buChar char="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Symbol" panose="05050102010706020507" pitchFamily="18" charset="2"/>
        <a:buChar char="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Symbol" panose="05050102010706020507" pitchFamily="18" charset="2"/>
        <a:buChar char="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Symbol" panose="05050102010706020507" pitchFamily="18" charset="2"/>
        <a:buChar char="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Symbol" panose="05050102010706020507" pitchFamily="18" charset="2"/>
        <a:buChar char="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Symbol" panose="05050102010706020507" pitchFamily="18" charset="2"/>
        <a:buChar char="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Symbol" panose="05050102010706020507" pitchFamily="18" charset="2"/>
        <a:buChar char="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Symbol" panose="05050102010706020507" pitchFamily="18" charset="2"/>
        <a:buChar char="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5" orient="horz" pos="4028" userDrawn="1">
          <p15:clr>
            <a:srgbClr val="F26B43"/>
          </p15:clr>
        </p15:guide>
        <p15:guide id="86" pos="3771" userDrawn="1">
          <p15:clr>
            <a:srgbClr val="F26B43"/>
          </p15:clr>
        </p15:guide>
        <p15:guide id="87" pos="342" userDrawn="1">
          <p15:clr>
            <a:srgbClr val="F26B43"/>
          </p15:clr>
        </p15:guide>
        <p15:guide id="88" pos="7337" userDrawn="1">
          <p15:clr>
            <a:srgbClr val="F26B43"/>
          </p15:clr>
        </p15:guide>
        <p15:guide id="89" pos="3908" userDrawn="1">
          <p15:clr>
            <a:srgbClr val="F26B43"/>
          </p15:clr>
        </p15:guide>
        <p15:guide id="90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webp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microsoft.com/office/2007/relationships/hdphoto" Target="../media/hdphoto2.wdp"/><Relationship Id="rId21" Type="http://schemas.openxmlformats.org/officeDocument/2006/relationships/image" Target="../media/image53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10.emf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Relationship Id="rId14" Type="http://schemas.openxmlformats.org/officeDocument/2006/relationships/image" Target="../media/image46.gif"/><Relationship Id="rId22" Type="http://schemas.openxmlformats.org/officeDocument/2006/relationships/image" Target="../media/image54.png"/><Relationship Id="rId27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3.png"/><Relationship Id="rId18" Type="http://schemas.openxmlformats.org/officeDocument/2006/relationships/image" Target="../media/image19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image" Target="../media/image10.emf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FCAC-44C6-4A18-A241-55E6C6623E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Audionova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3A4F9-F8F3-4798-AE79-86AB1FAFFA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56DD-22A1-496A-A72F-DEE778F1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/>
              <a:t>May</a:t>
            </a:r>
            <a:r>
              <a:rPr lang="it-IT" dirty="0"/>
              <a:t> 9, 2023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46936-8729-4B56-888B-E3174955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8E0BD-559A-4AED-9886-2BF17777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30FD-E694-4BC5-92F0-683C7ABAF44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it-IT"/>
              <a:t>Ipoacusia e benessere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399" y="1377036"/>
            <a:ext cx="5785757" cy="2076450"/>
          </a:xfrm>
        </p:spPr>
        <p:txBody>
          <a:bodyPr/>
          <a:lstStyle/>
          <a:p>
            <a:pPr marL="0" indent="0" rtl="0">
              <a:buNone/>
            </a:pPr>
            <a:r>
              <a:rPr lang="it-IT" b="1" spc="-40" dirty="0">
                <a:solidFill>
                  <a:schemeClr val="accent1"/>
                </a:solidFill>
              </a:rPr>
              <a:t>L’ipoacusia può avere un impatto su tutte e 3 </a:t>
            </a:r>
            <a:br>
              <a:rPr lang="it-IT" b="1" spc="-40" dirty="0">
                <a:solidFill>
                  <a:schemeClr val="accent1"/>
                </a:solidFill>
              </a:rPr>
            </a:br>
            <a:r>
              <a:rPr lang="it-IT" b="1" spc="-40" dirty="0">
                <a:solidFill>
                  <a:schemeClr val="accent1"/>
                </a:solidFill>
              </a:rPr>
              <a:t>le dimensioni del benessere proposte dall'OMS</a:t>
            </a:r>
            <a:r>
              <a:rPr lang="it-IT" b="1" spc="-40" baseline="30000" dirty="0">
                <a:solidFill>
                  <a:schemeClr val="accent1"/>
                </a:solidFill>
              </a:rPr>
              <a:t>1</a:t>
            </a:r>
          </a:p>
          <a:p>
            <a:pPr rtl="0"/>
            <a:r>
              <a:rPr lang="it-IT" dirty="0"/>
              <a:t>Fisico</a:t>
            </a:r>
          </a:p>
          <a:p>
            <a:pPr rtl="0"/>
            <a:r>
              <a:rPr lang="it-IT" dirty="0"/>
              <a:t>Cognitivo</a:t>
            </a:r>
          </a:p>
          <a:p>
            <a:pPr rtl="0"/>
            <a:r>
              <a:rPr lang="it-IT" dirty="0"/>
              <a:t>Sociale</a:t>
            </a:r>
          </a:p>
          <a:p>
            <a:endParaRPr lang="en-GB" dirty="0"/>
          </a:p>
        </p:txBody>
      </p:sp>
      <p:pic>
        <p:nvPicPr>
          <p:cNvPr id="15" name="Hero">
            <a:extLst>
              <a:ext uri="{FF2B5EF4-FFF2-40B4-BE49-F238E27FC236}">
                <a16:creationId xmlns:a16="http://schemas.microsoft.com/office/drawing/2014/main" id="{483B18E1-9824-4445-9D08-5F60BF9BF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043" y="1905334"/>
            <a:ext cx="3099068" cy="3107302"/>
          </a:xfrm>
          <a:prstGeom prst="rect">
            <a:avLst/>
          </a:prstGeom>
        </p:spPr>
      </p:pic>
      <p:pic>
        <p:nvPicPr>
          <p:cNvPr id="16" name="Cognitive">
            <a:extLst>
              <a:ext uri="{FF2B5EF4-FFF2-40B4-BE49-F238E27FC236}">
                <a16:creationId xmlns:a16="http://schemas.microsoft.com/office/drawing/2014/main" id="{314BD545-F14E-5940-A938-AD4AE25D7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35" y="2261625"/>
            <a:ext cx="2120900" cy="3305930"/>
          </a:xfrm>
          <a:prstGeom prst="rect">
            <a:avLst/>
          </a:prstGeom>
        </p:spPr>
      </p:pic>
      <p:pic>
        <p:nvPicPr>
          <p:cNvPr id="17" name="Physical">
            <a:extLst>
              <a:ext uri="{FF2B5EF4-FFF2-40B4-BE49-F238E27FC236}">
                <a16:creationId xmlns:a16="http://schemas.microsoft.com/office/drawing/2014/main" id="{0EFF5419-4617-FB47-B7E3-AD4FCAB3B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653" y="2397700"/>
            <a:ext cx="2374900" cy="3174641"/>
          </a:xfrm>
          <a:prstGeom prst="rect">
            <a:avLst/>
          </a:prstGeom>
        </p:spPr>
      </p:pic>
      <p:pic>
        <p:nvPicPr>
          <p:cNvPr id="18" name="Social">
            <a:extLst>
              <a:ext uri="{FF2B5EF4-FFF2-40B4-BE49-F238E27FC236}">
                <a16:creationId xmlns:a16="http://schemas.microsoft.com/office/drawing/2014/main" id="{B1AB60A7-AB36-B145-B2CE-5723D2EEF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44" y="1334153"/>
            <a:ext cx="3721100" cy="144692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B3F04AB-139D-B144-A9B3-0CCE5FC7B7D4}"/>
              </a:ext>
            </a:extLst>
          </p:cNvPr>
          <p:cNvSpPr/>
          <p:nvPr/>
        </p:nvSpPr>
        <p:spPr>
          <a:xfrm>
            <a:off x="7838718" y="5702948"/>
            <a:ext cx="2362200" cy="301622"/>
          </a:xfrm>
          <a:prstGeom prst="ellipse">
            <a:avLst/>
          </a:prstGeom>
          <a:solidFill>
            <a:schemeClr val="bg2">
              <a:alpha val="34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32442F-81D3-9047-8407-72B286D3A9F7}"/>
              </a:ext>
            </a:extLst>
          </p:cNvPr>
          <p:cNvSpPr/>
          <p:nvPr/>
        </p:nvSpPr>
        <p:spPr>
          <a:xfrm>
            <a:off x="6197709" y="5565795"/>
            <a:ext cx="5549382" cy="692476"/>
          </a:xfrm>
          <a:prstGeom prst="ellipse">
            <a:avLst/>
          </a:prstGeom>
          <a:solidFill>
            <a:schemeClr val="bg2">
              <a:alpha val="12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9A318B8-A6BD-8D48-8F25-32AF5A35E9CB}"/>
              </a:ext>
            </a:extLst>
          </p:cNvPr>
          <p:cNvSpPr txBox="1">
            <a:spLocks/>
          </p:cNvSpPr>
          <p:nvPr/>
        </p:nvSpPr>
        <p:spPr>
          <a:xfrm>
            <a:off x="533399" y="3569393"/>
            <a:ext cx="5664310" cy="2173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it-IT" b="1" dirty="0">
                <a:solidFill>
                  <a:schemeClr val="accent1"/>
                </a:solidFill>
                <a:latin typeface="+mj-lt"/>
              </a:rPr>
              <a:t>C'è preoccupazione riguardo al benessere </a:t>
            </a:r>
            <a:br>
              <a:rPr lang="it-IT" b="1" dirty="0">
                <a:solidFill>
                  <a:schemeClr val="accent1"/>
                </a:solidFill>
                <a:latin typeface="+mj-lt"/>
              </a:rPr>
            </a:br>
            <a:r>
              <a:rPr lang="it-IT" b="1" dirty="0">
                <a:solidFill>
                  <a:schemeClr val="accent1"/>
                </a:solidFill>
                <a:latin typeface="+mj-lt"/>
              </a:rPr>
              <a:t>in quanto</a:t>
            </a:r>
            <a:r>
              <a:rPr lang="it-IT" b="1" baseline="30000" dirty="0">
                <a:solidFill>
                  <a:schemeClr val="accent1"/>
                </a:solidFill>
                <a:latin typeface="+mj-lt"/>
              </a:rPr>
              <a:t>1</a:t>
            </a:r>
            <a:r>
              <a:rPr lang="it-IT" b="1" dirty="0">
                <a:solidFill>
                  <a:schemeClr val="accent1"/>
                </a:solidFill>
                <a:latin typeface="+mj-lt"/>
              </a:rPr>
              <a:t>:</a:t>
            </a:r>
          </a:p>
          <a:p>
            <a:pPr rtl="0"/>
            <a:r>
              <a:rPr lang="it-IT" dirty="0">
                <a:latin typeface="+mj-lt"/>
              </a:rPr>
              <a:t>l'impatto dell'ipoacusia sul benessere </a:t>
            </a:r>
            <a:br>
              <a:rPr lang="en-US" dirty="0">
                <a:latin typeface="+mj-lt"/>
              </a:rPr>
            </a:br>
            <a:r>
              <a:rPr lang="it-IT" dirty="0">
                <a:latin typeface="+mj-lt"/>
              </a:rPr>
              <a:t>è spesso sottovalutato</a:t>
            </a:r>
          </a:p>
          <a:p>
            <a:pPr rtl="0"/>
            <a:r>
              <a:rPr lang="it-IT" dirty="0">
                <a:latin typeface="+mj-lt"/>
              </a:rPr>
              <a:t>l’ipoacusia è di gran lunga prevalente</a:t>
            </a:r>
          </a:p>
          <a:p>
            <a:pPr rtl="0"/>
            <a:r>
              <a:rPr lang="it-IT" dirty="0">
                <a:latin typeface="+mj-lt"/>
              </a:rPr>
              <a:t>l'ipoacusia non è trattata in modo adeguato</a:t>
            </a:r>
          </a:p>
          <a:p>
            <a:endParaRPr lang="en-US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5880455"/>
            <a:ext cx="10077451" cy="32984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Organizzazione Mondiale della Sanità (OMS). (1948). Costituzione dell'Organizzazione Mondiale della Sanità (OMS). Genova, Svizzera: OMS.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C34A123-483A-46A0-B10F-F75144134B63}"/>
              </a:ext>
            </a:extLst>
          </p:cNvPr>
          <p:cNvSpPr txBox="1">
            <a:spLocks/>
          </p:cNvSpPr>
          <p:nvPr/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AE328127-08F8-47EE-8464-9053AE567DEE}" type="slidenum">
              <a:rPr/>
              <a:pPr rtl="0"/>
              <a:t>10</a:t>
            </a:fld>
            <a:endParaRPr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8EA540ED-37FF-4882-B163-833113D07051}"/>
              </a:ext>
            </a:extLst>
          </p:cNvPr>
          <p:cNvSpPr txBox="1">
            <a:spLocks/>
          </p:cNvSpPr>
          <p:nvPr/>
        </p:nvSpPr>
        <p:spPr>
          <a:xfrm>
            <a:off x="872351" y="6380115"/>
            <a:ext cx="768169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0A6F372-BC37-4AED-B0A9-32D2FF9D76EC}" type="datetime1">
              <a:rPr lang="en-US"/>
              <a:pPr rtl="0"/>
              <a:t>1/30/2025</a:t>
            </a:fld>
            <a:endParaRPr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1345DD5-D794-45BF-87D2-F3619F2A4652}"/>
              </a:ext>
            </a:extLst>
          </p:cNvPr>
          <p:cNvSpPr txBox="1">
            <a:spLocks/>
          </p:cNvSpPr>
          <p:nvPr/>
        </p:nvSpPr>
        <p:spPr>
          <a:xfrm>
            <a:off x="1640520" y="6380115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/>
              <a:t>| Sentire bene per vivere bene</a:t>
            </a:r>
          </a:p>
        </p:txBody>
      </p:sp>
    </p:spTree>
    <p:extLst>
      <p:ext uri="{BB962C8B-B14F-4D97-AF65-F5344CB8AC3E}">
        <p14:creationId xmlns:p14="http://schemas.microsoft.com/office/powerpoint/2010/main" val="15838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2778 L 2.70833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426 L -3.75E-6 -2.22222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1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426 L 2.5E-6 2.96296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it-IT"/>
              <a:t>Impatto dell’ipoacusia sottostimato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638300"/>
            <a:ext cx="3460764" cy="876340"/>
          </a:xfrm>
        </p:spPr>
        <p:txBody>
          <a:bodyPr/>
          <a:lstStyle/>
          <a:p>
            <a:pPr marL="0" indent="0" rtl="0">
              <a:buNone/>
            </a:pPr>
            <a:r>
              <a:rPr lang="it-IT" b="1">
                <a:solidFill>
                  <a:schemeClr val="accent1"/>
                </a:solidFill>
              </a:rPr>
              <a:t>L'ipoacusia è associata </a:t>
            </a:r>
            <a:br>
              <a:rPr lang="en-GB" b="1">
                <a:solidFill>
                  <a:schemeClr val="accent1"/>
                </a:solidFill>
              </a:rPr>
            </a:br>
            <a:r>
              <a:rPr lang="it-IT" b="1">
                <a:solidFill>
                  <a:schemeClr val="accent1"/>
                </a:solidFill>
              </a:rPr>
              <a:t>a fattori come: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5802829"/>
            <a:ext cx="11125201" cy="40309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Besser, J., Stropahl, M., Urry, E., &amp; Launer, S. (2018). Comorbidities of hearing loss and the implications of multimorbidity for audiological care. Hearing Research, 369, 3–14. 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5777959"/>
            <a:ext cx="11125201" cy="42796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2"/>
            </a:pPr>
            <a:r>
              <a:rPr lang="it-IT" sz="800">
                <a:solidFill>
                  <a:schemeClr val="bg2"/>
                </a:solidFill>
                <a:latin typeface="+mj-lt"/>
              </a:rPr>
              <a:t>Jiam, N.T.-L., Li, C., &amp; Agrawal, Y. (2016). Hearing loss and falls: A systematic review and meta-analysis. The Laryngoscope, 126(11), 2587–2596.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2"/>
            </a:pPr>
            <a:r>
              <a:rPr lang="it-IT" sz="800">
                <a:solidFill>
                  <a:schemeClr val="bg2"/>
                </a:solidFill>
                <a:latin typeface="+mj-lt"/>
              </a:rPr>
              <a:t>Mick, P., Foley, D., Lin, F., &amp; Pichora-fuller, M.K. (2018). Hearing Difficulty Is Associated With Injuries Requiring Medical Care. Ear and Hearing, 39(4), 631–644. 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5760853"/>
            <a:ext cx="11125201" cy="44506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4"/>
            </a:pPr>
            <a:r>
              <a:rPr lang="it-IT" sz="800">
                <a:solidFill>
                  <a:schemeClr val="bg2"/>
                </a:solidFill>
                <a:latin typeface="+mj-lt"/>
              </a:rPr>
              <a:t>Loughrey, D.G., Kelly, M.E., Kelley, G.A., Brennan, S., &amp; Lawlor, B. A. (2018). Association of Age-Related Hearing Loss With Cognitive Function, Cognitive Impairment, and Dementia. JAMA Otolaryngology–Head &amp; Neck Surgery, 144(2), 115-126.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4330179"/>
            <a:ext cx="11125201" cy="187574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5"/>
            </a:pPr>
            <a:r>
              <a:rPr lang="it-IT" sz="800">
                <a:solidFill>
                  <a:schemeClr val="bg2"/>
                </a:solidFill>
                <a:latin typeface="+mj-lt"/>
              </a:rPr>
              <a:t>Kramer, S.E., Kapteyn, T.S., Kuik, D.J., &amp; Deeg, D.J.H. (2002). The association of hearing impairment and chronic diseases with psychosocial health status in older age. Journal of Aging and Health, 14(1), 122–137. 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5"/>
            </a:pPr>
            <a:r>
              <a:rPr lang="it-IT" sz="800">
                <a:solidFill>
                  <a:schemeClr val="bg2"/>
                </a:solidFill>
                <a:latin typeface="+mj-lt"/>
              </a:rPr>
              <a:t>Nachtegaal, J., Smit, J.H., Smits, C., Bezemer, P.D., van Beek, J.H.M., Festen, J.M., &amp; Kramer, S.E. (2009). The Association Between Hearing Status and Psychosocial Health Before the Age of 70 Years: Results from an internet-based National Survey on Hearing. Ear and Hearing, 30(3), 302–312. 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5"/>
            </a:pPr>
            <a:r>
              <a:rPr lang="it-IT" sz="800">
                <a:solidFill>
                  <a:schemeClr val="bg2"/>
                </a:solidFill>
                <a:latin typeface="+mj-lt"/>
              </a:rPr>
              <a:t>Keidser, G., &amp; Seeto, M. (2017). The Influence of Social Interaction and Physical Health on the Association Between Hearing and Depression With Age and Gender. Trends in Hearing, 21, 1-15. 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 startAt="5"/>
            </a:pPr>
            <a:r>
              <a:rPr lang="it-IT" sz="800">
                <a:solidFill>
                  <a:schemeClr val="bg2"/>
                </a:solidFill>
                <a:latin typeface="+mj-lt"/>
              </a:rPr>
              <a:t>Ciorba, A., Bianchini, C., Pelucchi, S., &amp; Pastore, A. (2012). The impact of hearing loss on the quality of life of elderly adults. Clinical Interventions in Aging, 7, 159–163.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7EF31C-4CEC-1F42-B460-B6C7C3D6BB1C}"/>
              </a:ext>
            </a:extLst>
          </p:cNvPr>
          <p:cNvSpPr/>
          <p:nvPr/>
        </p:nvSpPr>
        <p:spPr>
          <a:xfrm>
            <a:off x="6957255" y="4728787"/>
            <a:ext cx="2362200" cy="301622"/>
          </a:xfrm>
          <a:prstGeom prst="ellipse">
            <a:avLst/>
          </a:prstGeom>
          <a:solidFill>
            <a:schemeClr val="bg2">
              <a:alpha val="15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6">
            <a:extLst>
              <a:ext uri="{FF2B5EF4-FFF2-40B4-BE49-F238E27FC236}">
                <a16:creationId xmlns:a16="http://schemas.microsoft.com/office/drawing/2014/main" id="{B405EF3E-7FE3-3A42-80B0-16A76733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4866" y="2325955"/>
            <a:ext cx="2135156" cy="213515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77F73E-8225-B94D-B181-D11F0A487034}"/>
              </a:ext>
            </a:extLst>
          </p:cNvPr>
          <p:cNvCxnSpPr>
            <a:cxnSpLocks/>
          </p:cNvCxnSpPr>
          <p:nvPr/>
        </p:nvCxnSpPr>
        <p:spPr>
          <a:xfrm>
            <a:off x="6400076" y="2612018"/>
            <a:ext cx="484711" cy="532071"/>
          </a:xfrm>
          <a:prstGeom prst="line">
            <a:avLst/>
          </a:prstGeom>
          <a:ln>
            <a:solidFill>
              <a:schemeClr val="bg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EE622F1-E338-D34C-9373-B70B95928B3F}"/>
              </a:ext>
            </a:extLst>
          </p:cNvPr>
          <p:cNvSpPr txBox="1">
            <a:spLocks/>
          </p:cNvSpPr>
          <p:nvPr/>
        </p:nvSpPr>
        <p:spPr>
          <a:xfrm>
            <a:off x="4470777" y="1655124"/>
            <a:ext cx="3467552" cy="37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it-IT" sz="1400">
                <a:solidFill>
                  <a:schemeClr val="tx2"/>
                </a:solidFill>
                <a:latin typeface="+mj-lt"/>
              </a:rPr>
              <a:t>patologie coesistenti /</a:t>
            </a:r>
            <a:br>
              <a:rPr lang="en-US" sz="1400">
                <a:solidFill>
                  <a:schemeClr val="tx2"/>
                </a:solidFill>
                <a:latin typeface="+mj-lt"/>
              </a:rPr>
            </a:br>
            <a:r>
              <a:rPr lang="it-IT" sz="1400">
                <a:solidFill>
                  <a:schemeClr val="tx2"/>
                </a:solidFill>
                <a:latin typeface="+mj-lt"/>
              </a:rPr>
              <a:t>soggiacenti</a:t>
            </a:r>
            <a:r>
              <a:rPr lang="it-IT" sz="1400" baseline="3000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877F73E-8225-B94D-B181-D11F0A487034}"/>
              </a:ext>
            </a:extLst>
          </p:cNvPr>
          <p:cNvCxnSpPr>
            <a:cxnSpLocks/>
          </p:cNvCxnSpPr>
          <p:nvPr/>
        </p:nvCxnSpPr>
        <p:spPr>
          <a:xfrm flipH="1">
            <a:off x="9239745" y="2612018"/>
            <a:ext cx="484711" cy="532071"/>
          </a:xfrm>
          <a:prstGeom prst="line">
            <a:avLst/>
          </a:prstGeom>
          <a:ln>
            <a:solidFill>
              <a:schemeClr val="bg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EE622F1-E338-D34C-9373-B70B95928B3F}"/>
              </a:ext>
            </a:extLst>
          </p:cNvPr>
          <p:cNvSpPr txBox="1">
            <a:spLocks/>
          </p:cNvSpPr>
          <p:nvPr/>
        </p:nvSpPr>
        <p:spPr>
          <a:xfrm>
            <a:off x="8118684" y="1655124"/>
            <a:ext cx="3467552" cy="37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it-IT" sz="1400" dirty="0">
                <a:solidFill>
                  <a:schemeClr val="tx2"/>
                </a:solidFill>
                <a:latin typeface="+mj-lt"/>
              </a:rPr>
              <a:t>maggiore rischio di cadute</a:t>
            </a:r>
            <a:r>
              <a:rPr lang="it-IT" sz="1400" baseline="30000" dirty="0">
                <a:solidFill>
                  <a:schemeClr val="tx2"/>
                </a:solidFill>
                <a:latin typeface="+mj-lt"/>
              </a:rPr>
              <a:t>2</a:t>
            </a:r>
            <a:r>
              <a:rPr lang="it-IT" sz="1400" dirty="0">
                <a:solidFill>
                  <a:schemeClr val="tx2"/>
                </a:solidFill>
                <a:latin typeface="+mj-lt"/>
              </a:rPr>
              <a:t>, maggiore utilizzo dei servizi sanitari</a:t>
            </a:r>
            <a:r>
              <a:rPr lang="it-IT" sz="1400" baseline="300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877F73E-8225-B94D-B181-D11F0A487034}"/>
              </a:ext>
            </a:extLst>
          </p:cNvPr>
          <p:cNvCxnSpPr>
            <a:cxnSpLocks/>
          </p:cNvCxnSpPr>
          <p:nvPr/>
        </p:nvCxnSpPr>
        <p:spPr>
          <a:xfrm flipV="1">
            <a:off x="6400076" y="3798108"/>
            <a:ext cx="484711" cy="532071"/>
          </a:xfrm>
          <a:prstGeom prst="line">
            <a:avLst/>
          </a:prstGeom>
          <a:ln>
            <a:solidFill>
              <a:schemeClr val="bg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9EE622F1-E338-D34C-9373-B70B95928B3F}"/>
              </a:ext>
            </a:extLst>
          </p:cNvPr>
          <p:cNvSpPr txBox="1">
            <a:spLocks/>
          </p:cNvSpPr>
          <p:nvPr/>
        </p:nvSpPr>
        <p:spPr>
          <a:xfrm>
            <a:off x="4606430" y="4913914"/>
            <a:ext cx="3190958" cy="37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it-IT" sz="1400">
                <a:solidFill>
                  <a:schemeClr val="tx2"/>
                </a:solidFill>
                <a:latin typeface="+mj-lt"/>
              </a:rPr>
              <a:t>maggiori percentuali e accelerazione </a:t>
            </a:r>
            <a:br>
              <a:rPr lang="en-US" sz="1400">
                <a:solidFill>
                  <a:schemeClr val="tx2"/>
                </a:solidFill>
                <a:latin typeface="+mj-lt"/>
              </a:rPr>
            </a:br>
            <a:r>
              <a:rPr lang="it-IT" sz="1400">
                <a:solidFill>
                  <a:schemeClr val="tx2"/>
                </a:solidFill>
                <a:latin typeface="+mj-lt"/>
              </a:rPr>
              <a:t>del declino cognitivo</a:t>
            </a:r>
            <a:r>
              <a:rPr lang="it-IT" sz="1400" baseline="3000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877F73E-8225-B94D-B181-D11F0A487034}"/>
              </a:ext>
            </a:extLst>
          </p:cNvPr>
          <p:cNvCxnSpPr>
            <a:cxnSpLocks/>
          </p:cNvCxnSpPr>
          <p:nvPr/>
        </p:nvCxnSpPr>
        <p:spPr>
          <a:xfrm>
            <a:off x="9239745" y="3798108"/>
            <a:ext cx="484711" cy="532071"/>
          </a:xfrm>
          <a:prstGeom prst="line">
            <a:avLst/>
          </a:prstGeom>
          <a:ln>
            <a:solidFill>
              <a:schemeClr val="bg2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EE622F1-E338-D34C-9373-B70B95928B3F}"/>
              </a:ext>
            </a:extLst>
          </p:cNvPr>
          <p:cNvSpPr txBox="1">
            <a:spLocks/>
          </p:cNvSpPr>
          <p:nvPr/>
        </p:nvSpPr>
        <p:spPr>
          <a:xfrm>
            <a:off x="8133404" y="4913914"/>
            <a:ext cx="3525196" cy="709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it-IT" sz="1400" dirty="0">
                <a:solidFill>
                  <a:schemeClr val="tx2"/>
                </a:solidFill>
                <a:latin typeface="+mj-lt"/>
              </a:rPr>
              <a:t>aumento della solitudine</a:t>
            </a:r>
            <a:r>
              <a:rPr lang="it-IT" sz="1400" baseline="30000" dirty="0">
                <a:solidFill>
                  <a:schemeClr val="tx2"/>
                </a:solidFill>
                <a:latin typeface="+mj-lt"/>
              </a:rPr>
              <a:t>5</a:t>
            </a:r>
            <a:r>
              <a:rPr lang="it-IT" sz="1400" dirty="0">
                <a:solidFill>
                  <a:schemeClr val="tx2"/>
                </a:solidFill>
                <a:latin typeface="+mj-lt"/>
              </a:rPr>
              <a:t>, stress</a:t>
            </a:r>
            <a:r>
              <a:rPr lang="it-IT" sz="1400" baseline="30000" dirty="0">
                <a:solidFill>
                  <a:schemeClr val="tx2"/>
                </a:solidFill>
                <a:latin typeface="+mj-lt"/>
              </a:rPr>
              <a:t>6</a:t>
            </a:r>
            <a:r>
              <a:rPr lang="it-IT" sz="1400" dirty="0">
                <a:solidFill>
                  <a:schemeClr val="tx2"/>
                </a:solidFill>
                <a:latin typeface="+mj-lt"/>
              </a:rPr>
              <a:t>, </a:t>
            </a:r>
            <a:br>
              <a:rPr lang="it-IT" sz="1400" dirty="0">
                <a:solidFill>
                  <a:schemeClr val="tx2"/>
                </a:solidFill>
                <a:latin typeface="+mj-lt"/>
              </a:rPr>
            </a:br>
            <a:r>
              <a:rPr lang="it-IT" sz="1400" dirty="0">
                <a:solidFill>
                  <a:schemeClr val="tx2"/>
                </a:solidFill>
                <a:latin typeface="+mj-lt"/>
              </a:rPr>
              <a:t>pensieri depressivi</a:t>
            </a:r>
            <a:r>
              <a:rPr lang="it-IT" sz="1400" baseline="30000" dirty="0">
                <a:solidFill>
                  <a:schemeClr val="tx2"/>
                </a:solidFill>
                <a:latin typeface="+mj-lt"/>
              </a:rPr>
              <a:t>6,7</a:t>
            </a:r>
            <a:r>
              <a:rPr lang="it-IT" sz="1400" dirty="0">
                <a:solidFill>
                  <a:schemeClr val="tx2"/>
                </a:solidFill>
                <a:latin typeface="+mj-lt"/>
              </a:rPr>
              <a:t> e nel complesso </a:t>
            </a:r>
            <a:br>
              <a:rPr lang="it-IT" sz="1400" dirty="0">
                <a:solidFill>
                  <a:schemeClr val="tx2"/>
                </a:solidFill>
                <a:latin typeface="+mj-lt"/>
              </a:rPr>
            </a:br>
            <a:r>
              <a:rPr lang="it-IT" sz="1400" dirty="0">
                <a:solidFill>
                  <a:schemeClr val="tx2"/>
                </a:solidFill>
                <a:latin typeface="+mj-lt"/>
              </a:rPr>
              <a:t>una minore qualità di vita</a:t>
            </a:r>
            <a:r>
              <a:rPr lang="it-IT" sz="1400" baseline="300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6080642" y="4330179"/>
            <a:ext cx="295776" cy="295776"/>
          </a:xfrm>
          <a:custGeom>
            <a:avLst/>
            <a:gdLst>
              <a:gd name="T0" fmla="*/ 267 w 534"/>
              <a:gd name="T1" fmla="*/ 0 h 534"/>
              <a:gd name="T2" fmla="*/ 0 w 534"/>
              <a:gd name="T3" fmla="*/ 267 h 534"/>
              <a:gd name="T4" fmla="*/ 267 w 534"/>
              <a:gd name="T5" fmla="*/ 534 h 534"/>
              <a:gd name="T6" fmla="*/ 534 w 534"/>
              <a:gd name="T7" fmla="*/ 267 h 534"/>
              <a:gd name="T8" fmla="*/ 267 w 534"/>
              <a:gd name="T9" fmla="*/ 0 h 534"/>
              <a:gd name="T10" fmla="*/ 398 w 534"/>
              <a:gd name="T11" fmla="*/ 282 h 534"/>
              <a:gd name="T12" fmla="*/ 282 w 534"/>
              <a:gd name="T13" fmla="*/ 282 h 534"/>
              <a:gd name="T14" fmla="*/ 282 w 534"/>
              <a:gd name="T15" fmla="*/ 428 h 534"/>
              <a:gd name="T16" fmla="*/ 252 w 534"/>
              <a:gd name="T17" fmla="*/ 398 h 534"/>
              <a:gd name="T18" fmla="*/ 252 w 534"/>
              <a:gd name="T19" fmla="*/ 282 h 534"/>
              <a:gd name="T20" fmla="*/ 106 w 534"/>
              <a:gd name="T21" fmla="*/ 282 h 534"/>
              <a:gd name="T22" fmla="*/ 136 w 534"/>
              <a:gd name="T23" fmla="*/ 252 h 534"/>
              <a:gd name="T24" fmla="*/ 252 w 534"/>
              <a:gd name="T25" fmla="*/ 252 h 534"/>
              <a:gd name="T26" fmla="*/ 252 w 534"/>
              <a:gd name="T27" fmla="*/ 106 h 534"/>
              <a:gd name="T28" fmla="*/ 282 w 534"/>
              <a:gd name="T29" fmla="*/ 136 h 534"/>
              <a:gd name="T30" fmla="*/ 282 w 534"/>
              <a:gd name="T31" fmla="*/ 252 h 534"/>
              <a:gd name="T32" fmla="*/ 428 w 534"/>
              <a:gd name="T33" fmla="*/ 252 h 534"/>
              <a:gd name="T34" fmla="*/ 398 w 534"/>
              <a:gd name="T35" fmla="*/ 28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4" h="534">
                <a:moveTo>
                  <a:pt x="267" y="0"/>
                </a:moveTo>
                <a:cubicBezTo>
                  <a:pt x="119" y="0"/>
                  <a:pt x="0" y="120"/>
                  <a:pt x="0" y="267"/>
                </a:cubicBezTo>
                <a:cubicBezTo>
                  <a:pt x="0" y="415"/>
                  <a:pt x="119" y="534"/>
                  <a:pt x="267" y="534"/>
                </a:cubicBezTo>
                <a:cubicBezTo>
                  <a:pt x="414" y="534"/>
                  <a:pt x="534" y="415"/>
                  <a:pt x="534" y="267"/>
                </a:cubicBezTo>
                <a:cubicBezTo>
                  <a:pt x="534" y="120"/>
                  <a:pt x="414" y="0"/>
                  <a:pt x="267" y="0"/>
                </a:cubicBezTo>
                <a:close/>
                <a:moveTo>
                  <a:pt x="398" y="282"/>
                </a:moveTo>
                <a:cubicBezTo>
                  <a:pt x="282" y="282"/>
                  <a:pt x="282" y="282"/>
                  <a:pt x="282" y="282"/>
                </a:cubicBezTo>
                <a:cubicBezTo>
                  <a:pt x="282" y="428"/>
                  <a:pt x="282" y="428"/>
                  <a:pt x="282" y="428"/>
                </a:cubicBezTo>
                <a:cubicBezTo>
                  <a:pt x="265" y="428"/>
                  <a:pt x="252" y="415"/>
                  <a:pt x="252" y="398"/>
                </a:cubicBezTo>
                <a:cubicBezTo>
                  <a:pt x="252" y="282"/>
                  <a:pt x="252" y="282"/>
                  <a:pt x="252" y="282"/>
                </a:cubicBezTo>
                <a:cubicBezTo>
                  <a:pt x="106" y="282"/>
                  <a:pt x="106" y="282"/>
                  <a:pt x="106" y="282"/>
                </a:cubicBezTo>
                <a:cubicBezTo>
                  <a:pt x="106" y="266"/>
                  <a:pt x="119" y="252"/>
                  <a:pt x="136" y="252"/>
                </a:cubicBezTo>
                <a:cubicBezTo>
                  <a:pt x="252" y="252"/>
                  <a:pt x="252" y="252"/>
                  <a:pt x="252" y="252"/>
                </a:cubicBezTo>
                <a:cubicBezTo>
                  <a:pt x="252" y="106"/>
                  <a:pt x="252" y="106"/>
                  <a:pt x="252" y="106"/>
                </a:cubicBezTo>
                <a:cubicBezTo>
                  <a:pt x="268" y="106"/>
                  <a:pt x="282" y="120"/>
                  <a:pt x="282" y="136"/>
                </a:cubicBezTo>
                <a:cubicBezTo>
                  <a:pt x="282" y="252"/>
                  <a:pt x="282" y="252"/>
                  <a:pt x="282" y="252"/>
                </a:cubicBezTo>
                <a:cubicBezTo>
                  <a:pt x="428" y="252"/>
                  <a:pt x="428" y="252"/>
                  <a:pt x="428" y="252"/>
                </a:cubicBezTo>
                <a:cubicBezTo>
                  <a:pt x="428" y="269"/>
                  <a:pt x="414" y="282"/>
                  <a:pt x="398" y="282"/>
                </a:cubicBezTo>
                <a:close/>
              </a:path>
            </a:pathLst>
          </a:custGeom>
          <a:solidFill>
            <a:srgbClr val="87BC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>
            <a:off x="6104300" y="2274813"/>
            <a:ext cx="295776" cy="295776"/>
          </a:xfrm>
          <a:custGeom>
            <a:avLst/>
            <a:gdLst>
              <a:gd name="T0" fmla="*/ 267 w 534"/>
              <a:gd name="T1" fmla="*/ 0 h 534"/>
              <a:gd name="T2" fmla="*/ 0 w 534"/>
              <a:gd name="T3" fmla="*/ 267 h 534"/>
              <a:gd name="T4" fmla="*/ 267 w 534"/>
              <a:gd name="T5" fmla="*/ 534 h 534"/>
              <a:gd name="T6" fmla="*/ 534 w 534"/>
              <a:gd name="T7" fmla="*/ 267 h 534"/>
              <a:gd name="T8" fmla="*/ 267 w 534"/>
              <a:gd name="T9" fmla="*/ 0 h 534"/>
              <a:gd name="T10" fmla="*/ 398 w 534"/>
              <a:gd name="T11" fmla="*/ 282 h 534"/>
              <a:gd name="T12" fmla="*/ 282 w 534"/>
              <a:gd name="T13" fmla="*/ 282 h 534"/>
              <a:gd name="T14" fmla="*/ 282 w 534"/>
              <a:gd name="T15" fmla="*/ 428 h 534"/>
              <a:gd name="T16" fmla="*/ 252 w 534"/>
              <a:gd name="T17" fmla="*/ 398 h 534"/>
              <a:gd name="T18" fmla="*/ 252 w 534"/>
              <a:gd name="T19" fmla="*/ 282 h 534"/>
              <a:gd name="T20" fmla="*/ 106 w 534"/>
              <a:gd name="T21" fmla="*/ 282 h 534"/>
              <a:gd name="T22" fmla="*/ 136 w 534"/>
              <a:gd name="T23" fmla="*/ 252 h 534"/>
              <a:gd name="T24" fmla="*/ 252 w 534"/>
              <a:gd name="T25" fmla="*/ 252 h 534"/>
              <a:gd name="T26" fmla="*/ 252 w 534"/>
              <a:gd name="T27" fmla="*/ 106 h 534"/>
              <a:gd name="T28" fmla="*/ 282 w 534"/>
              <a:gd name="T29" fmla="*/ 136 h 534"/>
              <a:gd name="T30" fmla="*/ 282 w 534"/>
              <a:gd name="T31" fmla="*/ 252 h 534"/>
              <a:gd name="T32" fmla="*/ 428 w 534"/>
              <a:gd name="T33" fmla="*/ 252 h 534"/>
              <a:gd name="T34" fmla="*/ 398 w 534"/>
              <a:gd name="T35" fmla="*/ 28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4" h="534">
                <a:moveTo>
                  <a:pt x="267" y="0"/>
                </a:moveTo>
                <a:cubicBezTo>
                  <a:pt x="119" y="0"/>
                  <a:pt x="0" y="120"/>
                  <a:pt x="0" y="267"/>
                </a:cubicBezTo>
                <a:cubicBezTo>
                  <a:pt x="0" y="415"/>
                  <a:pt x="119" y="534"/>
                  <a:pt x="267" y="534"/>
                </a:cubicBezTo>
                <a:cubicBezTo>
                  <a:pt x="414" y="534"/>
                  <a:pt x="534" y="415"/>
                  <a:pt x="534" y="267"/>
                </a:cubicBezTo>
                <a:cubicBezTo>
                  <a:pt x="534" y="120"/>
                  <a:pt x="414" y="0"/>
                  <a:pt x="267" y="0"/>
                </a:cubicBezTo>
                <a:close/>
                <a:moveTo>
                  <a:pt x="398" y="282"/>
                </a:moveTo>
                <a:cubicBezTo>
                  <a:pt x="282" y="282"/>
                  <a:pt x="282" y="282"/>
                  <a:pt x="282" y="282"/>
                </a:cubicBezTo>
                <a:cubicBezTo>
                  <a:pt x="282" y="428"/>
                  <a:pt x="282" y="428"/>
                  <a:pt x="282" y="428"/>
                </a:cubicBezTo>
                <a:cubicBezTo>
                  <a:pt x="265" y="428"/>
                  <a:pt x="252" y="415"/>
                  <a:pt x="252" y="398"/>
                </a:cubicBezTo>
                <a:cubicBezTo>
                  <a:pt x="252" y="282"/>
                  <a:pt x="252" y="282"/>
                  <a:pt x="252" y="282"/>
                </a:cubicBezTo>
                <a:cubicBezTo>
                  <a:pt x="106" y="282"/>
                  <a:pt x="106" y="282"/>
                  <a:pt x="106" y="282"/>
                </a:cubicBezTo>
                <a:cubicBezTo>
                  <a:pt x="106" y="266"/>
                  <a:pt x="119" y="252"/>
                  <a:pt x="136" y="252"/>
                </a:cubicBezTo>
                <a:cubicBezTo>
                  <a:pt x="252" y="252"/>
                  <a:pt x="252" y="252"/>
                  <a:pt x="252" y="252"/>
                </a:cubicBezTo>
                <a:cubicBezTo>
                  <a:pt x="252" y="106"/>
                  <a:pt x="252" y="106"/>
                  <a:pt x="252" y="106"/>
                </a:cubicBezTo>
                <a:cubicBezTo>
                  <a:pt x="268" y="106"/>
                  <a:pt x="282" y="120"/>
                  <a:pt x="282" y="136"/>
                </a:cubicBezTo>
                <a:cubicBezTo>
                  <a:pt x="282" y="252"/>
                  <a:pt x="282" y="252"/>
                  <a:pt x="282" y="252"/>
                </a:cubicBezTo>
                <a:cubicBezTo>
                  <a:pt x="428" y="252"/>
                  <a:pt x="428" y="252"/>
                  <a:pt x="428" y="252"/>
                </a:cubicBezTo>
                <a:cubicBezTo>
                  <a:pt x="428" y="269"/>
                  <a:pt x="414" y="282"/>
                  <a:pt x="398" y="282"/>
                </a:cubicBezTo>
                <a:close/>
              </a:path>
            </a:pathLst>
          </a:custGeom>
          <a:solidFill>
            <a:srgbClr val="87BC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9704572" y="2274813"/>
            <a:ext cx="295776" cy="295776"/>
          </a:xfrm>
          <a:custGeom>
            <a:avLst/>
            <a:gdLst>
              <a:gd name="T0" fmla="*/ 267 w 534"/>
              <a:gd name="T1" fmla="*/ 0 h 534"/>
              <a:gd name="T2" fmla="*/ 0 w 534"/>
              <a:gd name="T3" fmla="*/ 267 h 534"/>
              <a:gd name="T4" fmla="*/ 267 w 534"/>
              <a:gd name="T5" fmla="*/ 534 h 534"/>
              <a:gd name="T6" fmla="*/ 534 w 534"/>
              <a:gd name="T7" fmla="*/ 267 h 534"/>
              <a:gd name="T8" fmla="*/ 267 w 534"/>
              <a:gd name="T9" fmla="*/ 0 h 534"/>
              <a:gd name="T10" fmla="*/ 398 w 534"/>
              <a:gd name="T11" fmla="*/ 282 h 534"/>
              <a:gd name="T12" fmla="*/ 282 w 534"/>
              <a:gd name="T13" fmla="*/ 282 h 534"/>
              <a:gd name="T14" fmla="*/ 282 w 534"/>
              <a:gd name="T15" fmla="*/ 428 h 534"/>
              <a:gd name="T16" fmla="*/ 252 w 534"/>
              <a:gd name="T17" fmla="*/ 398 h 534"/>
              <a:gd name="T18" fmla="*/ 252 w 534"/>
              <a:gd name="T19" fmla="*/ 282 h 534"/>
              <a:gd name="T20" fmla="*/ 106 w 534"/>
              <a:gd name="T21" fmla="*/ 282 h 534"/>
              <a:gd name="T22" fmla="*/ 136 w 534"/>
              <a:gd name="T23" fmla="*/ 252 h 534"/>
              <a:gd name="T24" fmla="*/ 252 w 534"/>
              <a:gd name="T25" fmla="*/ 252 h 534"/>
              <a:gd name="T26" fmla="*/ 252 w 534"/>
              <a:gd name="T27" fmla="*/ 106 h 534"/>
              <a:gd name="T28" fmla="*/ 282 w 534"/>
              <a:gd name="T29" fmla="*/ 136 h 534"/>
              <a:gd name="T30" fmla="*/ 282 w 534"/>
              <a:gd name="T31" fmla="*/ 252 h 534"/>
              <a:gd name="T32" fmla="*/ 428 w 534"/>
              <a:gd name="T33" fmla="*/ 252 h 534"/>
              <a:gd name="T34" fmla="*/ 398 w 534"/>
              <a:gd name="T35" fmla="*/ 28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4" h="534">
                <a:moveTo>
                  <a:pt x="267" y="0"/>
                </a:moveTo>
                <a:cubicBezTo>
                  <a:pt x="119" y="0"/>
                  <a:pt x="0" y="120"/>
                  <a:pt x="0" y="267"/>
                </a:cubicBezTo>
                <a:cubicBezTo>
                  <a:pt x="0" y="415"/>
                  <a:pt x="119" y="534"/>
                  <a:pt x="267" y="534"/>
                </a:cubicBezTo>
                <a:cubicBezTo>
                  <a:pt x="414" y="534"/>
                  <a:pt x="534" y="415"/>
                  <a:pt x="534" y="267"/>
                </a:cubicBezTo>
                <a:cubicBezTo>
                  <a:pt x="534" y="120"/>
                  <a:pt x="414" y="0"/>
                  <a:pt x="267" y="0"/>
                </a:cubicBezTo>
                <a:close/>
                <a:moveTo>
                  <a:pt x="398" y="282"/>
                </a:moveTo>
                <a:cubicBezTo>
                  <a:pt x="282" y="282"/>
                  <a:pt x="282" y="282"/>
                  <a:pt x="282" y="282"/>
                </a:cubicBezTo>
                <a:cubicBezTo>
                  <a:pt x="282" y="428"/>
                  <a:pt x="282" y="428"/>
                  <a:pt x="282" y="428"/>
                </a:cubicBezTo>
                <a:cubicBezTo>
                  <a:pt x="265" y="428"/>
                  <a:pt x="252" y="415"/>
                  <a:pt x="252" y="398"/>
                </a:cubicBezTo>
                <a:cubicBezTo>
                  <a:pt x="252" y="282"/>
                  <a:pt x="252" y="282"/>
                  <a:pt x="252" y="282"/>
                </a:cubicBezTo>
                <a:cubicBezTo>
                  <a:pt x="106" y="282"/>
                  <a:pt x="106" y="282"/>
                  <a:pt x="106" y="282"/>
                </a:cubicBezTo>
                <a:cubicBezTo>
                  <a:pt x="106" y="266"/>
                  <a:pt x="119" y="252"/>
                  <a:pt x="136" y="252"/>
                </a:cubicBezTo>
                <a:cubicBezTo>
                  <a:pt x="252" y="252"/>
                  <a:pt x="252" y="252"/>
                  <a:pt x="252" y="252"/>
                </a:cubicBezTo>
                <a:cubicBezTo>
                  <a:pt x="252" y="106"/>
                  <a:pt x="252" y="106"/>
                  <a:pt x="252" y="106"/>
                </a:cubicBezTo>
                <a:cubicBezTo>
                  <a:pt x="268" y="106"/>
                  <a:pt x="282" y="120"/>
                  <a:pt x="282" y="136"/>
                </a:cubicBezTo>
                <a:cubicBezTo>
                  <a:pt x="282" y="252"/>
                  <a:pt x="282" y="252"/>
                  <a:pt x="282" y="252"/>
                </a:cubicBezTo>
                <a:cubicBezTo>
                  <a:pt x="428" y="252"/>
                  <a:pt x="428" y="252"/>
                  <a:pt x="428" y="252"/>
                </a:cubicBezTo>
                <a:cubicBezTo>
                  <a:pt x="428" y="269"/>
                  <a:pt x="414" y="282"/>
                  <a:pt x="398" y="282"/>
                </a:cubicBezTo>
                <a:close/>
              </a:path>
            </a:pathLst>
          </a:custGeom>
          <a:solidFill>
            <a:srgbClr val="87BC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9748114" y="4313073"/>
            <a:ext cx="295776" cy="295776"/>
          </a:xfrm>
          <a:custGeom>
            <a:avLst/>
            <a:gdLst>
              <a:gd name="T0" fmla="*/ 267 w 534"/>
              <a:gd name="T1" fmla="*/ 0 h 534"/>
              <a:gd name="T2" fmla="*/ 0 w 534"/>
              <a:gd name="T3" fmla="*/ 267 h 534"/>
              <a:gd name="T4" fmla="*/ 267 w 534"/>
              <a:gd name="T5" fmla="*/ 534 h 534"/>
              <a:gd name="T6" fmla="*/ 534 w 534"/>
              <a:gd name="T7" fmla="*/ 267 h 534"/>
              <a:gd name="T8" fmla="*/ 267 w 534"/>
              <a:gd name="T9" fmla="*/ 0 h 534"/>
              <a:gd name="T10" fmla="*/ 398 w 534"/>
              <a:gd name="T11" fmla="*/ 282 h 534"/>
              <a:gd name="T12" fmla="*/ 282 w 534"/>
              <a:gd name="T13" fmla="*/ 282 h 534"/>
              <a:gd name="T14" fmla="*/ 282 w 534"/>
              <a:gd name="T15" fmla="*/ 428 h 534"/>
              <a:gd name="T16" fmla="*/ 252 w 534"/>
              <a:gd name="T17" fmla="*/ 398 h 534"/>
              <a:gd name="T18" fmla="*/ 252 w 534"/>
              <a:gd name="T19" fmla="*/ 282 h 534"/>
              <a:gd name="T20" fmla="*/ 106 w 534"/>
              <a:gd name="T21" fmla="*/ 282 h 534"/>
              <a:gd name="T22" fmla="*/ 136 w 534"/>
              <a:gd name="T23" fmla="*/ 252 h 534"/>
              <a:gd name="T24" fmla="*/ 252 w 534"/>
              <a:gd name="T25" fmla="*/ 252 h 534"/>
              <a:gd name="T26" fmla="*/ 252 w 534"/>
              <a:gd name="T27" fmla="*/ 106 h 534"/>
              <a:gd name="T28" fmla="*/ 282 w 534"/>
              <a:gd name="T29" fmla="*/ 136 h 534"/>
              <a:gd name="T30" fmla="*/ 282 w 534"/>
              <a:gd name="T31" fmla="*/ 252 h 534"/>
              <a:gd name="T32" fmla="*/ 428 w 534"/>
              <a:gd name="T33" fmla="*/ 252 h 534"/>
              <a:gd name="T34" fmla="*/ 398 w 534"/>
              <a:gd name="T35" fmla="*/ 28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4" h="534">
                <a:moveTo>
                  <a:pt x="267" y="0"/>
                </a:moveTo>
                <a:cubicBezTo>
                  <a:pt x="119" y="0"/>
                  <a:pt x="0" y="120"/>
                  <a:pt x="0" y="267"/>
                </a:cubicBezTo>
                <a:cubicBezTo>
                  <a:pt x="0" y="415"/>
                  <a:pt x="119" y="534"/>
                  <a:pt x="267" y="534"/>
                </a:cubicBezTo>
                <a:cubicBezTo>
                  <a:pt x="414" y="534"/>
                  <a:pt x="534" y="415"/>
                  <a:pt x="534" y="267"/>
                </a:cubicBezTo>
                <a:cubicBezTo>
                  <a:pt x="534" y="120"/>
                  <a:pt x="414" y="0"/>
                  <a:pt x="267" y="0"/>
                </a:cubicBezTo>
                <a:close/>
                <a:moveTo>
                  <a:pt x="398" y="282"/>
                </a:moveTo>
                <a:cubicBezTo>
                  <a:pt x="282" y="282"/>
                  <a:pt x="282" y="282"/>
                  <a:pt x="282" y="282"/>
                </a:cubicBezTo>
                <a:cubicBezTo>
                  <a:pt x="282" y="428"/>
                  <a:pt x="282" y="428"/>
                  <a:pt x="282" y="428"/>
                </a:cubicBezTo>
                <a:cubicBezTo>
                  <a:pt x="265" y="428"/>
                  <a:pt x="252" y="415"/>
                  <a:pt x="252" y="398"/>
                </a:cubicBezTo>
                <a:cubicBezTo>
                  <a:pt x="252" y="282"/>
                  <a:pt x="252" y="282"/>
                  <a:pt x="252" y="282"/>
                </a:cubicBezTo>
                <a:cubicBezTo>
                  <a:pt x="106" y="282"/>
                  <a:pt x="106" y="282"/>
                  <a:pt x="106" y="282"/>
                </a:cubicBezTo>
                <a:cubicBezTo>
                  <a:pt x="106" y="266"/>
                  <a:pt x="119" y="252"/>
                  <a:pt x="136" y="252"/>
                </a:cubicBezTo>
                <a:cubicBezTo>
                  <a:pt x="252" y="252"/>
                  <a:pt x="252" y="252"/>
                  <a:pt x="252" y="252"/>
                </a:cubicBezTo>
                <a:cubicBezTo>
                  <a:pt x="252" y="106"/>
                  <a:pt x="252" y="106"/>
                  <a:pt x="252" y="106"/>
                </a:cubicBezTo>
                <a:cubicBezTo>
                  <a:pt x="268" y="106"/>
                  <a:pt x="282" y="120"/>
                  <a:pt x="282" y="136"/>
                </a:cubicBezTo>
                <a:cubicBezTo>
                  <a:pt x="282" y="252"/>
                  <a:pt x="282" y="252"/>
                  <a:pt x="282" y="252"/>
                </a:cubicBezTo>
                <a:cubicBezTo>
                  <a:pt x="428" y="252"/>
                  <a:pt x="428" y="252"/>
                  <a:pt x="428" y="252"/>
                </a:cubicBezTo>
                <a:cubicBezTo>
                  <a:pt x="428" y="269"/>
                  <a:pt x="414" y="282"/>
                  <a:pt x="398" y="282"/>
                </a:cubicBezTo>
                <a:close/>
              </a:path>
            </a:pathLst>
          </a:custGeom>
          <a:solidFill>
            <a:srgbClr val="87BC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2FAEDF2-EEC1-419A-85A8-491CFD6C0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pPr rtl="0"/>
            <a:fld id="{AE328127-08F8-47EE-8464-9053AE567DEE}" type="slidenum">
              <a:rPr/>
              <a:pPr rtl="0"/>
              <a:t>11</a:t>
            </a:fld>
            <a:endParaRPr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43C51303-7744-4D9E-B510-BAB84C6DB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351" y="6380115"/>
            <a:ext cx="768169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 rtl="0"/>
            <a:fld id="{80A6F372-BC37-4AED-B0A9-32D2FF9D76EC}" type="datetime1">
              <a:rPr lang="en-US"/>
              <a:t>1/30/2025</a:t>
            </a:fld>
            <a:endParaRPr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3A6BB8E7-7D21-4182-9FE0-4A11DE278166}"/>
              </a:ext>
            </a:extLst>
          </p:cNvPr>
          <p:cNvSpPr txBox="1">
            <a:spLocks/>
          </p:cNvSpPr>
          <p:nvPr/>
        </p:nvSpPr>
        <p:spPr>
          <a:xfrm>
            <a:off x="1640520" y="6380115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/>
              <a:t>| Sentire bene per vivere bene</a:t>
            </a:r>
          </a:p>
        </p:txBody>
      </p:sp>
    </p:spTree>
    <p:extLst>
      <p:ext uri="{BB962C8B-B14F-4D97-AF65-F5344CB8AC3E}">
        <p14:creationId xmlns:p14="http://schemas.microsoft.com/office/powerpoint/2010/main" val="4144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2777 L 6.25E-7 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426 L 1.875E-6 -4.0740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4977 L -4.16667E-7 -7.40741E-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2.96296E-6 L -4.16667E-6 2.96296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4977 L -2.91667E-6 -7.40741E-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2.96296E-6 L -2.91667E-6 2.96296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4977 L 2.70833E-6 7.40741E-7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1.48148E-6 L -3.95833E-6 1.48148E-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4977 L 1.25E-6 -2.96296E-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2.96296E-6 L 1.45833E-6 2.96296E-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32" grpId="0" animBg="1"/>
      <p:bldP spid="32" grpId="1" animBg="1"/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  <p:bldP spid="11" grpId="0" animBg="1"/>
      <p:bldP spid="11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3261-157E-5843-8389-B47674C5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it-IT"/>
              <a:t>Ipoacusia e benessere cognitivo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5742189"/>
            <a:ext cx="8623301" cy="4681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Lin, F. R., Metter, E. J., O’Brien, R. J., Resnick, S. M., Zonderman, A. B., &amp; Ferrucci, L. (2011). Hearing loss and incident dementia. Archives of neurology, 68(2), 214-220.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30B4A-6DEE-41B6-B4AD-D02CFD4E40C8}"/>
              </a:ext>
            </a:extLst>
          </p:cNvPr>
          <p:cNvSpPr txBox="1"/>
          <p:nvPr/>
        </p:nvSpPr>
        <p:spPr>
          <a:xfrm>
            <a:off x="2881775" y="1638300"/>
            <a:ext cx="6475586" cy="2476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 defTabSz="914400" rtl="0">
              <a:defRPr/>
            </a:pPr>
            <a:r>
              <a:rPr lang="it-IT" sz="2000" b="1">
                <a:solidFill>
                  <a:schemeClr val="accent1"/>
                </a:solidFill>
              </a:rPr>
              <a:t>Rischio di demenza con ipoacusia non trattata</a:t>
            </a:r>
            <a:r>
              <a:rPr lang="it-IT" sz="2000" b="1" baseline="300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0" name="Freeform 9"/>
          <p:cNvSpPr/>
          <p:nvPr/>
        </p:nvSpPr>
        <p:spPr>
          <a:xfrm>
            <a:off x="1482233" y="2905169"/>
            <a:ext cx="9223868" cy="1983599"/>
          </a:xfrm>
          <a:custGeom>
            <a:avLst/>
            <a:gdLst>
              <a:gd name="connsiteX0" fmla="*/ 0 w 5422900"/>
              <a:gd name="connsiteY0" fmla="*/ 1536700 h 1587500"/>
              <a:gd name="connsiteX1" fmla="*/ 1257300 w 5422900"/>
              <a:gd name="connsiteY1" fmla="*/ 1320800 h 1587500"/>
              <a:gd name="connsiteX2" fmla="*/ 2654300 w 5422900"/>
              <a:gd name="connsiteY2" fmla="*/ 965200 h 1587500"/>
              <a:gd name="connsiteX3" fmla="*/ 4038600 w 5422900"/>
              <a:gd name="connsiteY3" fmla="*/ 609600 h 1587500"/>
              <a:gd name="connsiteX4" fmla="*/ 5422900 w 5422900"/>
              <a:gd name="connsiteY4" fmla="*/ 0 h 1587500"/>
              <a:gd name="connsiteX5" fmla="*/ 5422900 w 5422900"/>
              <a:gd name="connsiteY5" fmla="*/ 1587500 h 1587500"/>
              <a:gd name="connsiteX6" fmla="*/ 63500 w 5422900"/>
              <a:gd name="connsiteY6" fmla="*/ 1587500 h 1587500"/>
              <a:gd name="connsiteX7" fmla="*/ 0 w 5422900"/>
              <a:gd name="connsiteY7" fmla="*/ 1536700 h 1587500"/>
              <a:gd name="connsiteX0" fmla="*/ 0 w 5422900"/>
              <a:gd name="connsiteY0" fmla="*/ 1536700 h 1592262"/>
              <a:gd name="connsiteX1" fmla="*/ 1257300 w 5422900"/>
              <a:gd name="connsiteY1" fmla="*/ 1320800 h 1592262"/>
              <a:gd name="connsiteX2" fmla="*/ 2654300 w 5422900"/>
              <a:gd name="connsiteY2" fmla="*/ 965200 h 1592262"/>
              <a:gd name="connsiteX3" fmla="*/ 4038600 w 5422900"/>
              <a:gd name="connsiteY3" fmla="*/ 609600 h 1592262"/>
              <a:gd name="connsiteX4" fmla="*/ 5422900 w 5422900"/>
              <a:gd name="connsiteY4" fmla="*/ 0 h 1592262"/>
              <a:gd name="connsiteX5" fmla="*/ 5422900 w 5422900"/>
              <a:gd name="connsiteY5" fmla="*/ 1587500 h 1592262"/>
              <a:gd name="connsiteX6" fmla="*/ 6350 w 5422900"/>
              <a:gd name="connsiteY6" fmla="*/ 1592262 h 1592262"/>
              <a:gd name="connsiteX7" fmla="*/ 0 w 5422900"/>
              <a:gd name="connsiteY7" fmla="*/ 1536700 h 159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900" h="1592262">
                <a:moveTo>
                  <a:pt x="0" y="1536700"/>
                </a:moveTo>
                <a:lnTo>
                  <a:pt x="1257300" y="1320800"/>
                </a:lnTo>
                <a:lnTo>
                  <a:pt x="2654300" y="965200"/>
                </a:lnTo>
                <a:lnTo>
                  <a:pt x="4038600" y="609600"/>
                </a:lnTo>
                <a:lnTo>
                  <a:pt x="5422900" y="0"/>
                </a:lnTo>
                <a:lnTo>
                  <a:pt x="5422900" y="1587500"/>
                </a:lnTo>
                <a:lnTo>
                  <a:pt x="6350" y="1592262"/>
                </a:lnTo>
                <a:lnTo>
                  <a:pt x="0" y="1536700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4" name="Rectangle 13"/>
          <p:cNvSpPr/>
          <p:nvPr/>
        </p:nvSpPr>
        <p:spPr>
          <a:xfrm>
            <a:off x="3644289" y="3764302"/>
            <a:ext cx="205719" cy="19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5" name="Rectangle 24"/>
          <p:cNvSpPr/>
          <p:nvPr/>
        </p:nvSpPr>
        <p:spPr>
          <a:xfrm>
            <a:off x="6000802" y="3764302"/>
            <a:ext cx="205719" cy="19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6" name="Rectangle 25"/>
          <p:cNvSpPr/>
          <p:nvPr/>
        </p:nvSpPr>
        <p:spPr>
          <a:xfrm>
            <a:off x="8356088" y="3474023"/>
            <a:ext cx="205719" cy="219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3" name="Rectangle 2"/>
          <p:cNvSpPr/>
          <p:nvPr/>
        </p:nvSpPr>
        <p:spPr>
          <a:xfrm>
            <a:off x="1496070" y="4873495"/>
            <a:ext cx="2148219" cy="697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it-IT" sz="1400" b="1">
                <a:solidFill>
                  <a:schemeClr val="tx2"/>
                </a:solidFill>
              </a:rPr>
              <a:t>Udito</a:t>
            </a:r>
            <a:r>
              <a:rPr lang="it-IT" sz="1400">
                <a:solidFill>
                  <a:schemeClr val="tx2"/>
                </a:solidFill>
              </a:rPr>
              <a:t> </a:t>
            </a:r>
            <a:br>
              <a:rPr lang="en-GB" sz="1400">
                <a:solidFill>
                  <a:schemeClr val="tx2"/>
                </a:solidFill>
              </a:rPr>
            </a:br>
            <a:r>
              <a:rPr lang="it-IT" sz="1400"/>
              <a:t>normale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50008" y="4873495"/>
            <a:ext cx="2148219" cy="697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it-IT" sz="1400" b="1">
                <a:solidFill>
                  <a:schemeClr val="tx2"/>
                </a:solidFill>
              </a:rPr>
              <a:t>Ipoacusia</a:t>
            </a:r>
            <a:r>
              <a:rPr lang="it-IT" sz="1400">
                <a:solidFill>
                  <a:schemeClr val="tx2"/>
                </a:solidFill>
              </a:rPr>
              <a:t> </a:t>
            </a:r>
            <a:br>
              <a:rPr lang="en-GB" sz="1400">
                <a:solidFill>
                  <a:schemeClr val="tx2"/>
                </a:solidFill>
              </a:rPr>
            </a:br>
            <a:r>
              <a:rPr lang="it-IT" sz="1400"/>
              <a:t>lieve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03945" y="4873495"/>
            <a:ext cx="2148219" cy="697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it-IT" sz="1400" b="1">
                <a:solidFill>
                  <a:schemeClr val="tx2"/>
                </a:solidFill>
              </a:rPr>
              <a:t>Ipoacusia </a:t>
            </a:r>
            <a:r>
              <a:rPr lang="it-IT" sz="1400"/>
              <a:t> </a:t>
            </a:r>
            <a:br>
              <a:rPr lang="en-GB" sz="1400"/>
            </a:br>
            <a:r>
              <a:rPr lang="it-IT" sz="1400"/>
              <a:t>moderata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57881" y="4873495"/>
            <a:ext cx="2148219" cy="697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it-IT" sz="1400" b="1">
                <a:solidFill>
                  <a:schemeClr val="tx2"/>
                </a:solidFill>
              </a:rPr>
              <a:t>Ipoacusia </a:t>
            </a:r>
            <a:br>
              <a:rPr lang="en-GB" sz="1400" b="1">
                <a:solidFill>
                  <a:schemeClr val="tx2"/>
                </a:solidFill>
              </a:rPr>
            </a:br>
            <a:r>
              <a:rPr lang="it-IT" sz="1400"/>
              <a:t>severa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C30B4A-6DEE-41B6-B4AD-D02CFD4E40C8}"/>
              </a:ext>
            </a:extLst>
          </p:cNvPr>
          <p:cNvSpPr txBox="1"/>
          <p:nvPr/>
        </p:nvSpPr>
        <p:spPr>
          <a:xfrm>
            <a:off x="4134387" y="3401928"/>
            <a:ext cx="1579457" cy="4101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 defTabSz="914400" rtl="0">
              <a:defRPr/>
            </a:pPr>
            <a:r>
              <a:rPr lang="it-IT" sz="4800" b="1">
                <a:solidFill>
                  <a:schemeClr val="accent1"/>
                </a:solidFill>
              </a:rPr>
              <a:t>2</a:t>
            </a:r>
            <a:r>
              <a:rPr lang="it-IT" sz="3600" b="1">
                <a:solidFill>
                  <a:schemeClr val="accent1"/>
                </a:solidFill>
              </a:rPr>
              <a:t>volte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C30B4A-6DEE-41B6-B4AD-D02CFD4E40C8}"/>
              </a:ext>
            </a:extLst>
          </p:cNvPr>
          <p:cNvSpPr txBox="1"/>
          <p:nvPr/>
        </p:nvSpPr>
        <p:spPr>
          <a:xfrm>
            <a:off x="6488325" y="2952072"/>
            <a:ext cx="1579457" cy="4101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 defTabSz="914400" rtl="0">
              <a:defRPr/>
            </a:pPr>
            <a:r>
              <a:rPr lang="it-IT" sz="4800" b="1">
                <a:solidFill>
                  <a:schemeClr val="accent1"/>
                </a:solidFill>
              </a:rPr>
              <a:t>3</a:t>
            </a:r>
            <a:r>
              <a:rPr lang="it-IT" sz="3600" b="1">
                <a:solidFill>
                  <a:schemeClr val="accent1"/>
                </a:solidFill>
              </a:rPr>
              <a:t>volte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C30B4A-6DEE-41B6-B4AD-D02CFD4E40C8}"/>
              </a:ext>
            </a:extLst>
          </p:cNvPr>
          <p:cNvSpPr txBox="1"/>
          <p:nvPr/>
        </p:nvSpPr>
        <p:spPr>
          <a:xfrm>
            <a:off x="8810987" y="2320333"/>
            <a:ext cx="1579457" cy="4101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 defTabSz="914400" rtl="0">
              <a:defRPr/>
            </a:pPr>
            <a:r>
              <a:rPr lang="it-IT" sz="4800" b="1">
                <a:solidFill>
                  <a:schemeClr val="accent1"/>
                </a:solidFill>
              </a:rPr>
              <a:t>5</a:t>
            </a:r>
            <a:r>
              <a:rPr lang="it-IT" sz="3600" b="1">
                <a:solidFill>
                  <a:schemeClr val="accent1"/>
                </a:solidFill>
              </a:rPr>
              <a:t>volte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4788" y="3764302"/>
            <a:ext cx="205719" cy="19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56D5C6F-A9BD-4C65-90D4-AB868FEE0AB2}"/>
              </a:ext>
            </a:extLst>
          </p:cNvPr>
          <p:cNvSpPr txBox="1">
            <a:spLocks/>
          </p:cNvSpPr>
          <p:nvPr/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AE328127-08F8-47EE-8464-9053AE567DEE}" type="slidenum">
              <a:rPr/>
              <a:pPr rtl="0"/>
              <a:t>12</a:t>
            </a:fld>
            <a:endParaRPr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3501CBF-68C5-4AD9-BBA6-3D7DCC8953F3}"/>
              </a:ext>
            </a:extLst>
          </p:cNvPr>
          <p:cNvSpPr txBox="1">
            <a:spLocks/>
          </p:cNvSpPr>
          <p:nvPr/>
        </p:nvSpPr>
        <p:spPr>
          <a:xfrm>
            <a:off x="872351" y="6380115"/>
            <a:ext cx="768169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0A6F372-BC37-4AED-B0A9-32D2FF9D76EC}" type="datetime1">
              <a:rPr lang="en-US"/>
              <a:pPr rtl="0"/>
              <a:t>1/30/2025</a:t>
            </a:fld>
            <a:endParaRPr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50D6E01-0D3A-41FE-9E28-A6C42DC8844C}"/>
              </a:ext>
            </a:extLst>
          </p:cNvPr>
          <p:cNvSpPr txBox="1">
            <a:spLocks/>
          </p:cNvSpPr>
          <p:nvPr/>
        </p:nvSpPr>
        <p:spPr>
          <a:xfrm>
            <a:off x="1640520" y="6380115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/>
              <a:t>| Sentire bene per vivere bene</a:t>
            </a:r>
          </a:p>
        </p:txBody>
      </p:sp>
    </p:spTree>
    <p:extLst>
      <p:ext uri="{BB962C8B-B14F-4D97-AF65-F5344CB8AC3E}">
        <p14:creationId xmlns:p14="http://schemas.microsoft.com/office/powerpoint/2010/main" val="1110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WHITE BG">
            <a:extLst>
              <a:ext uri="{FF2B5EF4-FFF2-40B4-BE49-F238E27FC236}">
                <a16:creationId xmlns:a16="http://schemas.microsoft.com/office/drawing/2014/main" id="{E988806C-7BB1-6940-9388-9506355EC8AC}"/>
              </a:ext>
            </a:extLst>
          </p:cNvPr>
          <p:cNvSpPr/>
          <p:nvPr/>
        </p:nvSpPr>
        <p:spPr>
          <a:xfrm>
            <a:off x="7446941" y="1531389"/>
            <a:ext cx="3159747" cy="31597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it-IT"/>
              <a:t>Ipoacusia e cadute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lang="it-IT" dirty="0"/>
              <a:t>Le stesse persone che hanno problemi </a:t>
            </a:r>
            <a:br>
              <a:rPr lang="en-GB" dirty="0"/>
            </a:br>
            <a:r>
              <a:rPr lang="it-IT" dirty="0"/>
              <a:t>di udito spesso sono esposte anche al rischio di cadere</a:t>
            </a:r>
            <a:r>
              <a:rPr lang="it-IT" baseline="30000" dirty="0"/>
              <a:t>1</a:t>
            </a:r>
          </a:p>
          <a:p>
            <a:pPr rtl="0"/>
            <a:r>
              <a:rPr lang="it-IT" dirty="0"/>
              <a:t>Le probabilità di caduta aumentano quando </a:t>
            </a:r>
            <a:br>
              <a:rPr lang="en-GB" dirty="0"/>
            </a:br>
            <a:r>
              <a:rPr lang="it-IT" dirty="0"/>
              <a:t>l'ipoacusia è più severa</a:t>
            </a:r>
            <a:r>
              <a:rPr lang="it-IT" baseline="30000" dirty="0"/>
              <a:t>2,3,4,5</a:t>
            </a:r>
          </a:p>
          <a:p>
            <a:pPr marL="0" indent="0">
              <a:buNone/>
            </a:pPr>
            <a:endParaRPr lang="en-GB" b="1" baseline="30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1C196-5621-4AFC-A1F3-91706B46F2C3}"/>
              </a:ext>
            </a:extLst>
          </p:cNvPr>
          <p:cNvSpPr txBox="1"/>
          <p:nvPr/>
        </p:nvSpPr>
        <p:spPr>
          <a:xfrm>
            <a:off x="7854101" y="2395594"/>
            <a:ext cx="2801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083E1D-A805-420D-BEEE-B25D633B3679}"/>
              </a:ext>
            </a:extLst>
          </p:cNvPr>
          <p:cNvSpPr txBox="1">
            <a:spLocks/>
          </p:cNvSpPr>
          <p:nvPr/>
        </p:nvSpPr>
        <p:spPr>
          <a:xfrm>
            <a:off x="533399" y="5742189"/>
            <a:ext cx="10833101" cy="4681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 National Institute on Aging. 2o17 Bethesda MD. Prevent Falls and Fractures consultato il 7-3-2021 https://www.nia.nih.gov/health/prevent-falls-and-fractures.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Lin, F. R., &amp; Ferrucci, L. (2012). Hearing loss and falls among older adults in the United States. Archives of internal medicine, 172(4), 369–371. https://doi.org/10.1001/archinternmed.2011.728.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Campos J., Ramkhalawansingh R., Pichora-Fuller M. K. Hearing, self-motion perception, mobility, and aging. Hear Res, (2018). 369, 42–55.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Agmon M., Lavie L., Doumas M. The association between hearing loss, postural control, and mobility in older adults: a systematic review. J Am Acad Audiol, (2017). 28, 575–588.</a:t>
            </a:r>
          </a:p>
          <a:p>
            <a:pPr marL="228600" indent="-228600" rtl="0"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it-IT" sz="800">
                <a:solidFill>
                  <a:schemeClr val="bg2"/>
                </a:solidFill>
                <a:latin typeface="+mj-lt"/>
              </a:rPr>
              <a:t>Jiam N. T., Li C., Agrawal Y. Hearing loss and falls: a systematic review and meta-analysis. Laryngoscope, (2016). 126, 2587–2596.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30B4A-6DEE-41B6-B4AD-D02CFD4E40C8}"/>
              </a:ext>
            </a:extLst>
          </p:cNvPr>
          <p:cNvSpPr txBox="1"/>
          <p:nvPr/>
        </p:nvSpPr>
        <p:spPr>
          <a:xfrm>
            <a:off x="6240463" y="1638300"/>
            <a:ext cx="5418137" cy="2476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 defTabSz="914400" rtl="0">
              <a:defRPr/>
            </a:pPr>
            <a:r>
              <a:rPr lang="it-IT" sz="2000" b="1">
                <a:solidFill>
                  <a:schemeClr val="accent1"/>
                </a:solidFill>
              </a:rPr>
              <a:t>Probabilità/Rischio di caduta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A53464-5EB0-4315-B054-0E88C969DAAF}"/>
              </a:ext>
            </a:extLst>
          </p:cNvPr>
          <p:cNvSpPr/>
          <p:nvPr/>
        </p:nvSpPr>
        <p:spPr>
          <a:xfrm>
            <a:off x="6240464" y="2125368"/>
            <a:ext cx="5418136" cy="28987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16000" rIns="360000" rtlCol="0" anchor="t"/>
          <a:lstStyle/>
          <a:p>
            <a:pPr algn="ctr">
              <a:spcAft>
                <a:spcPts val="1200"/>
              </a:spcAft>
              <a:buClr>
                <a:schemeClr val="accent1"/>
              </a:buClr>
            </a:pPr>
            <a:endParaRPr lang="en-GB" sz="1600">
              <a:solidFill>
                <a:schemeClr val="tx2"/>
              </a:solidFill>
            </a:endParaRPr>
          </a:p>
        </p:txBody>
      </p:sp>
      <p:grpSp>
        <p:nvGrpSpPr>
          <p:cNvPr id="434" name="Group 433"/>
          <p:cNvGrpSpPr/>
          <p:nvPr/>
        </p:nvGrpSpPr>
        <p:grpSpPr>
          <a:xfrm>
            <a:off x="6668374" y="2774833"/>
            <a:ext cx="560217" cy="1391504"/>
            <a:chOff x="5930900" y="3983037"/>
            <a:chExt cx="541338" cy="1344613"/>
          </a:xfrm>
        </p:grpSpPr>
        <p:sp>
          <p:nvSpPr>
            <p:cNvPr id="432" name="Freeform 125"/>
            <p:cNvSpPr>
              <a:spLocks/>
            </p:cNvSpPr>
            <p:nvPr/>
          </p:nvSpPr>
          <p:spPr bwMode="auto">
            <a:xfrm>
              <a:off x="6088063" y="3983037"/>
              <a:ext cx="225425" cy="227013"/>
            </a:xfrm>
            <a:custGeom>
              <a:avLst/>
              <a:gdLst>
                <a:gd name="T0" fmla="*/ 81 w 162"/>
                <a:gd name="T1" fmla="*/ 163 h 163"/>
                <a:gd name="T2" fmla="*/ 81 w 162"/>
                <a:gd name="T3" fmla="*/ 163 h 163"/>
                <a:gd name="T4" fmla="*/ 162 w 162"/>
                <a:gd name="T5" fmla="*/ 82 h 163"/>
                <a:gd name="T6" fmla="*/ 81 w 162"/>
                <a:gd name="T7" fmla="*/ 0 h 163"/>
                <a:gd name="T8" fmla="*/ 0 w 162"/>
                <a:gd name="T9" fmla="*/ 82 h 163"/>
                <a:gd name="T10" fmla="*/ 81 w 162"/>
                <a:gd name="T1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163">
                  <a:moveTo>
                    <a:pt x="81" y="163"/>
                  </a:moveTo>
                  <a:lnTo>
                    <a:pt x="81" y="163"/>
                  </a:lnTo>
                  <a:cubicBezTo>
                    <a:pt x="126" y="163"/>
                    <a:pt x="162" y="126"/>
                    <a:pt x="162" y="82"/>
                  </a:cubicBezTo>
                  <a:cubicBezTo>
                    <a:pt x="162" y="37"/>
                    <a:pt x="126" y="0"/>
                    <a:pt x="81" y="0"/>
                  </a:cubicBezTo>
                  <a:cubicBezTo>
                    <a:pt x="36" y="0"/>
                    <a:pt x="0" y="37"/>
                    <a:pt x="0" y="82"/>
                  </a:cubicBezTo>
                  <a:cubicBezTo>
                    <a:pt x="0" y="126"/>
                    <a:pt x="36" y="163"/>
                    <a:pt x="81" y="163"/>
                  </a:cubicBezTo>
                  <a:close/>
                </a:path>
              </a:pathLst>
            </a:custGeom>
            <a:solidFill>
              <a:srgbClr val="8BBC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3" name="Freeform 126"/>
            <p:cNvSpPr>
              <a:spLocks/>
            </p:cNvSpPr>
            <p:nvPr/>
          </p:nvSpPr>
          <p:spPr bwMode="auto">
            <a:xfrm>
              <a:off x="5930900" y="4237037"/>
              <a:ext cx="541338" cy="1090613"/>
            </a:xfrm>
            <a:custGeom>
              <a:avLst/>
              <a:gdLst>
                <a:gd name="T0" fmla="*/ 320 w 389"/>
                <a:gd name="T1" fmla="*/ 0 h 783"/>
                <a:gd name="T2" fmla="*/ 320 w 389"/>
                <a:gd name="T3" fmla="*/ 0 h 783"/>
                <a:gd name="T4" fmla="*/ 305 w 389"/>
                <a:gd name="T5" fmla="*/ 0 h 783"/>
                <a:gd name="T6" fmla="*/ 84 w 389"/>
                <a:gd name="T7" fmla="*/ 0 h 783"/>
                <a:gd name="T8" fmla="*/ 69 w 389"/>
                <a:gd name="T9" fmla="*/ 0 h 783"/>
                <a:gd name="T10" fmla="*/ 0 w 389"/>
                <a:gd name="T11" fmla="*/ 69 h 783"/>
                <a:gd name="T12" fmla="*/ 0 w 389"/>
                <a:gd name="T13" fmla="*/ 355 h 783"/>
                <a:gd name="T14" fmla="*/ 32 w 389"/>
                <a:gd name="T15" fmla="*/ 390 h 783"/>
                <a:gd name="T16" fmla="*/ 69 w 389"/>
                <a:gd name="T17" fmla="*/ 356 h 783"/>
                <a:gd name="T18" fmla="*/ 69 w 389"/>
                <a:gd name="T19" fmla="*/ 114 h 783"/>
                <a:gd name="T20" fmla="*/ 76 w 389"/>
                <a:gd name="T21" fmla="*/ 107 h 783"/>
                <a:gd name="T22" fmla="*/ 84 w 389"/>
                <a:gd name="T23" fmla="*/ 114 h 783"/>
                <a:gd name="T24" fmla="*/ 84 w 389"/>
                <a:gd name="T25" fmla="*/ 340 h 783"/>
                <a:gd name="T26" fmla="*/ 84 w 389"/>
                <a:gd name="T27" fmla="*/ 390 h 783"/>
                <a:gd name="T28" fmla="*/ 84 w 389"/>
                <a:gd name="T29" fmla="*/ 733 h 783"/>
                <a:gd name="T30" fmla="*/ 128 w 389"/>
                <a:gd name="T31" fmla="*/ 781 h 783"/>
                <a:gd name="T32" fmla="*/ 178 w 389"/>
                <a:gd name="T33" fmla="*/ 734 h 783"/>
                <a:gd name="T34" fmla="*/ 178 w 389"/>
                <a:gd name="T35" fmla="*/ 408 h 783"/>
                <a:gd name="T36" fmla="*/ 193 w 389"/>
                <a:gd name="T37" fmla="*/ 391 h 783"/>
                <a:gd name="T38" fmla="*/ 211 w 389"/>
                <a:gd name="T39" fmla="*/ 407 h 783"/>
                <a:gd name="T40" fmla="*/ 211 w 389"/>
                <a:gd name="T41" fmla="*/ 733 h 783"/>
                <a:gd name="T42" fmla="*/ 255 w 389"/>
                <a:gd name="T43" fmla="*/ 781 h 783"/>
                <a:gd name="T44" fmla="*/ 305 w 389"/>
                <a:gd name="T45" fmla="*/ 734 h 783"/>
                <a:gd name="T46" fmla="*/ 305 w 389"/>
                <a:gd name="T47" fmla="*/ 390 h 783"/>
                <a:gd name="T48" fmla="*/ 305 w 389"/>
                <a:gd name="T49" fmla="*/ 340 h 783"/>
                <a:gd name="T50" fmla="*/ 305 w 389"/>
                <a:gd name="T51" fmla="*/ 114 h 783"/>
                <a:gd name="T52" fmla="*/ 312 w 389"/>
                <a:gd name="T53" fmla="*/ 107 h 783"/>
                <a:gd name="T54" fmla="*/ 320 w 389"/>
                <a:gd name="T55" fmla="*/ 114 h 783"/>
                <a:gd name="T56" fmla="*/ 320 w 389"/>
                <a:gd name="T57" fmla="*/ 355 h 783"/>
                <a:gd name="T58" fmla="*/ 352 w 389"/>
                <a:gd name="T59" fmla="*/ 390 h 783"/>
                <a:gd name="T60" fmla="*/ 389 w 389"/>
                <a:gd name="T61" fmla="*/ 356 h 783"/>
                <a:gd name="T62" fmla="*/ 389 w 389"/>
                <a:gd name="T63" fmla="*/ 69 h 783"/>
                <a:gd name="T64" fmla="*/ 320 w 389"/>
                <a:gd name="T65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9" h="783">
                  <a:moveTo>
                    <a:pt x="320" y="0"/>
                  </a:moveTo>
                  <a:lnTo>
                    <a:pt x="320" y="0"/>
                  </a:lnTo>
                  <a:lnTo>
                    <a:pt x="305" y="0"/>
                  </a:lnTo>
                  <a:lnTo>
                    <a:pt x="84" y="0"/>
                  </a:lnTo>
                  <a:lnTo>
                    <a:pt x="69" y="0"/>
                  </a:lnTo>
                  <a:cubicBezTo>
                    <a:pt x="30" y="0"/>
                    <a:pt x="0" y="31"/>
                    <a:pt x="0" y="69"/>
                  </a:cubicBezTo>
                  <a:lnTo>
                    <a:pt x="0" y="355"/>
                  </a:lnTo>
                  <a:cubicBezTo>
                    <a:pt x="0" y="373"/>
                    <a:pt x="13" y="389"/>
                    <a:pt x="32" y="390"/>
                  </a:cubicBezTo>
                  <a:cubicBezTo>
                    <a:pt x="52" y="392"/>
                    <a:pt x="69" y="376"/>
                    <a:pt x="69" y="356"/>
                  </a:cubicBezTo>
                  <a:lnTo>
                    <a:pt x="69" y="114"/>
                  </a:lnTo>
                  <a:cubicBezTo>
                    <a:pt x="69" y="110"/>
                    <a:pt x="72" y="107"/>
                    <a:pt x="76" y="107"/>
                  </a:cubicBezTo>
                  <a:cubicBezTo>
                    <a:pt x="80" y="107"/>
                    <a:pt x="84" y="110"/>
                    <a:pt x="84" y="114"/>
                  </a:cubicBezTo>
                  <a:lnTo>
                    <a:pt x="84" y="340"/>
                  </a:lnTo>
                  <a:lnTo>
                    <a:pt x="84" y="390"/>
                  </a:lnTo>
                  <a:lnTo>
                    <a:pt x="84" y="733"/>
                  </a:lnTo>
                  <a:cubicBezTo>
                    <a:pt x="84" y="758"/>
                    <a:pt x="103" y="780"/>
                    <a:pt x="128" y="781"/>
                  </a:cubicBezTo>
                  <a:cubicBezTo>
                    <a:pt x="155" y="783"/>
                    <a:pt x="178" y="761"/>
                    <a:pt x="178" y="734"/>
                  </a:cubicBezTo>
                  <a:lnTo>
                    <a:pt x="178" y="408"/>
                  </a:lnTo>
                  <a:cubicBezTo>
                    <a:pt x="178" y="399"/>
                    <a:pt x="184" y="391"/>
                    <a:pt x="193" y="391"/>
                  </a:cubicBezTo>
                  <a:cubicBezTo>
                    <a:pt x="202" y="390"/>
                    <a:pt x="211" y="397"/>
                    <a:pt x="211" y="407"/>
                  </a:cubicBezTo>
                  <a:lnTo>
                    <a:pt x="211" y="733"/>
                  </a:lnTo>
                  <a:cubicBezTo>
                    <a:pt x="211" y="758"/>
                    <a:pt x="230" y="780"/>
                    <a:pt x="255" y="781"/>
                  </a:cubicBezTo>
                  <a:cubicBezTo>
                    <a:pt x="282" y="783"/>
                    <a:pt x="305" y="761"/>
                    <a:pt x="305" y="734"/>
                  </a:cubicBezTo>
                  <a:lnTo>
                    <a:pt x="305" y="390"/>
                  </a:lnTo>
                  <a:lnTo>
                    <a:pt x="305" y="340"/>
                  </a:lnTo>
                  <a:lnTo>
                    <a:pt x="305" y="114"/>
                  </a:lnTo>
                  <a:cubicBezTo>
                    <a:pt x="305" y="110"/>
                    <a:pt x="308" y="107"/>
                    <a:pt x="312" y="107"/>
                  </a:cubicBezTo>
                  <a:cubicBezTo>
                    <a:pt x="316" y="107"/>
                    <a:pt x="320" y="110"/>
                    <a:pt x="320" y="114"/>
                  </a:cubicBezTo>
                  <a:lnTo>
                    <a:pt x="320" y="355"/>
                  </a:lnTo>
                  <a:cubicBezTo>
                    <a:pt x="320" y="373"/>
                    <a:pt x="333" y="389"/>
                    <a:pt x="352" y="390"/>
                  </a:cubicBezTo>
                  <a:cubicBezTo>
                    <a:pt x="372" y="392"/>
                    <a:pt x="389" y="376"/>
                    <a:pt x="389" y="356"/>
                  </a:cubicBezTo>
                  <a:lnTo>
                    <a:pt x="389" y="69"/>
                  </a:lnTo>
                  <a:cubicBezTo>
                    <a:pt x="389" y="31"/>
                    <a:pt x="358" y="0"/>
                    <a:pt x="320" y="0"/>
                  </a:cubicBezTo>
                  <a:close/>
                </a:path>
              </a:pathLst>
            </a:custGeom>
            <a:solidFill>
              <a:srgbClr val="8BBC0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5" name="Group 434"/>
          <p:cNvGrpSpPr/>
          <p:nvPr/>
        </p:nvGrpSpPr>
        <p:grpSpPr>
          <a:xfrm rot="2700000">
            <a:off x="7141761" y="2889870"/>
            <a:ext cx="560216" cy="1391504"/>
            <a:chOff x="5930900" y="3983037"/>
            <a:chExt cx="541338" cy="1344613"/>
          </a:xfrm>
        </p:grpSpPr>
        <p:sp>
          <p:nvSpPr>
            <p:cNvPr id="436" name="Freeform 125"/>
            <p:cNvSpPr>
              <a:spLocks/>
            </p:cNvSpPr>
            <p:nvPr/>
          </p:nvSpPr>
          <p:spPr bwMode="auto">
            <a:xfrm>
              <a:off x="6088063" y="3983037"/>
              <a:ext cx="225425" cy="227013"/>
            </a:xfrm>
            <a:custGeom>
              <a:avLst/>
              <a:gdLst>
                <a:gd name="T0" fmla="*/ 81 w 162"/>
                <a:gd name="T1" fmla="*/ 163 h 163"/>
                <a:gd name="T2" fmla="*/ 81 w 162"/>
                <a:gd name="T3" fmla="*/ 163 h 163"/>
                <a:gd name="T4" fmla="*/ 162 w 162"/>
                <a:gd name="T5" fmla="*/ 82 h 163"/>
                <a:gd name="T6" fmla="*/ 81 w 162"/>
                <a:gd name="T7" fmla="*/ 0 h 163"/>
                <a:gd name="T8" fmla="*/ 0 w 162"/>
                <a:gd name="T9" fmla="*/ 82 h 163"/>
                <a:gd name="T10" fmla="*/ 81 w 162"/>
                <a:gd name="T1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163">
                  <a:moveTo>
                    <a:pt x="81" y="163"/>
                  </a:moveTo>
                  <a:lnTo>
                    <a:pt x="81" y="163"/>
                  </a:lnTo>
                  <a:cubicBezTo>
                    <a:pt x="126" y="163"/>
                    <a:pt x="162" y="126"/>
                    <a:pt x="162" y="82"/>
                  </a:cubicBezTo>
                  <a:cubicBezTo>
                    <a:pt x="162" y="37"/>
                    <a:pt x="126" y="0"/>
                    <a:pt x="81" y="0"/>
                  </a:cubicBezTo>
                  <a:cubicBezTo>
                    <a:pt x="36" y="0"/>
                    <a:pt x="0" y="37"/>
                    <a:pt x="0" y="82"/>
                  </a:cubicBezTo>
                  <a:cubicBezTo>
                    <a:pt x="0" y="126"/>
                    <a:pt x="36" y="163"/>
                    <a:pt x="81" y="163"/>
                  </a:cubicBez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37" name="Freeform 126"/>
            <p:cNvSpPr>
              <a:spLocks/>
            </p:cNvSpPr>
            <p:nvPr/>
          </p:nvSpPr>
          <p:spPr bwMode="auto">
            <a:xfrm>
              <a:off x="5930900" y="4237037"/>
              <a:ext cx="541338" cy="1090613"/>
            </a:xfrm>
            <a:custGeom>
              <a:avLst/>
              <a:gdLst>
                <a:gd name="T0" fmla="*/ 320 w 389"/>
                <a:gd name="T1" fmla="*/ 0 h 783"/>
                <a:gd name="T2" fmla="*/ 320 w 389"/>
                <a:gd name="T3" fmla="*/ 0 h 783"/>
                <a:gd name="T4" fmla="*/ 305 w 389"/>
                <a:gd name="T5" fmla="*/ 0 h 783"/>
                <a:gd name="T6" fmla="*/ 84 w 389"/>
                <a:gd name="T7" fmla="*/ 0 h 783"/>
                <a:gd name="T8" fmla="*/ 69 w 389"/>
                <a:gd name="T9" fmla="*/ 0 h 783"/>
                <a:gd name="T10" fmla="*/ 0 w 389"/>
                <a:gd name="T11" fmla="*/ 69 h 783"/>
                <a:gd name="T12" fmla="*/ 0 w 389"/>
                <a:gd name="T13" fmla="*/ 355 h 783"/>
                <a:gd name="T14" fmla="*/ 32 w 389"/>
                <a:gd name="T15" fmla="*/ 390 h 783"/>
                <a:gd name="T16" fmla="*/ 69 w 389"/>
                <a:gd name="T17" fmla="*/ 356 h 783"/>
                <a:gd name="T18" fmla="*/ 69 w 389"/>
                <a:gd name="T19" fmla="*/ 114 h 783"/>
                <a:gd name="T20" fmla="*/ 76 w 389"/>
                <a:gd name="T21" fmla="*/ 107 h 783"/>
                <a:gd name="T22" fmla="*/ 84 w 389"/>
                <a:gd name="T23" fmla="*/ 114 h 783"/>
                <a:gd name="T24" fmla="*/ 84 w 389"/>
                <a:gd name="T25" fmla="*/ 340 h 783"/>
                <a:gd name="T26" fmla="*/ 84 w 389"/>
                <a:gd name="T27" fmla="*/ 390 h 783"/>
                <a:gd name="T28" fmla="*/ 84 w 389"/>
                <a:gd name="T29" fmla="*/ 733 h 783"/>
                <a:gd name="T30" fmla="*/ 128 w 389"/>
                <a:gd name="T31" fmla="*/ 781 h 783"/>
                <a:gd name="T32" fmla="*/ 178 w 389"/>
                <a:gd name="T33" fmla="*/ 734 h 783"/>
                <a:gd name="T34" fmla="*/ 178 w 389"/>
                <a:gd name="T35" fmla="*/ 408 h 783"/>
                <a:gd name="T36" fmla="*/ 193 w 389"/>
                <a:gd name="T37" fmla="*/ 391 h 783"/>
                <a:gd name="T38" fmla="*/ 211 w 389"/>
                <a:gd name="T39" fmla="*/ 407 h 783"/>
                <a:gd name="T40" fmla="*/ 211 w 389"/>
                <a:gd name="T41" fmla="*/ 733 h 783"/>
                <a:gd name="T42" fmla="*/ 255 w 389"/>
                <a:gd name="T43" fmla="*/ 781 h 783"/>
                <a:gd name="T44" fmla="*/ 305 w 389"/>
                <a:gd name="T45" fmla="*/ 734 h 783"/>
                <a:gd name="T46" fmla="*/ 305 w 389"/>
                <a:gd name="T47" fmla="*/ 390 h 783"/>
                <a:gd name="T48" fmla="*/ 305 w 389"/>
                <a:gd name="T49" fmla="*/ 340 h 783"/>
                <a:gd name="T50" fmla="*/ 305 w 389"/>
                <a:gd name="T51" fmla="*/ 114 h 783"/>
                <a:gd name="T52" fmla="*/ 312 w 389"/>
                <a:gd name="T53" fmla="*/ 107 h 783"/>
                <a:gd name="T54" fmla="*/ 320 w 389"/>
                <a:gd name="T55" fmla="*/ 114 h 783"/>
                <a:gd name="T56" fmla="*/ 320 w 389"/>
                <a:gd name="T57" fmla="*/ 355 h 783"/>
                <a:gd name="T58" fmla="*/ 352 w 389"/>
                <a:gd name="T59" fmla="*/ 390 h 783"/>
                <a:gd name="T60" fmla="*/ 389 w 389"/>
                <a:gd name="T61" fmla="*/ 356 h 783"/>
                <a:gd name="T62" fmla="*/ 389 w 389"/>
                <a:gd name="T63" fmla="*/ 69 h 783"/>
                <a:gd name="T64" fmla="*/ 320 w 389"/>
                <a:gd name="T65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9" h="783">
                  <a:moveTo>
                    <a:pt x="320" y="0"/>
                  </a:moveTo>
                  <a:lnTo>
                    <a:pt x="320" y="0"/>
                  </a:lnTo>
                  <a:lnTo>
                    <a:pt x="305" y="0"/>
                  </a:lnTo>
                  <a:lnTo>
                    <a:pt x="84" y="0"/>
                  </a:lnTo>
                  <a:lnTo>
                    <a:pt x="69" y="0"/>
                  </a:lnTo>
                  <a:cubicBezTo>
                    <a:pt x="30" y="0"/>
                    <a:pt x="0" y="31"/>
                    <a:pt x="0" y="69"/>
                  </a:cubicBezTo>
                  <a:lnTo>
                    <a:pt x="0" y="355"/>
                  </a:lnTo>
                  <a:cubicBezTo>
                    <a:pt x="0" y="373"/>
                    <a:pt x="13" y="389"/>
                    <a:pt x="32" y="390"/>
                  </a:cubicBezTo>
                  <a:cubicBezTo>
                    <a:pt x="52" y="392"/>
                    <a:pt x="69" y="376"/>
                    <a:pt x="69" y="356"/>
                  </a:cubicBezTo>
                  <a:lnTo>
                    <a:pt x="69" y="114"/>
                  </a:lnTo>
                  <a:cubicBezTo>
                    <a:pt x="69" y="110"/>
                    <a:pt x="72" y="107"/>
                    <a:pt x="76" y="107"/>
                  </a:cubicBezTo>
                  <a:cubicBezTo>
                    <a:pt x="80" y="107"/>
                    <a:pt x="84" y="110"/>
                    <a:pt x="84" y="114"/>
                  </a:cubicBezTo>
                  <a:lnTo>
                    <a:pt x="84" y="340"/>
                  </a:lnTo>
                  <a:lnTo>
                    <a:pt x="84" y="390"/>
                  </a:lnTo>
                  <a:lnTo>
                    <a:pt x="84" y="733"/>
                  </a:lnTo>
                  <a:cubicBezTo>
                    <a:pt x="84" y="758"/>
                    <a:pt x="103" y="780"/>
                    <a:pt x="128" y="781"/>
                  </a:cubicBezTo>
                  <a:cubicBezTo>
                    <a:pt x="155" y="783"/>
                    <a:pt x="178" y="761"/>
                    <a:pt x="178" y="734"/>
                  </a:cubicBezTo>
                  <a:lnTo>
                    <a:pt x="178" y="408"/>
                  </a:lnTo>
                  <a:cubicBezTo>
                    <a:pt x="178" y="399"/>
                    <a:pt x="184" y="391"/>
                    <a:pt x="193" y="391"/>
                  </a:cubicBezTo>
                  <a:cubicBezTo>
                    <a:pt x="202" y="390"/>
                    <a:pt x="211" y="397"/>
                    <a:pt x="211" y="407"/>
                  </a:cubicBezTo>
                  <a:lnTo>
                    <a:pt x="211" y="733"/>
                  </a:lnTo>
                  <a:cubicBezTo>
                    <a:pt x="211" y="758"/>
                    <a:pt x="230" y="780"/>
                    <a:pt x="255" y="781"/>
                  </a:cubicBezTo>
                  <a:cubicBezTo>
                    <a:pt x="282" y="783"/>
                    <a:pt x="305" y="761"/>
                    <a:pt x="305" y="734"/>
                  </a:cubicBezTo>
                  <a:lnTo>
                    <a:pt x="305" y="390"/>
                  </a:lnTo>
                  <a:lnTo>
                    <a:pt x="305" y="340"/>
                  </a:lnTo>
                  <a:lnTo>
                    <a:pt x="305" y="114"/>
                  </a:lnTo>
                  <a:cubicBezTo>
                    <a:pt x="305" y="110"/>
                    <a:pt x="308" y="107"/>
                    <a:pt x="312" y="107"/>
                  </a:cubicBezTo>
                  <a:cubicBezTo>
                    <a:pt x="316" y="107"/>
                    <a:pt x="320" y="110"/>
                    <a:pt x="320" y="114"/>
                  </a:cubicBezTo>
                  <a:lnTo>
                    <a:pt x="320" y="355"/>
                  </a:lnTo>
                  <a:cubicBezTo>
                    <a:pt x="320" y="373"/>
                    <a:pt x="333" y="389"/>
                    <a:pt x="352" y="390"/>
                  </a:cubicBezTo>
                  <a:cubicBezTo>
                    <a:pt x="372" y="392"/>
                    <a:pt x="389" y="376"/>
                    <a:pt x="389" y="356"/>
                  </a:cubicBezTo>
                  <a:lnTo>
                    <a:pt x="389" y="69"/>
                  </a:lnTo>
                  <a:cubicBezTo>
                    <a:pt x="389" y="31"/>
                    <a:pt x="358" y="0"/>
                    <a:pt x="320" y="0"/>
                  </a:cubicBez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grpSp>
        <p:nvGrpSpPr>
          <p:cNvPr id="438" name="Group 437"/>
          <p:cNvGrpSpPr/>
          <p:nvPr/>
        </p:nvGrpSpPr>
        <p:grpSpPr>
          <a:xfrm rot="5400000">
            <a:off x="7390415" y="3486529"/>
            <a:ext cx="560216" cy="1391504"/>
            <a:chOff x="5930900" y="3983037"/>
            <a:chExt cx="541338" cy="1344613"/>
          </a:xfrm>
        </p:grpSpPr>
        <p:sp>
          <p:nvSpPr>
            <p:cNvPr id="439" name="Freeform 125"/>
            <p:cNvSpPr>
              <a:spLocks/>
            </p:cNvSpPr>
            <p:nvPr/>
          </p:nvSpPr>
          <p:spPr bwMode="auto">
            <a:xfrm>
              <a:off x="6088063" y="3983037"/>
              <a:ext cx="225425" cy="227013"/>
            </a:xfrm>
            <a:custGeom>
              <a:avLst/>
              <a:gdLst>
                <a:gd name="T0" fmla="*/ 81 w 162"/>
                <a:gd name="T1" fmla="*/ 163 h 163"/>
                <a:gd name="T2" fmla="*/ 81 w 162"/>
                <a:gd name="T3" fmla="*/ 163 h 163"/>
                <a:gd name="T4" fmla="*/ 162 w 162"/>
                <a:gd name="T5" fmla="*/ 82 h 163"/>
                <a:gd name="T6" fmla="*/ 81 w 162"/>
                <a:gd name="T7" fmla="*/ 0 h 163"/>
                <a:gd name="T8" fmla="*/ 0 w 162"/>
                <a:gd name="T9" fmla="*/ 82 h 163"/>
                <a:gd name="T10" fmla="*/ 81 w 162"/>
                <a:gd name="T1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163">
                  <a:moveTo>
                    <a:pt x="81" y="163"/>
                  </a:moveTo>
                  <a:lnTo>
                    <a:pt x="81" y="163"/>
                  </a:lnTo>
                  <a:cubicBezTo>
                    <a:pt x="126" y="163"/>
                    <a:pt x="162" y="126"/>
                    <a:pt x="162" y="82"/>
                  </a:cubicBezTo>
                  <a:cubicBezTo>
                    <a:pt x="162" y="37"/>
                    <a:pt x="126" y="0"/>
                    <a:pt x="81" y="0"/>
                  </a:cubicBezTo>
                  <a:cubicBezTo>
                    <a:pt x="36" y="0"/>
                    <a:pt x="0" y="37"/>
                    <a:pt x="0" y="82"/>
                  </a:cubicBezTo>
                  <a:cubicBezTo>
                    <a:pt x="0" y="126"/>
                    <a:pt x="36" y="163"/>
                    <a:pt x="81" y="163"/>
                  </a:cubicBez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40" name="Freeform 126"/>
            <p:cNvSpPr>
              <a:spLocks/>
            </p:cNvSpPr>
            <p:nvPr/>
          </p:nvSpPr>
          <p:spPr bwMode="auto">
            <a:xfrm>
              <a:off x="5930900" y="4237037"/>
              <a:ext cx="541338" cy="1090613"/>
            </a:xfrm>
            <a:custGeom>
              <a:avLst/>
              <a:gdLst>
                <a:gd name="T0" fmla="*/ 320 w 389"/>
                <a:gd name="T1" fmla="*/ 0 h 783"/>
                <a:gd name="T2" fmla="*/ 320 w 389"/>
                <a:gd name="T3" fmla="*/ 0 h 783"/>
                <a:gd name="T4" fmla="*/ 305 w 389"/>
                <a:gd name="T5" fmla="*/ 0 h 783"/>
                <a:gd name="T6" fmla="*/ 84 w 389"/>
                <a:gd name="T7" fmla="*/ 0 h 783"/>
                <a:gd name="T8" fmla="*/ 69 w 389"/>
                <a:gd name="T9" fmla="*/ 0 h 783"/>
                <a:gd name="T10" fmla="*/ 0 w 389"/>
                <a:gd name="T11" fmla="*/ 69 h 783"/>
                <a:gd name="T12" fmla="*/ 0 w 389"/>
                <a:gd name="T13" fmla="*/ 355 h 783"/>
                <a:gd name="T14" fmla="*/ 32 w 389"/>
                <a:gd name="T15" fmla="*/ 390 h 783"/>
                <a:gd name="T16" fmla="*/ 69 w 389"/>
                <a:gd name="T17" fmla="*/ 356 h 783"/>
                <a:gd name="T18" fmla="*/ 69 w 389"/>
                <a:gd name="T19" fmla="*/ 114 h 783"/>
                <a:gd name="T20" fmla="*/ 76 w 389"/>
                <a:gd name="T21" fmla="*/ 107 h 783"/>
                <a:gd name="T22" fmla="*/ 84 w 389"/>
                <a:gd name="T23" fmla="*/ 114 h 783"/>
                <a:gd name="T24" fmla="*/ 84 w 389"/>
                <a:gd name="T25" fmla="*/ 340 h 783"/>
                <a:gd name="T26" fmla="*/ 84 w 389"/>
                <a:gd name="T27" fmla="*/ 390 h 783"/>
                <a:gd name="T28" fmla="*/ 84 w 389"/>
                <a:gd name="T29" fmla="*/ 733 h 783"/>
                <a:gd name="T30" fmla="*/ 128 w 389"/>
                <a:gd name="T31" fmla="*/ 781 h 783"/>
                <a:gd name="T32" fmla="*/ 178 w 389"/>
                <a:gd name="T33" fmla="*/ 734 h 783"/>
                <a:gd name="T34" fmla="*/ 178 w 389"/>
                <a:gd name="T35" fmla="*/ 408 h 783"/>
                <a:gd name="T36" fmla="*/ 193 w 389"/>
                <a:gd name="T37" fmla="*/ 391 h 783"/>
                <a:gd name="T38" fmla="*/ 211 w 389"/>
                <a:gd name="T39" fmla="*/ 407 h 783"/>
                <a:gd name="T40" fmla="*/ 211 w 389"/>
                <a:gd name="T41" fmla="*/ 733 h 783"/>
                <a:gd name="T42" fmla="*/ 255 w 389"/>
                <a:gd name="T43" fmla="*/ 781 h 783"/>
                <a:gd name="T44" fmla="*/ 305 w 389"/>
                <a:gd name="T45" fmla="*/ 734 h 783"/>
                <a:gd name="T46" fmla="*/ 305 w 389"/>
                <a:gd name="T47" fmla="*/ 390 h 783"/>
                <a:gd name="T48" fmla="*/ 305 w 389"/>
                <a:gd name="T49" fmla="*/ 340 h 783"/>
                <a:gd name="T50" fmla="*/ 305 w 389"/>
                <a:gd name="T51" fmla="*/ 114 h 783"/>
                <a:gd name="T52" fmla="*/ 312 w 389"/>
                <a:gd name="T53" fmla="*/ 107 h 783"/>
                <a:gd name="T54" fmla="*/ 320 w 389"/>
                <a:gd name="T55" fmla="*/ 114 h 783"/>
                <a:gd name="T56" fmla="*/ 320 w 389"/>
                <a:gd name="T57" fmla="*/ 355 h 783"/>
                <a:gd name="T58" fmla="*/ 352 w 389"/>
                <a:gd name="T59" fmla="*/ 390 h 783"/>
                <a:gd name="T60" fmla="*/ 389 w 389"/>
                <a:gd name="T61" fmla="*/ 356 h 783"/>
                <a:gd name="T62" fmla="*/ 389 w 389"/>
                <a:gd name="T63" fmla="*/ 69 h 783"/>
                <a:gd name="T64" fmla="*/ 320 w 389"/>
                <a:gd name="T65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9" h="783">
                  <a:moveTo>
                    <a:pt x="320" y="0"/>
                  </a:moveTo>
                  <a:lnTo>
                    <a:pt x="320" y="0"/>
                  </a:lnTo>
                  <a:lnTo>
                    <a:pt x="305" y="0"/>
                  </a:lnTo>
                  <a:lnTo>
                    <a:pt x="84" y="0"/>
                  </a:lnTo>
                  <a:lnTo>
                    <a:pt x="69" y="0"/>
                  </a:lnTo>
                  <a:cubicBezTo>
                    <a:pt x="30" y="0"/>
                    <a:pt x="0" y="31"/>
                    <a:pt x="0" y="69"/>
                  </a:cubicBezTo>
                  <a:lnTo>
                    <a:pt x="0" y="355"/>
                  </a:lnTo>
                  <a:cubicBezTo>
                    <a:pt x="0" y="373"/>
                    <a:pt x="13" y="389"/>
                    <a:pt x="32" y="390"/>
                  </a:cubicBezTo>
                  <a:cubicBezTo>
                    <a:pt x="52" y="392"/>
                    <a:pt x="69" y="376"/>
                    <a:pt x="69" y="356"/>
                  </a:cubicBezTo>
                  <a:lnTo>
                    <a:pt x="69" y="114"/>
                  </a:lnTo>
                  <a:cubicBezTo>
                    <a:pt x="69" y="110"/>
                    <a:pt x="72" y="107"/>
                    <a:pt x="76" y="107"/>
                  </a:cubicBezTo>
                  <a:cubicBezTo>
                    <a:pt x="80" y="107"/>
                    <a:pt x="84" y="110"/>
                    <a:pt x="84" y="114"/>
                  </a:cubicBezTo>
                  <a:lnTo>
                    <a:pt x="84" y="340"/>
                  </a:lnTo>
                  <a:lnTo>
                    <a:pt x="84" y="390"/>
                  </a:lnTo>
                  <a:lnTo>
                    <a:pt x="84" y="733"/>
                  </a:lnTo>
                  <a:cubicBezTo>
                    <a:pt x="84" y="758"/>
                    <a:pt x="103" y="780"/>
                    <a:pt x="128" y="781"/>
                  </a:cubicBezTo>
                  <a:cubicBezTo>
                    <a:pt x="155" y="783"/>
                    <a:pt x="178" y="761"/>
                    <a:pt x="178" y="734"/>
                  </a:cubicBezTo>
                  <a:lnTo>
                    <a:pt x="178" y="408"/>
                  </a:lnTo>
                  <a:cubicBezTo>
                    <a:pt x="178" y="399"/>
                    <a:pt x="184" y="391"/>
                    <a:pt x="193" y="391"/>
                  </a:cubicBezTo>
                  <a:cubicBezTo>
                    <a:pt x="202" y="390"/>
                    <a:pt x="211" y="397"/>
                    <a:pt x="211" y="407"/>
                  </a:cubicBezTo>
                  <a:lnTo>
                    <a:pt x="211" y="733"/>
                  </a:lnTo>
                  <a:cubicBezTo>
                    <a:pt x="211" y="758"/>
                    <a:pt x="230" y="780"/>
                    <a:pt x="255" y="781"/>
                  </a:cubicBezTo>
                  <a:cubicBezTo>
                    <a:pt x="282" y="783"/>
                    <a:pt x="305" y="761"/>
                    <a:pt x="305" y="734"/>
                  </a:cubicBezTo>
                  <a:lnTo>
                    <a:pt x="305" y="390"/>
                  </a:lnTo>
                  <a:lnTo>
                    <a:pt x="305" y="340"/>
                  </a:lnTo>
                  <a:lnTo>
                    <a:pt x="305" y="114"/>
                  </a:lnTo>
                  <a:cubicBezTo>
                    <a:pt x="305" y="110"/>
                    <a:pt x="308" y="107"/>
                    <a:pt x="312" y="107"/>
                  </a:cubicBezTo>
                  <a:cubicBezTo>
                    <a:pt x="316" y="107"/>
                    <a:pt x="320" y="110"/>
                    <a:pt x="320" y="114"/>
                  </a:cubicBezTo>
                  <a:lnTo>
                    <a:pt x="320" y="355"/>
                  </a:lnTo>
                  <a:cubicBezTo>
                    <a:pt x="320" y="373"/>
                    <a:pt x="333" y="389"/>
                    <a:pt x="352" y="390"/>
                  </a:cubicBezTo>
                  <a:cubicBezTo>
                    <a:pt x="372" y="392"/>
                    <a:pt x="389" y="376"/>
                    <a:pt x="389" y="356"/>
                  </a:cubicBezTo>
                  <a:lnTo>
                    <a:pt x="389" y="69"/>
                  </a:lnTo>
                  <a:cubicBezTo>
                    <a:pt x="389" y="31"/>
                    <a:pt x="358" y="0"/>
                    <a:pt x="320" y="0"/>
                  </a:cubicBez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</p:grpSp>
      <p:sp>
        <p:nvSpPr>
          <p:cNvPr id="442" name="Rectangle 441"/>
          <p:cNvSpPr/>
          <p:nvPr/>
        </p:nvSpPr>
        <p:spPr>
          <a:xfrm>
            <a:off x="8598834" y="2901274"/>
            <a:ext cx="2837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it-IT" sz="1600" b="1" dirty="0"/>
              <a:t>Aumentano da</a:t>
            </a:r>
            <a:br>
              <a:rPr lang="en-GB" dirty="0"/>
            </a:br>
            <a:r>
              <a:rPr lang="it-IT" sz="3600" b="1" dirty="0">
                <a:solidFill>
                  <a:schemeClr val="accent1"/>
                </a:solidFill>
              </a:rPr>
              <a:t>2 a 3 volte</a:t>
            </a:r>
          </a:p>
          <a:p>
            <a:pPr rtl="0"/>
            <a:r>
              <a:rPr lang="it-IT" sz="1600" dirty="0">
                <a:solidFill>
                  <a:schemeClr val="tx2"/>
                </a:solidFill>
              </a:rPr>
              <a:t>in un gruppo di persone anziane in caso di ipoacusia</a:t>
            </a:r>
            <a:r>
              <a:rPr lang="it-IT" sz="1600" baseline="30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DF77005-3978-4260-AAA1-97C51CF55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pPr rtl="0"/>
            <a:fld id="{AE328127-08F8-47EE-8464-9053AE567DEE}" type="slidenum">
              <a:rPr/>
              <a:pPr rtl="0"/>
              <a:t>13</a:t>
            </a:fld>
            <a:endParaRPr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BE524A66-D7D0-4757-A9C3-CFF90AA75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351" y="6380115"/>
            <a:ext cx="768169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 rtl="0"/>
            <a:fld id="{80A6F372-BC37-4AED-B0A9-32D2FF9D76EC}" type="datetime1">
              <a:rPr lang="en-US"/>
              <a:t>1/30/2025</a:t>
            </a:fld>
            <a:endParaRPr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15E338A-6CA5-4A2B-B5BD-6B78E9A94CF3}"/>
              </a:ext>
            </a:extLst>
          </p:cNvPr>
          <p:cNvSpPr txBox="1">
            <a:spLocks/>
          </p:cNvSpPr>
          <p:nvPr/>
        </p:nvSpPr>
        <p:spPr>
          <a:xfrm>
            <a:off x="1640520" y="6380115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/>
              <a:t>| Sentire bene per vivere bene</a:t>
            </a:r>
          </a:p>
        </p:txBody>
      </p:sp>
    </p:spTree>
    <p:extLst>
      <p:ext uri="{BB962C8B-B14F-4D97-AF65-F5344CB8AC3E}">
        <p14:creationId xmlns:p14="http://schemas.microsoft.com/office/powerpoint/2010/main" val="39704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3264 L -4.375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0.03264 L -4.375E-6 3.7037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442" grpId="0"/>
      <p:bldP spid="4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BB0EEA-864C-46EE-A81C-5AFA582D7D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56DD-22A1-496A-A72F-DEE778F1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4390-0471-4B86-8F85-28745BEBF35F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46936-8729-4B56-888B-E3174955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8E0BD-559A-4AED-9886-2BF17777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30FD-E694-4BC5-92F0-683C7ABAF4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4B4483-F55E-4509-8EDF-5DCDB9BE18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BA4BDF-57FA-4554-ABC1-54353577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56DD-22A1-496A-A72F-DEE778F1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4390-0471-4B86-8F85-28745BEBF35F}" type="datetime4">
              <a:rPr lang="en-US" smtClean="0"/>
              <a:t>January 30,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46936-8729-4B56-888B-E3174955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8E0BD-559A-4AED-9886-2BF17777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330FD-E694-4BC5-92F0-683C7ABAF44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5404353-3124-4668-94EC-FCAE1AE90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606A9D-2B9F-4323-B3AA-AE3F3DE7C1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Ipoacusia e Benessere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E6F67E-4C7C-42E9-A546-576140FF4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Presentazione </a:t>
            </a:r>
            <a:r>
              <a:rPr lang="it-IT" dirty="0" err="1"/>
              <a:t>AudioNova</a:t>
            </a:r>
            <a:r>
              <a:rPr lang="it-IT" dirty="0"/>
              <a:t> &amp; Gruppo Sonova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27CB8A-7045-46A7-AD3F-78DA4E1E8E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219007-2DE3-4EFC-89AE-9A7EC40AA9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4CE1FC-F0E9-4B9D-A796-276C12F341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EE1DE-EB65-C4CC-9571-90E3BA75B1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 nostri prodotti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0810A1-B88B-4413-460A-6D0C20C640C1}"/>
              </a:ext>
            </a:extLst>
          </p:cNvPr>
          <p:cNvSpPr txBox="1"/>
          <p:nvPr/>
        </p:nvSpPr>
        <p:spPr>
          <a:xfrm>
            <a:off x="1474644" y="1116888"/>
            <a:ext cx="7210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rial Nova" panose="020B0504020202020204" pitchFamily="34" charset="0"/>
              </a:rPr>
              <a:t>Il nostro percorso inizia nel 1947 con la fondazione di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«AG </a:t>
            </a:r>
            <a:r>
              <a:rPr lang="it-IT" sz="1500" dirty="0" err="1">
                <a:latin typeface="Arial Nova" panose="020B0504020202020204" pitchFamily="34" charset="0"/>
              </a:rPr>
              <a:t>fur</a:t>
            </a:r>
            <a:r>
              <a:rPr lang="it-IT" sz="1500" dirty="0">
                <a:latin typeface="Arial Nova" panose="020B0504020202020204" pitchFamily="34" charset="0"/>
              </a:rPr>
              <a:t> </a:t>
            </a:r>
            <a:r>
              <a:rPr lang="it-IT" sz="1500" dirty="0" err="1">
                <a:latin typeface="Arial Nova" panose="020B0504020202020204" pitchFamily="34" charset="0"/>
              </a:rPr>
              <a:t>Elektroakustik</a:t>
            </a:r>
            <a:r>
              <a:rPr lang="it-IT" sz="1500" dirty="0">
                <a:latin typeface="Arial Nova" panose="020B0504020202020204" pitchFamily="34" charset="0"/>
              </a:rPr>
              <a:t>» a Zurigo, in Svizzera e racconta la storia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di un piccolo business familiare che è cresciuto fino a diventare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l’azienda globale che è </a:t>
            </a:r>
            <a:r>
              <a:rPr lang="it-IT" sz="1500" dirty="0" err="1">
                <a:latin typeface="Arial Nova" panose="020B0504020202020204" pitchFamily="34" charset="0"/>
              </a:rPr>
              <a:t>Sonova</a:t>
            </a:r>
            <a:r>
              <a:rPr lang="it-IT" sz="1500" dirty="0">
                <a:latin typeface="Arial Nova" panose="020B0504020202020204" pitchFamily="34" charset="0"/>
              </a:rPr>
              <a:t> oggi.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E0BD38-EE29-34A1-D3AF-C726F459C222}"/>
              </a:ext>
            </a:extLst>
          </p:cNvPr>
          <p:cNvSpPr txBox="1"/>
          <p:nvPr/>
        </p:nvSpPr>
        <p:spPr>
          <a:xfrm>
            <a:off x="1406741" y="2273366"/>
            <a:ext cx="61497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rial Nova" panose="020B0504020202020204" pitchFamily="34" charset="0"/>
              </a:rPr>
              <a:t>Quando Andy </a:t>
            </a:r>
            <a:r>
              <a:rPr lang="it-IT" sz="1500" dirty="0" err="1">
                <a:latin typeface="Arial Nova" panose="020B0504020202020204" pitchFamily="34" charset="0"/>
              </a:rPr>
              <a:t>Rihs</a:t>
            </a:r>
            <a:r>
              <a:rPr lang="it-IT" sz="1500" dirty="0">
                <a:latin typeface="Arial Nova" panose="020B0504020202020204" pitchFamily="34" charset="0"/>
              </a:rPr>
              <a:t> prese il controllo della compagnia con il fratello </a:t>
            </a:r>
            <a:r>
              <a:rPr lang="it-IT" sz="1500" dirty="0" err="1">
                <a:latin typeface="Arial Nova" panose="020B0504020202020204" pitchFamily="34" charset="0"/>
              </a:rPr>
              <a:t>HansUeli</a:t>
            </a:r>
            <a:r>
              <a:rPr lang="it-IT" sz="1500" dirty="0">
                <a:latin typeface="Arial Nova" panose="020B0504020202020204" pitchFamily="34" charset="0"/>
              </a:rPr>
              <a:t> </a:t>
            </a:r>
            <a:r>
              <a:rPr lang="it-IT" sz="1500" dirty="0" err="1">
                <a:latin typeface="Arial Nova" panose="020B0504020202020204" pitchFamily="34" charset="0"/>
              </a:rPr>
              <a:t>Rihs</a:t>
            </a:r>
            <a:r>
              <a:rPr lang="it-IT" sz="1500" dirty="0">
                <a:latin typeface="Arial Nova" panose="020B0504020202020204" pitchFamily="34" charset="0"/>
              </a:rPr>
              <a:t> e il loro migliore amico </a:t>
            </a:r>
            <a:r>
              <a:rPr lang="it-IT" sz="1500" dirty="0" err="1">
                <a:latin typeface="Arial Nova" panose="020B0504020202020204" pitchFamily="34" charset="0"/>
              </a:rPr>
              <a:t>Beda</a:t>
            </a:r>
            <a:r>
              <a:rPr lang="it-IT" sz="1500" dirty="0">
                <a:latin typeface="Arial Nova" panose="020B0504020202020204" pitchFamily="34" charset="0"/>
              </a:rPr>
              <a:t> </a:t>
            </a:r>
            <a:r>
              <a:rPr lang="it-IT" sz="1500" dirty="0" err="1">
                <a:latin typeface="Arial Nova" panose="020B0504020202020204" pitchFamily="34" charset="0"/>
              </a:rPr>
              <a:t>Diethelm</a:t>
            </a:r>
            <a:r>
              <a:rPr lang="it-IT" sz="1500" dirty="0">
                <a:latin typeface="Arial Nova" panose="020B0504020202020204" pitchFamily="34" charset="0"/>
              </a:rPr>
              <a:t> nel 1965,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iniziò il vero e proprio percorso di crescita dell’azienda, che,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grazie all’esperienza dei tre proprietari, si indirizzò verso il successo.</a:t>
            </a:r>
            <a:br>
              <a:rPr lang="it-IT" sz="1500" dirty="0">
                <a:latin typeface="Arial Nova" panose="020B0504020202020204" pitchFamily="34" charset="0"/>
              </a:rPr>
            </a:br>
            <a:r>
              <a:rPr lang="it-IT" sz="1500" dirty="0">
                <a:latin typeface="Arial Nova" panose="020B0504020202020204" pitchFamily="34" charset="0"/>
              </a:rPr>
              <a:t>Ciò che caratterizzava il loro lavoro fu sempre la loro </a:t>
            </a:r>
            <a:r>
              <a:rPr lang="it-IT" sz="1500" b="1" dirty="0">
                <a:solidFill>
                  <a:srgbClr val="007FBE"/>
                </a:solidFill>
                <a:latin typeface="Arial Nova" panose="020B0504020202020204" pitchFamily="34" charset="0"/>
              </a:rPr>
              <a:t>visione</a:t>
            </a:r>
            <a:r>
              <a:rPr lang="it-IT" sz="1500" dirty="0">
                <a:latin typeface="Arial Nova" panose="020B0504020202020204" pitchFamily="34" charset="0"/>
              </a:rPr>
              <a:t> e la loro </a:t>
            </a:r>
            <a:r>
              <a:rPr lang="it-IT" sz="1500" b="1" dirty="0">
                <a:solidFill>
                  <a:srgbClr val="007FBE"/>
                </a:solidFill>
                <a:latin typeface="Arial Nova" panose="020B0504020202020204" pitchFamily="34" charset="0"/>
              </a:rPr>
              <a:t>mission aziendale </a:t>
            </a:r>
            <a:r>
              <a:rPr lang="it-IT" sz="1500" dirty="0">
                <a:latin typeface="Arial Nova" panose="020B0504020202020204" pitchFamily="34" charset="0"/>
              </a:rPr>
              <a:t>di un mondo dove tutti possono godere della gioia di sentire e vivere una vita senza limitazioni.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4CCAAF-A6C7-229E-8B2F-EF670DF07E76}"/>
              </a:ext>
            </a:extLst>
          </p:cNvPr>
          <p:cNvSpPr txBox="1"/>
          <p:nvPr/>
        </p:nvSpPr>
        <p:spPr>
          <a:xfrm>
            <a:off x="1421391" y="4053779"/>
            <a:ext cx="6592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rial Nova" panose="020B0504020202020204" pitchFamily="34" charset="0"/>
              </a:rPr>
              <a:t>Questo concetto, insieme all’attenzione alle persone – legata alla convinzione che un’azienda non è nulla senza persone che credano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nel proprio lavoro – rimane parte della cultura di </a:t>
            </a:r>
            <a:r>
              <a:rPr lang="it-IT" sz="1500" dirty="0" err="1">
                <a:latin typeface="Arial Nova" panose="020B0504020202020204" pitchFamily="34" charset="0"/>
              </a:rPr>
              <a:t>Sonova</a:t>
            </a:r>
            <a:r>
              <a:rPr lang="it-IT" sz="1500" dirty="0">
                <a:latin typeface="Arial Nova" panose="020B0504020202020204" pitchFamily="34" charset="0"/>
              </a:rPr>
              <a:t> oggi </a:t>
            </a:r>
          </a:p>
          <a:p>
            <a:r>
              <a:rPr lang="it-IT" sz="1500" dirty="0">
                <a:latin typeface="Arial Nova" panose="020B0504020202020204" pitchFamily="34" charset="0"/>
              </a:rPr>
              <a:t>e rende la nostra compagnia quello che è tutt’ora.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FA33FA-39AE-C1D6-4108-E32DA8AEA910}"/>
              </a:ext>
            </a:extLst>
          </p:cNvPr>
          <p:cNvSpPr txBox="1">
            <a:spLocks/>
          </p:cNvSpPr>
          <p:nvPr/>
        </p:nvSpPr>
        <p:spPr bwMode="black">
          <a:xfrm>
            <a:off x="137983" y="1165353"/>
            <a:ext cx="1528849" cy="6837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5399">
                <a:solidFill>
                  <a:schemeClr val="bg1"/>
                </a:solidFill>
              </a:defRPr>
            </a:lvl1pPr>
          </a:lstStyle>
          <a:p>
            <a:pPr defTabSz="457200">
              <a:lnSpc>
                <a:spcPts val="7679"/>
              </a:lnSpc>
            </a:pPr>
            <a:r>
              <a:rPr lang="it-IT" sz="4800" b="1" dirty="0">
                <a:solidFill>
                  <a:srgbClr val="0183CA"/>
                </a:solidFill>
                <a:latin typeface="Monly Lite Light" panose="020B0806030504020204" pitchFamily="34" charset="0"/>
                <a:ea typeface="+mj-ea"/>
              </a:rPr>
              <a:t>1947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6A3AA2-3158-A9E1-F500-2516E68A709E}"/>
              </a:ext>
            </a:extLst>
          </p:cNvPr>
          <p:cNvSpPr txBox="1">
            <a:spLocks/>
          </p:cNvSpPr>
          <p:nvPr/>
        </p:nvSpPr>
        <p:spPr bwMode="black">
          <a:xfrm>
            <a:off x="91930" y="2284435"/>
            <a:ext cx="1574902" cy="6837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l">
              <a:defRPr sz="5399">
                <a:solidFill>
                  <a:schemeClr val="bg1"/>
                </a:solidFill>
              </a:defRPr>
            </a:lvl1pPr>
          </a:lstStyle>
          <a:p>
            <a:pPr defTabSz="457200">
              <a:lnSpc>
                <a:spcPts val="7679"/>
              </a:lnSpc>
            </a:pPr>
            <a:r>
              <a:rPr lang="it-IT" sz="4800" b="1" dirty="0">
                <a:solidFill>
                  <a:srgbClr val="0183CA"/>
                </a:solidFill>
                <a:latin typeface="Monly Lite Light" panose="020B0806030504020204" pitchFamily="34" charset="0"/>
                <a:ea typeface="+mj-ea"/>
              </a:rPr>
              <a:t>1965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F6CFD42-5BCC-D40B-FE42-73F7E8C5F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8" y="4125565"/>
            <a:ext cx="789957" cy="7837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F8563E8-D5B6-95BB-D6E8-0F0916FB8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68" t="27633" r="4672" b="1"/>
          <a:stretch/>
        </p:blipFill>
        <p:spPr>
          <a:xfrm>
            <a:off x="7500135" y="0"/>
            <a:ext cx="4702447" cy="65597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B13EBA42-3276-BD35-2C5E-676D54EC43ED}"/>
              </a:ext>
            </a:extLst>
          </p:cNvPr>
          <p:cNvSpPr/>
          <p:nvPr/>
        </p:nvSpPr>
        <p:spPr>
          <a:xfrm rot="20405162">
            <a:off x="7704789" y="5384114"/>
            <a:ext cx="1960133" cy="642460"/>
          </a:xfrm>
          <a:custGeom>
            <a:avLst/>
            <a:gdLst>
              <a:gd name="connsiteX0" fmla="*/ 0 w 1807500"/>
              <a:gd name="connsiteY0" fmla="*/ 396892 h 793783"/>
              <a:gd name="connsiteX1" fmla="*/ 903750 w 1807500"/>
              <a:gd name="connsiteY1" fmla="*/ 0 h 793783"/>
              <a:gd name="connsiteX2" fmla="*/ 1807500 w 1807500"/>
              <a:gd name="connsiteY2" fmla="*/ 396892 h 793783"/>
              <a:gd name="connsiteX3" fmla="*/ 903750 w 1807500"/>
              <a:gd name="connsiteY3" fmla="*/ 793784 h 793783"/>
              <a:gd name="connsiteX4" fmla="*/ 0 w 1807500"/>
              <a:gd name="connsiteY4" fmla="*/ 396892 h 793783"/>
              <a:gd name="connsiteX0" fmla="*/ 119 w 1807619"/>
              <a:gd name="connsiteY0" fmla="*/ 238836 h 635728"/>
              <a:gd name="connsiteX1" fmla="*/ 857537 w 1807619"/>
              <a:gd name="connsiteY1" fmla="*/ 0 h 635728"/>
              <a:gd name="connsiteX2" fmla="*/ 1807619 w 1807619"/>
              <a:gd name="connsiteY2" fmla="*/ 238836 h 635728"/>
              <a:gd name="connsiteX3" fmla="*/ 903869 w 1807619"/>
              <a:gd name="connsiteY3" fmla="*/ 635728 h 635728"/>
              <a:gd name="connsiteX4" fmla="*/ 119 w 1807619"/>
              <a:gd name="connsiteY4" fmla="*/ 238836 h 635728"/>
              <a:gd name="connsiteX0" fmla="*/ 4867 w 1812367"/>
              <a:gd name="connsiteY0" fmla="*/ 256872 h 653764"/>
              <a:gd name="connsiteX1" fmla="*/ 862285 w 1812367"/>
              <a:gd name="connsiteY1" fmla="*/ 18036 h 653764"/>
              <a:gd name="connsiteX2" fmla="*/ 1812367 w 1812367"/>
              <a:gd name="connsiteY2" fmla="*/ 256872 h 653764"/>
              <a:gd name="connsiteX3" fmla="*/ 908617 w 1812367"/>
              <a:gd name="connsiteY3" fmla="*/ 653764 h 653764"/>
              <a:gd name="connsiteX4" fmla="*/ 4867 w 1812367"/>
              <a:gd name="connsiteY4" fmla="*/ 256872 h 653764"/>
              <a:gd name="connsiteX0" fmla="*/ 92197 w 1956119"/>
              <a:gd name="connsiteY0" fmla="*/ 239833 h 636725"/>
              <a:gd name="connsiteX1" fmla="*/ 949615 w 1956119"/>
              <a:gd name="connsiteY1" fmla="*/ 997 h 636725"/>
              <a:gd name="connsiteX2" fmla="*/ 1899697 w 1956119"/>
              <a:gd name="connsiteY2" fmla="*/ 239833 h 636725"/>
              <a:gd name="connsiteX3" fmla="*/ 995947 w 1956119"/>
              <a:gd name="connsiteY3" fmla="*/ 636725 h 636725"/>
              <a:gd name="connsiteX4" fmla="*/ 92197 w 1956119"/>
              <a:gd name="connsiteY4" fmla="*/ 239833 h 636725"/>
              <a:gd name="connsiteX0" fmla="*/ 94365 w 1960133"/>
              <a:gd name="connsiteY0" fmla="*/ 245568 h 642460"/>
              <a:gd name="connsiteX1" fmla="*/ 951783 w 1960133"/>
              <a:gd name="connsiteY1" fmla="*/ 6732 h 642460"/>
              <a:gd name="connsiteX2" fmla="*/ 1901865 w 1960133"/>
              <a:gd name="connsiteY2" fmla="*/ 245568 h 642460"/>
              <a:gd name="connsiteX3" fmla="*/ 998115 w 1960133"/>
              <a:gd name="connsiteY3" fmla="*/ 642460 h 642460"/>
              <a:gd name="connsiteX4" fmla="*/ 94365 w 1960133"/>
              <a:gd name="connsiteY4" fmla="*/ 245568 h 64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133" h="642460">
                <a:moveTo>
                  <a:pt x="94365" y="245568"/>
                </a:moveTo>
                <a:cubicBezTo>
                  <a:pt x="86643" y="139613"/>
                  <a:pt x="-409294" y="33229"/>
                  <a:pt x="951783" y="6732"/>
                </a:cubicBezTo>
                <a:cubicBezTo>
                  <a:pt x="2312860" y="-19765"/>
                  <a:pt x="1901865" y="26371"/>
                  <a:pt x="1901865" y="245568"/>
                </a:cubicBezTo>
                <a:cubicBezTo>
                  <a:pt x="1901865" y="464765"/>
                  <a:pt x="1497242" y="642460"/>
                  <a:pt x="998115" y="642460"/>
                </a:cubicBezTo>
                <a:cubicBezTo>
                  <a:pt x="498988" y="642460"/>
                  <a:pt x="102087" y="351523"/>
                  <a:pt x="94365" y="2455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17AD4BC-981C-F8F6-1F3B-7EDA63E5AC95}"/>
              </a:ext>
            </a:extLst>
          </p:cNvPr>
          <p:cNvGrpSpPr/>
          <p:nvPr/>
        </p:nvGrpSpPr>
        <p:grpSpPr>
          <a:xfrm>
            <a:off x="10559746" y="6501584"/>
            <a:ext cx="1433925" cy="209171"/>
            <a:chOff x="5064979" y="3702989"/>
            <a:chExt cx="5092983" cy="74302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5D6EE97C-4773-B4DC-C687-F747B93E6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95" r="-711" b="-3359"/>
            <a:stretch/>
          </p:blipFill>
          <p:spPr>
            <a:xfrm>
              <a:off x="5064979" y="3702989"/>
              <a:ext cx="5092983" cy="708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magine 21" descr="AC_LOGO_AUDIONOVA_WOH_CMYK_VERTICAL_001.pdf">
              <a:extLst>
                <a:ext uri="{FF2B5EF4-FFF2-40B4-BE49-F238E27FC236}">
                  <a16:creationId xmlns:a16="http://schemas.microsoft.com/office/drawing/2014/main" id="{68BFE076-AFD9-E4E5-77A2-2A0ABE866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597" t="16785" r="7123" b="30206"/>
            <a:stretch/>
          </p:blipFill>
          <p:spPr>
            <a:xfrm>
              <a:off x="8607552" y="3836416"/>
              <a:ext cx="568960" cy="60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D0FB2F8-F614-70F7-F42F-9FFEC4D6F460}"/>
              </a:ext>
            </a:extLst>
          </p:cNvPr>
          <p:cNvGrpSpPr/>
          <p:nvPr/>
        </p:nvGrpSpPr>
        <p:grpSpPr>
          <a:xfrm>
            <a:off x="7500135" y="120"/>
            <a:ext cx="4726661" cy="6857880"/>
            <a:chOff x="7500135" y="120"/>
            <a:chExt cx="4726661" cy="6857880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19394C79-AAC4-E971-0346-15C42B76CA45}"/>
                </a:ext>
              </a:extLst>
            </p:cNvPr>
            <p:cNvSpPr/>
            <p:nvPr/>
          </p:nvSpPr>
          <p:spPr>
            <a:xfrm>
              <a:off x="7500135" y="120"/>
              <a:ext cx="4726661" cy="6857880"/>
            </a:xfrm>
            <a:prstGeom prst="rect">
              <a:avLst/>
            </a:prstGeom>
            <a:solidFill>
              <a:srgbClr val="008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 descr="Immagine che contiene collana&#10;&#10;Descrizione generata automaticamente">
              <a:extLst>
                <a:ext uri="{FF2B5EF4-FFF2-40B4-BE49-F238E27FC236}">
                  <a16:creationId xmlns:a16="http://schemas.microsoft.com/office/drawing/2014/main" id="{1AC44025-9522-0ED6-32EE-6D40EAD7C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2" y="147245"/>
              <a:ext cx="3901306" cy="5623826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D7241805-2ED0-CCCA-D635-F4570FE780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4" b="69113"/>
          <a:stretch/>
        </p:blipFill>
        <p:spPr>
          <a:xfrm>
            <a:off x="10582" y="5034282"/>
            <a:ext cx="12192000" cy="18235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6DC56BC-9A9D-C2FA-5A28-FD11E7A12D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r="69741" b="1"/>
          <a:stretch/>
        </p:blipFill>
        <p:spPr>
          <a:xfrm>
            <a:off x="-265473" y="-71779"/>
            <a:ext cx="2854720" cy="13893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9D70F3-AF27-5C57-DC05-B475B92E81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61" y="363302"/>
            <a:ext cx="1406385" cy="4197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32FBC7-35EC-5BF4-1E08-4A3417A1C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5" r="-711" b="-3359"/>
          <a:stretch/>
        </p:blipFill>
        <p:spPr>
          <a:xfrm>
            <a:off x="10559746" y="6501584"/>
            <a:ext cx="1433925" cy="1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47E18FA-F38E-5339-6AD3-CD8A87C2EE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5" y="6333069"/>
            <a:ext cx="1051926" cy="3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10">
            <a:extLst>
              <a:ext uri="{FF2B5EF4-FFF2-40B4-BE49-F238E27FC236}">
                <a16:creationId xmlns:a16="http://schemas.microsoft.com/office/drawing/2014/main" id="{D2EFCBA4-0009-D4C9-BC48-5495BF10D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9794" r="-23" b="-3732"/>
          <a:stretch/>
        </p:blipFill>
        <p:spPr bwMode="gray">
          <a:xfrm>
            <a:off x="-184670" y="3750583"/>
            <a:ext cx="12852807" cy="18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1D85ED72-A5DD-51C0-0B05-8D2580D5D2FF}"/>
              </a:ext>
            </a:extLst>
          </p:cNvPr>
          <p:cNvSpPr/>
          <p:nvPr/>
        </p:nvSpPr>
        <p:spPr>
          <a:xfrm>
            <a:off x="794" y="447"/>
            <a:ext cx="12190413" cy="3752114"/>
          </a:xfrm>
          <a:prstGeom prst="rect">
            <a:avLst/>
          </a:prstGeom>
          <a:solidFill>
            <a:srgbClr val="017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4" name="Grafik 10">
            <a:extLst>
              <a:ext uri="{FF2B5EF4-FFF2-40B4-BE49-F238E27FC236}">
                <a16:creationId xmlns:a16="http://schemas.microsoft.com/office/drawing/2014/main" id="{C87B3A0A-6E89-23B5-7908-864DB20F3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3" b="50206"/>
          <a:stretch/>
        </p:blipFill>
        <p:spPr bwMode="gray">
          <a:xfrm>
            <a:off x="-313303" y="2051684"/>
            <a:ext cx="12852807" cy="17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F0D7AD90-A626-4B0C-7DDC-2BFF0C63AA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673" y="510764"/>
            <a:ext cx="4766682" cy="334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89988" tIns="44994" rIns="89988" bIns="44994" rtlCol="0" anchor="ctr">
            <a:noAutofit/>
          </a:bodyPr>
          <a:lstStyle/>
          <a:p>
            <a:pPr>
              <a:lnSpc>
                <a:spcPts val="3140"/>
              </a:lnSpc>
            </a:pPr>
            <a:r>
              <a:rPr lang="it-IT" b="1" spc="-1" dirty="0">
                <a:solidFill>
                  <a:schemeClr val="bg1"/>
                </a:solidFill>
                <a:ea typeface="Myriad Pro Light" charset="0"/>
              </a:rPr>
              <a:t>I nostri caratteri distintivi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191F3B21-FDEA-9809-A0AA-A411139B685B}"/>
              </a:ext>
            </a:extLst>
          </p:cNvPr>
          <p:cNvSpPr/>
          <p:nvPr/>
        </p:nvSpPr>
        <p:spPr>
          <a:xfrm>
            <a:off x="784691" y="1268223"/>
            <a:ext cx="1925991" cy="3168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INNOVAZIONE</a:t>
            </a:r>
            <a:endParaRPr lang="it-IT" sz="20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58">
            <a:extLst>
              <a:ext uri="{FF2B5EF4-FFF2-40B4-BE49-F238E27FC236}">
                <a16:creationId xmlns:a16="http://schemas.microsoft.com/office/drawing/2014/main" id="{9081E1C5-D8F1-67DE-FC38-C54D93EB9E92}"/>
              </a:ext>
            </a:extLst>
          </p:cNvPr>
          <p:cNvSpPr/>
          <p:nvPr/>
        </p:nvSpPr>
        <p:spPr>
          <a:xfrm>
            <a:off x="4087835" y="1268224"/>
            <a:ext cx="1109045" cy="2736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</a:t>
            </a:r>
          </a:p>
        </p:txBody>
      </p:sp>
      <p:sp>
        <p:nvSpPr>
          <p:cNvPr id="10" name="CasellaDiTesto 59">
            <a:extLst>
              <a:ext uri="{FF2B5EF4-FFF2-40B4-BE49-F238E27FC236}">
                <a16:creationId xmlns:a16="http://schemas.microsoft.com/office/drawing/2014/main" id="{8E50E27B-9940-F794-F0E3-BA943FA0F1C9}"/>
              </a:ext>
            </a:extLst>
          </p:cNvPr>
          <p:cNvSpPr/>
          <p:nvPr/>
        </p:nvSpPr>
        <p:spPr>
          <a:xfrm>
            <a:off x="6349292" y="1268224"/>
            <a:ext cx="2354678" cy="347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</p:txBody>
      </p:sp>
      <p:sp>
        <p:nvSpPr>
          <p:cNvPr id="11" name="CasellaDiTesto 59">
            <a:extLst>
              <a:ext uri="{FF2B5EF4-FFF2-40B4-BE49-F238E27FC236}">
                <a16:creationId xmlns:a16="http://schemas.microsoft.com/office/drawing/2014/main" id="{11151EA5-25DD-7668-8086-019E22D4A75F}"/>
              </a:ext>
            </a:extLst>
          </p:cNvPr>
          <p:cNvSpPr/>
          <p:nvPr/>
        </p:nvSpPr>
        <p:spPr>
          <a:xfrm>
            <a:off x="9286727" y="1268224"/>
            <a:ext cx="2354678" cy="347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EVOLUZIONE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C26CFE84-BF8D-9750-E1F9-960D41A764C8}"/>
              </a:ext>
            </a:extLst>
          </p:cNvPr>
          <p:cNvGrpSpPr/>
          <p:nvPr/>
        </p:nvGrpSpPr>
        <p:grpSpPr>
          <a:xfrm>
            <a:off x="3322071" y="1658051"/>
            <a:ext cx="2619569" cy="2619569"/>
            <a:chOff x="3321709" y="1788448"/>
            <a:chExt cx="2619910" cy="2619910"/>
          </a:xfrm>
        </p:grpSpPr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DB97AEE7-9D6C-8468-FE99-4E484AFC6C55}"/>
                </a:ext>
              </a:extLst>
            </p:cNvPr>
            <p:cNvSpPr/>
            <p:nvPr/>
          </p:nvSpPr>
          <p:spPr>
            <a:xfrm>
              <a:off x="3321709" y="1788448"/>
              <a:ext cx="2619910" cy="26199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23621">
                <a:srgbClr val="002060">
                  <a:alpha val="4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48DE739-D696-3F25-17D3-032EFC10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6225" y="2303256"/>
              <a:ext cx="2372269" cy="1853106"/>
            </a:xfrm>
            <a:prstGeom prst="rect">
              <a:avLst/>
            </a:prstGeom>
          </p:spPr>
        </p:pic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0FB97DA-A0B3-E4F0-EEF0-98467BE8E5B5}"/>
              </a:ext>
            </a:extLst>
          </p:cNvPr>
          <p:cNvGrpSpPr/>
          <p:nvPr/>
        </p:nvGrpSpPr>
        <p:grpSpPr>
          <a:xfrm>
            <a:off x="6123643" y="1658051"/>
            <a:ext cx="2677598" cy="2631663"/>
            <a:chOff x="6123646" y="1788448"/>
            <a:chExt cx="2677947" cy="2632006"/>
          </a:xfrm>
        </p:grpSpPr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6F9F8DBF-8DD7-CD47-4C6E-5B7B74EB4C21}"/>
                </a:ext>
              </a:extLst>
            </p:cNvPr>
            <p:cNvSpPr/>
            <p:nvPr/>
          </p:nvSpPr>
          <p:spPr>
            <a:xfrm>
              <a:off x="6181683" y="1788448"/>
              <a:ext cx="2619910" cy="26199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23621">
                <a:srgbClr val="002060">
                  <a:alpha val="4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C037DE3-2511-CAC6-E2DF-17F816853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5378" y="1970248"/>
              <a:ext cx="1865668" cy="1252474"/>
            </a:xfrm>
            <a:prstGeom prst="rect">
              <a:avLst/>
            </a:prstGeom>
          </p:spPr>
        </p:pic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D90EBE9B-3654-3C07-1495-D7F6848A47CC}"/>
                </a:ext>
              </a:extLst>
            </p:cNvPr>
            <p:cNvGrpSpPr/>
            <p:nvPr/>
          </p:nvGrpSpPr>
          <p:grpSpPr>
            <a:xfrm>
              <a:off x="6123646" y="2456674"/>
              <a:ext cx="2391524" cy="1963780"/>
              <a:chOff x="8772255" y="3009708"/>
              <a:chExt cx="3131176" cy="2849221"/>
            </a:xfrm>
          </p:grpSpPr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46C1761A-005D-ECC7-4904-5A2B8A0D8A3C}"/>
                  </a:ext>
                </a:extLst>
              </p:cNvPr>
              <p:cNvSpPr/>
              <p:nvPr/>
            </p:nvSpPr>
            <p:spPr>
              <a:xfrm>
                <a:off x="10279487" y="4934415"/>
                <a:ext cx="462776" cy="245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175BEE29-299B-6A46-77ED-A5666EDAE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2255" y="3009708"/>
                <a:ext cx="3131176" cy="2849221"/>
              </a:xfrm>
              <a:prstGeom prst="rect">
                <a:avLst/>
              </a:prstGeom>
            </p:spPr>
          </p:pic>
        </p:grp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DC724354-83A9-BA89-12E4-619F4BDF2261}"/>
              </a:ext>
            </a:extLst>
          </p:cNvPr>
          <p:cNvGrpSpPr/>
          <p:nvPr/>
        </p:nvGrpSpPr>
        <p:grpSpPr>
          <a:xfrm>
            <a:off x="431985" y="1658051"/>
            <a:ext cx="2619569" cy="2619569"/>
            <a:chOff x="431246" y="1788448"/>
            <a:chExt cx="2619910" cy="2619910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2F3A1A40-FAA7-C4B1-0529-4EEFE03F500E}"/>
                </a:ext>
              </a:extLst>
            </p:cNvPr>
            <p:cNvSpPr/>
            <p:nvPr/>
          </p:nvSpPr>
          <p:spPr>
            <a:xfrm>
              <a:off x="431246" y="1788448"/>
              <a:ext cx="2619910" cy="26199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23621">
                <a:srgbClr val="002060">
                  <a:alpha val="4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6BE8868-45CB-A655-7311-3E862CA26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4" b="34"/>
            <a:stretch/>
          </p:blipFill>
          <p:spPr>
            <a:xfrm>
              <a:off x="809364" y="1970236"/>
              <a:ext cx="1785384" cy="1369477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2D55933F-C52C-F441-0F25-2CD08EBC4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473" y="2797621"/>
              <a:ext cx="1869863" cy="1603232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8B6829AC-BCE8-F46C-FBD0-4DDC32A725D0}"/>
              </a:ext>
            </a:extLst>
          </p:cNvPr>
          <p:cNvGrpSpPr/>
          <p:nvPr/>
        </p:nvGrpSpPr>
        <p:grpSpPr>
          <a:xfrm>
            <a:off x="9100644" y="1658051"/>
            <a:ext cx="2619569" cy="2619569"/>
            <a:chOff x="9101034" y="1788448"/>
            <a:chExt cx="2619910" cy="2619910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D8955EF-BE64-6B55-9627-BFE3E373E5D7}"/>
                </a:ext>
              </a:extLst>
            </p:cNvPr>
            <p:cNvSpPr/>
            <p:nvPr/>
          </p:nvSpPr>
          <p:spPr>
            <a:xfrm>
              <a:off x="9101034" y="1788448"/>
              <a:ext cx="2619910" cy="26199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323621">
                <a:srgbClr val="002060">
                  <a:alpha val="4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85B0A482-558F-D2D4-C71A-B798B70B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276" r="31927"/>
            <a:stretch/>
          </p:blipFill>
          <p:spPr>
            <a:xfrm>
              <a:off x="10429900" y="1959427"/>
              <a:ext cx="562968" cy="1589839"/>
            </a:xfrm>
            <a:prstGeom prst="rect">
              <a:avLst/>
            </a:prstGeom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FAFC6F10-20EF-E000-E235-C23153D8D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25963" t="15993" r="19980" b="17327"/>
            <a:stretch/>
          </p:blipFill>
          <p:spPr>
            <a:xfrm>
              <a:off x="10527177" y="3173221"/>
              <a:ext cx="989239" cy="686258"/>
            </a:xfrm>
            <a:prstGeom prst="rect">
              <a:avLst/>
            </a:prstGeom>
          </p:spPr>
        </p:pic>
        <p:pic>
          <p:nvPicPr>
            <p:cNvPr id="21" name="Picture 6" descr="A pair of black headphones&#10;&#10;Description automatically generated">
              <a:extLst>
                <a:ext uri="{FF2B5EF4-FFF2-40B4-BE49-F238E27FC236}">
                  <a16:creationId xmlns:a16="http://schemas.microsoft.com/office/drawing/2014/main" id="{DDF2BC83-BCEB-AEC9-38E3-C01E5AE30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30233" t="6828" r="28555" b="4388"/>
            <a:stretch/>
          </p:blipFill>
          <p:spPr>
            <a:xfrm>
              <a:off x="9322128" y="2535105"/>
              <a:ext cx="1318161" cy="1597078"/>
            </a:xfrm>
            <a:prstGeom prst="rect">
              <a:avLst/>
            </a:prstGeom>
          </p:spPr>
        </p:pic>
      </p:grpSp>
      <p:sp>
        <p:nvSpPr>
          <p:cNvPr id="27" name="Rechteck 92">
            <a:extLst>
              <a:ext uri="{FF2B5EF4-FFF2-40B4-BE49-F238E27FC236}">
                <a16:creationId xmlns:a16="http://schemas.microsoft.com/office/drawing/2014/main" id="{EFE1996E-2686-EE42-ABC3-25CA88561D87}"/>
              </a:ext>
            </a:extLst>
          </p:cNvPr>
          <p:cNvSpPr/>
          <p:nvPr/>
        </p:nvSpPr>
        <p:spPr>
          <a:xfrm>
            <a:off x="650379" y="4463703"/>
            <a:ext cx="2127908" cy="5935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Apparecchi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" dirty="0">
                <a:latin typeface="Arial" panose="020B0604020202020204" pitchFamily="34" charset="0"/>
                <a:cs typeface="Arial" panose="020B0604020202020204" pitchFamily="34" charset="0"/>
              </a:rPr>
              <a:t>acustici</a:t>
            </a:r>
          </a:p>
        </p:txBody>
      </p:sp>
      <p:sp>
        <p:nvSpPr>
          <p:cNvPr id="28" name="Rechteck 110">
            <a:extLst>
              <a:ext uri="{FF2B5EF4-FFF2-40B4-BE49-F238E27FC236}">
                <a16:creationId xmlns:a16="http://schemas.microsoft.com/office/drawing/2014/main" id="{9F6A1C4B-D846-CCCE-4FF1-3BC741A8183A}"/>
              </a:ext>
            </a:extLst>
          </p:cNvPr>
          <p:cNvSpPr/>
          <p:nvPr/>
        </p:nvSpPr>
        <p:spPr>
          <a:xfrm>
            <a:off x="4106446" y="4475577"/>
            <a:ext cx="1119314" cy="337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Retail </a:t>
            </a:r>
            <a:endParaRPr lang="it-IT" sz="20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110">
            <a:extLst>
              <a:ext uri="{FF2B5EF4-FFF2-40B4-BE49-F238E27FC236}">
                <a16:creationId xmlns:a16="http://schemas.microsoft.com/office/drawing/2014/main" id="{DFF7ECFC-5484-D2AE-E2E8-ED615F772241}"/>
              </a:ext>
            </a:extLst>
          </p:cNvPr>
          <p:cNvSpPr/>
          <p:nvPr/>
        </p:nvSpPr>
        <p:spPr>
          <a:xfrm>
            <a:off x="6497450" y="4463703"/>
            <a:ext cx="2058362" cy="5935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Impianti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cocleari</a:t>
            </a:r>
            <a:endParaRPr lang="en-US" sz="20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hteck 110">
            <a:extLst>
              <a:ext uri="{FF2B5EF4-FFF2-40B4-BE49-F238E27FC236}">
                <a16:creationId xmlns:a16="http://schemas.microsoft.com/office/drawing/2014/main" id="{0430C340-E203-CAFD-CBCA-9D7105080EB4}"/>
              </a:ext>
            </a:extLst>
          </p:cNvPr>
          <p:cNvSpPr/>
          <p:nvPr/>
        </p:nvSpPr>
        <p:spPr>
          <a:xfrm>
            <a:off x="9386731" y="4475576"/>
            <a:ext cx="2058362" cy="5935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avanzati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l’ascolto</a:t>
            </a:r>
            <a:endParaRPr lang="en-US" sz="20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C5578B2D-15CC-95BF-E2E4-BFC7BBCAE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9" y="6249575"/>
            <a:ext cx="1051789" cy="313784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C16EE87C-75B9-AAF4-BEE6-9D210111A727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820086" y="5177415"/>
            <a:ext cx="1563397" cy="364747"/>
          </a:xfrm>
          <a:prstGeom prst="rect">
            <a:avLst/>
          </a:prstGeom>
          <a:ln w="0">
            <a:noFill/>
          </a:ln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53B052-4FFD-48D4-9C97-4D7D84270877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296725" y="5616745"/>
            <a:ext cx="610117" cy="525759"/>
          </a:xfrm>
          <a:prstGeom prst="rect">
            <a:avLst/>
          </a:prstGeom>
          <a:ln w="0">
            <a:noFill/>
          </a:ln>
        </p:spPr>
      </p:pic>
      <p:pic>
        <p:nvPicPr>
          <p:cNvPr id="34" name="Content Placeholder 6">
            <a:extLst>
              <a:ext uri="{FF2B5EF4-FFF2-40B4-BE49-F238E27FC236}">
                <a16:creationId xmlns:a16="http://schemas.microsoft.com/office/drawing/2014/main" id="{BF62D387-2A63-6000-6FD7-9D35D1BE6BBB}"/>
              </a:ext>
            </a:extLst>
          </p:cNvPr>
          <p:cNvPicPr/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8" t="30319" r="2813" b="28921"/>
          <a:stretch/>
        </p:blipFill>
        <p:spPr>
          <a:xfrm>
            <a:off x="6250679" y="5034399"/>
            <a:ext cx="2442972" cy="605057"/>
          </a:xfrm>
          <a:prstGeom prst="rect">
            <a:avLst/>
          </a:prstGeom>
          <a:ln w="0">
            <a:noFill/>
          </a:ln>
        </p:spPr>
      </p:pic>
      <p:pic>
        <p:nvPicPr>
          <p:cNvPr id="35" name="Immagine 8">
            <a:extLst>
              <a:ext uri="{FF2B5EF4-FFF2-40B4-BE49-F238E27FC236}">
                <a16:creationId xmlns:a16="http://schemas.microsoft.com/office/drawing/2014/main" id="{301C97CF-5221-F567-01F6-B5D9A9AC34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152" y="5211648"/>
            <a:ext cx="1773013" cy="238071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87723B0C-2F69-F9AD-A07C-F0B4E9E0371E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3597367" y="5974023"/>
            <a:ext cx="2210585" cy="479863"/>
          </a:xfrm>
          <a:prstGeom prst="rect">
            <a:avLst/>
          </a:prstGeom>
          <a:ln w="0">
            <a:noFill/>
          </a:ln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A2A7EA54-561B-D19B-A9D1-F381716B2E3A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4143000" y="5576853"/>
            <a:ext cx="1119314" cy="448599"/>
          </a:xfrm>
          <a:prstGeom prst="rect">
            <a:avLst/>
          </a:prstGeom>
          <a:ln w="0">
            <a:noFill/>
          </a:ln>
        </p:spPr>
      </p:pic>
      <p:pic>
        <p:nvPicPr>
          <p:cNvPr id="3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7B0BF5F-4F2C-8FA6-2997-0578262E1A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87854" y="5113738"/>
            <a:ext cx="1057519" cy="789072"/>
          </a:xfrm>
          <a:prstGeom prst="rect">
            <a:avLst/>
          </a:prstGeom>
        </p:spPr>
      </p:pic>
      <p:sp>
        <p:nvSpPr>
          <p:cNvPr id="39" name="Ovale 38">
            <a:extLst>
              <a:ext uri="{FF2B5EF4-FFF2-40B4-BE49-F238E27FC236}">
                <a16:creationId xmlns:a16="http://schemas.microsoft.com/office/drawing/2014/main" id="{501C6266-44CD-5B2F-5E6D-584019CC22D7}"/>
              </a:ext>
            </a:extLst>
          </p:cNvPr>
          <p:cNvSpPr/>
          <p:nvPr/>
        </p:nvSpPr>
        <p:spPr>
          <a:xfrm>
            <a:off x="-239650" y="410092"/>
            <a:ext cx="457141" cy="457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4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0D7F0B86-A963-5ACC-25FA-D3D877088488}"/>
              </a:ext>
            </a:extLst>
          </p:cNvPr>
          <p:cNvSpPr/>
          <p:nvPr/>
        </p:nvSpPr>
        <p:spPr>
          <a:xfrm>
            <a:off x="3195145" y="0"/>
            <a:ext cx="8996855" cy="6858000"/>
          </a:xfrm>
          <a:prstGeom prst="rect">
            <a:avLst/>
          </a:prstGeom>
          <a:solidFill>
            <a:srgbClr val="008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15944F3-43C2-0A85-EE96-9E3387B8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310" y="1372456"/>
            <a:ext cx="5684866" cy="3335417"/>
          </a:xfrm>
          <a:prstGeom prst="rect">
            <a:avLst/>
          </a:prstGeom>
        </p:spPr>
      </p:pic>
      <p:sp>
        <p:nvSpPr>
          <p:cNvPr id="345" name="TextBox 6"/>
          <p:cNvSpPr/>
          <p:nvPr/>
        </p:nvSpPr>
        <p:spPr>
          <a:xfrm>
            <a:off x="424367" y="4727848"/>
            <a:ext cx="2460658" cy="9826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180"/>
              </a:lnSpc>
            </a:pPr>
            <a:r>
              <a:rPr lang="en-GB" sz="1400" dirty="0" err="1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Oltre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 </a:t>
            </a:r>
            <a:r>
              <a:rPr lang="en-GB" sz="4000" b="1" dirty="0">
                <a:solidFill>
                  <a:srgbClr val="027FB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6.000 </a:t>
            </a:r>
          </a:p>
          <a:p>
            <a:pPr>
              <a:lnSpc>
                <a:spcPts val="2180"/>
              </a:lnSpc>
            </a:pPr>
            <a:r>
              <a:rPr lang="en-GB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dipendenti</a:t>
            </a: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 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in </a:t>
            </a:r>
            <a:r>
              <a:rPr lang="en-GB" sz="1400" dirty="0" err="1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più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 </a:t>
            </a:r>
          </a:p>
          <a:p>
            <a:pPr>
              <a:lnSpc>
                <a:spcPts val="2180"/>
              </a:lnSpc>
            </a:pP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di </a:t>
            </a:r>
            <a:r>
              <a:rPr lang="en-GB" sz="1600" dirty="0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20 </a:t>
            </a:r>
            <a:r>
              <a:rPr lang="en-GB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paesi</a:t>
            </a:r>
            <a:r>
              <a:rPr lang="en-GB" sz="1600" dirty="0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 </a:t>
            </a:r>
            <a:r>
              <a:rPr lang="en-GB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nel</a:t>
            </a:r>
            <a:r>
              <a:rPr lang="en-GB" sz="1600" dirty="0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 </a:t>
            </a:r>
            <a:r>
              <a:rPr lang="en-GB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mondo</a:t>
            </a:r>
            <a:endParaRPr lang="it-IT" sz="1600" dirty="0">
              <a:latin typeface="Roboto Medium" panose="02000000000000000000" pitchFamily="2" charset="0"/>
              <a:ea typeface="Roboto Medium" panose="02000000000000000000" pitchFamily="2" charset="0"/>
              <a:cs typeface="Arial" charset="0"/>
            </a:endParaRPr>
          </a:p>
        </p:txBody>
      </p:sp>
      <p:sp>
        <p:nvSpPr>
          <p:cNvPr id="346" name="PlaceHolder 1"/>
          <p:cNvSpPr>
            <a:spLocks noGrp="1"/>
          </p:cNvSpPr>
          <p:nvPr>
            <p:ph idx="4294967295"/>
          </p:nvPr>
        </p:nvSpPr>
        <p:spPr>
          <a:xfrm>
            <a:off x="424367" y="2826504"/>
            <a:ext cx="3042890" cy="9541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l" defTabSz="457200" rtl="0"/>
            <a:r>
              <a:rPr lang="en-GB" sz="14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Uno </a:t>
            </a:r>
            <a:r>
              <a:rPr lang="en-GB" sz="1400" kern="1200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dei</a:t>
            </a:r>
            <a:r>
              <a:rPr lang="en-GB" sz="14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 network leader</a:t>
            </a:r>
          </a:p>
          <a:p>
            <a:pPr algn="l" defTabSz="457200" rtl="0"/>
            <a:r>
              <a:rPr lang="en-GB" sz="14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in Europa con </a:t>
            </a:r>
            <a:r>
              <a:rPr lang="en-GB" sz="1400" kern="1200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più</a:t>
            </a:r>
            <a:r>
              <a:rPr lang="en-GB" sz="140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 di</a:t>
            </a:r>
          </a:p>
          <a:p>
            <a:pPr algn="l" defTabSz="457200" rtl="0">
              <a:lnSpc>
                <a:spcPct val="90000"/>
              </a:lnSpc>
            </a:pPr>
            <a:r>
              <a:rPr lang="it-IT" sz="4000" b="1" kern="1200" dirty="0">
                <a:solidFill>
                  <a:srgbClr val="027FB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2.500</a:t>
            </a:r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C478EED2-1FBE-32EA-1F6C-D0BB71DF4F34}"/>
              </a:ext>
            </a:extLst>
          </p:cNvPr>
          <p:cNvGrpSpPr/>
          <p:nvPr/>
        </p:nvGrpSpPr>
        <p:grpSpPr>
          <a:xfrm>
            <a:off x="273858" y="1344834"/>
            <a:ext cx="3428357" cy="1216170"/>
            <a:chOff x="273858" y="1344834"/>
            <a:chExt cx="3428357" cy="1216170"/>
          </a:xfrm>
        </p:grpSpPr>
        <p:sp>
          <p:nvSpPr>
            <p:cNvPr id="344" name="TextBox 4"/>
            <p:cNvSpPr/>
            <p:nvPr/>
          </p:nvSpPr>
          <p:spPr>
            <a:xfrm>
              <a:off x="433627" y="1344834"/>
              <a:ext cx="3268588" cy="46762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charset="0"/>
                </a:rPr>
                <a:t>Una piattaforma </a:t>
              </a:r>
            </a:p>
            <a:p>
              <a:pPr>
                <a:lnSpc>
                  <a:spcPct val="100000"/>
                </a:lnSpc>
              </a:pPr>
              <a:r>
                <a:rPr lang="it-IT" sz="1400" dirty="0">
                  <a:latin typeface="Roboto Light" panose="02000000000000000000" pitchFamily="2" charset="0"/>
                  <a:ea typeface="Roboto Light" panose="02000000000000000000" pitchFamily="2" charset="0"/>
                  <a:cs typeface="Arial" charset="0"/>
                </a:rPr>
                <a:t>globale Retail di </a:t>
              </a:r>
            </a:p>
          </p:txBody>
        </p:sp>
        <p:sp>
          <p:nvSpPr>
            <p:cNvPr id="54" name="TextBox 4"/>
            <p:cNvSpPr/>
            <p:nvPr/>
          </p:nvSpPr>
          <p:spPr>
            <a:xfrm>
              <a:off x="273858" y="1717106"/>
              <a:ext cx="2146934" cy="8438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4000" dirty="0">
                  <a:solidFill>
                    <a:srgbClr val="027FBE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charset="0"/>
                </a:rPr>
                <a:t> </a:t>
              </a:r>
              <a:r>
                <a:rPr lang="it-IT" sz="4000" b="1" dirty="0">
                  <a:solidFill>
                    <a:srgbClr val="027FBE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charset="0"/>
                </a:rPr>
                <a:t>4.000</a:t>
              </a:r>
              <a:r>
                <a:rPr lang="it-IT" sz="1200" b="1" dirty="0">
                  <a:latin typeface="Roboto Light" panose="02000000000000000000" pitchFamily="2" charset="0"/>
                  <a:ea typeface="Roboto Light" panose="02000000000000000000" pitchFamily="2" charset="0"/>
                  <a:cs typeface="Arial" charset="0"/>
                </a:rPr>
                <a:t> </a:t>
              </a:r>
            </a:p>
          </p:txBody>
        </p:sp>
        <p:sp>
          <p:nvSpPr>
            <p:cNvPr id="55" name="TextBox 4"/>
            <p:cNvSpPr/>
            <p:nvPr/>
          </p:nvSpPr>
          <p:spPr>
            <a:xfrm>
              <a:off x="428622" y="2243122"/>
              <a:ext cx="2073447" cy="22465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ts val="1900"/>
                </a:lnSpc>
              </a:pPr>
              <a:r>
                <a:rPr lang="it-IT" sz="1600" dirty="0">
                  <a:latin typeface="Roboto Medium" panose="02000000000000000000" pitchFamily="2" charset="0"/>
                  <a:ea typeface="Roboto Medium" panose="02000000000000000000" pitchFamily="2" charset="0"/>
                  <a:cs typeface="Arial" charset="0"/>
                </a:rPr>
                <a:t>Centri Acustici</a:t>
              </a:r>
            </a:p>
          </p:txBody>
        </p:sp>
      </p:grpSp>
      <p:sp>
        <p:nvSpPr>
          <p:cNvPr id="76" name="TextBox 1049"/>
          <p:cNvSpPr/>
          <p:nvPr/>
        </p:nvSpPr>
        <p:spPr>
          <a:xfrm>
            <a:off x="3927893" y="2045942"/>
            <a:ext cx="124740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chemeClr val="bg1"/>
                </a:solidFill>
                <a:latin typeface="Arial"/>
              </a:rPr>
              <a:t>AMERICAS</a:t>
            </a:r>
            <a:endParaRPr lang="it-IT" b="1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805523" y="-174397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x-none" altLang="x-none">
                <a:latin typeface="Arial" charset="0"/>
              </a:rPr>
            </a:br>
            <a:endParaRPr lang="x-none" altLang="x-none">
              <a:latin typeface="Arial" charset="0"/>
            </a:endParaRPr>
          </a:p>
        </p:txBody>
      </p:sp>
      <p:sp>
        <p:nvSpPr>
          <p:cNvPr id="107" name="TextBox 1049"/>
          <p:cNvSpPr/>
          <p:nvPr/>
        </p:nvSpPr>
        <p:spPr>
          <a:xfrm>
            <a:off x="10716243" y="2684830"/>
            <a:ext cx="894540" cy="35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chemeClr val="bg1"/>
                </a:solidFill>
                <a:latin typeface="Arial"/>
              </a:rPr>
              <a:t>ASIA</a:t>
            </a:r>
            <a:endParaRPr lang="it-IT" b="1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8" name="TextBox 1049"/>
          <p:cNvSpPr/>
          <p:nvPr/>
        </p:nvSpPr>
        <p:spPr>
          <a:xfrm>
            <a:off x="7143915" y="4802512"/>
            <a:ext cx="1247400" cy="2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chemeClr val="bg1"/>
                </a:solidFill>
                <a:latin typeface="Arial"/>
              </a:rPr>
              <a:t>EUROPE</a:t>
            </a:r>
            <a:endParaRPr lang="it-IT" b="1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33" name="Immagin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6" y="286780"/>
            <a:ext cx="2174778" cy="648809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10890101" y="3113725"/>
            <a:ext cx="842211" cy="892238"/>
            <a:chOff x="10714790" y="3819462"/>
            <a:chExt cx="842211" cy="892238"/>
          </a:xfrm>
        </p:grpSpPr>
        <p:grpSp>
          <p:nvGrpSpPr>
            <p:cNvPr id="29" name="Gruppo 28"/>
            <p:cNvGrpSpPr/>
            <p:nvPr/>
          </p:nvGrpSpPr>
          <p:grpSpPr>
            <a:xfrm>
              <a:off x="10714790" y="3839500"/>
              <a:ext cx="284400" cy="848390"/>
              <a:chOff x="10511590" y="3826800"/>
              <a:chExt cx="284760" cy="848390"/>
            </a:xfrm>
          </p:grpSpPr>
          <p:pic>
            <p:nvPicPr>
              <p:cNvPr id="171" name="Picture 1033"/>
              <p:cNvPicPr/>
              <p:nvPr/>
            </p:nvPicPr>
            <p:blipFill>
              <a:blip r:embed="rId5"/>
              <a:stretch/>
            </p:blipFill>
            <p:spPr>
              <a:xfrm>
                <a:off x="10511590" y="4267540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2" name="Picture 1037"/>
              <p:cNvPicPr/>
              <p:nvPr/>
            </p:nvPicPr>
            <p:blipFill>
              <a:blip r:embed="rId6"/>
              <a:stretch/>
            </p:blipFill>
            <p:spPr>
              <a:xfrm>
                <a:off x="10511950" y="4049150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3" name="Picture 35"/>
              <p:cNvPicPr/>
              <p:nvPr/>
            </p:nvPicPr>
            <p:blipFill>
              <a:blip r:embed="rId7"/>
              <a:stretch/>
            </p:blipFill>
            <p:spPr>
              <a:xfrm>
                <a:off x="10511950" y="3826800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4" name="Picture 40"/>
              <p:cNvPicPr/>
              <p:nvPr/>
            </p:nvPicPr>
            <p:blipFill>
              <a:blip r:embed="rId8"/>
              <a:stretch/>
            </p:blipFill>
            <p:spPr>
              <a:xfrm>
                <a:off x="10511590" y="4495550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78" name="Rectangle 62"/>
            <p:cNvSpPr/>
            <p:nvPr/>
          </p:nvSpPr>
          <p:spPr>
            <a:xfrm>
              <a:off x="11076531" y="3819462"/>
              <a:ext cx="448720" cy="231838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>
                  <a:solidFill>
                    <a:schemeClr val="bg1"/>
                  </a:solidFill>
                  <a:latin typeface="+mj-lt"/>
                  <a:ea typeface="MS PGothic"/>
                </a:rPr>
                <a:t>124 </a:t>
              </a:r>
              <a:endParaRPr lang="de-CH" sz="1400" b="1" spc="-1" dirty="0">
                <a:solidFill>
                  <a:schemeClr val="bg1"/>
                </a:solidFill>
                <a:latin typeface="+mj-lt"/>
                <a:ea typeface="MS PGothic"/>
              </a:endParaRPr>
            </a:p>
          </p:txBody>
        </p:sp>
        <p:sp>
          <p:nvSpPr>
            <p:cNvPr id="179" name="Rectangle 62"/>
            <p:cNvSpPr/>
            <p:nvPr/>
          </p:nvSpPr>
          <p:spPr>
            <a:xfrm>
              <a:off x="11101931" y="4029012"/>
              <a:ext cx="448720" cy="231838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>
                  <a:solidFill>
                    <a:schemeClr val="bg1"/>
                  </a:solidFill>
                  <a:latin typeface="+mj-lt"/>
                  <a:ea typeface="MS PGothic"/>
                </a:rPr>
                <a:t>52</a:t>
              </a:r>
              <a:endParaRPr lang="de-CH" sz="1400" b="1" spc="-1" dirty="0">
                <a:solidFill>
                  <a:schemeClr val="bg1"/>
                </a:solidFill>
                <a:latin typeface="+mj-lt"/>
                <a:ea typeface="MS PGothic"/>
              </a:endParaRPr>
            </a:p>
          </p:txBody>
        </p:sp>
        <p:sp>
          <p:nvSpPr>
            <p:cNvPr id="180" name="Rectangle 62"/>
            <p:cNvSpPr/>
            <p:nvPr/>
          </p:nvSpPr>
          <p:spPr>
            <a:xfrm>
              <a:off x="11101931" y="4251262"/>
              <a:ext cx="448720" cy="231838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>
                  <a:solidFill>
                    <a:schemeClr val="bg1"/>
                  </a:solidFill>
                  <a:latin typeface="+mj-lt"/>
                  <a:ea typeface="MS PGothic"/>
                </a:rPr>
                <a:t>13</a:t>
              </a:r>
              <a:endParaRPr lang="de-CH" sz="1400" b="1" spc="-1" dirty="0">
                <a:solidFill>
                  <a:schemeClr val="bg1"/>
                </a:solidFill>
                <a:latin typeface="+mj-lt"/>
                <a:ea typeface="MS PGothic"/>
              </a:endParaRPr>
            </a:p>
          </p:txBody>
        </p:sp>
        <p:sp>
          <p:nvSpPr>
            <p:cNvPr id="181" name="Rectangle 62"/>
            <p:cNvSpPr/>
            <p:nvPr/>
          </p:nvSpPr>
          <p:spPr>
            <a:xfrm>
              <a:off x="11108281" y="4479862"/>
              <a:ext cx="448720" cy="231838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>
                  <a:solidFill>
                    <a:schemeClr val="bg1"/>
                  </a:solidFill>
                  <a:latin typeface="+mj-lt"/>
                  <a:ea typeface="MS PGothic"/>
                </a:rPr>
                <a:t>6</a:t>
              </a:r>
              <a:endParaRPr lang="de-CH" sz="1400" b="1" spc="-1" dirty="0">
                <a:solidFill>
                  <a:schemeClr val="bg1"/>
                </a:solidFill>
                <a:latin typeface="+mj-lt"/>
                <a:ea typeface="MS PGothic"/>
              </a:endParaRPr>
            </a:p>
          </p:txBody>
        </p:sp>
      </p:grpSp>
      <p:pic>
        <p:nvPicPr>
          <p:cNvPr id="72" name="Immagine 71">
            <a:extLst>
              <a:ext uri="{FF2B5EF4-FFF2-40B4-BE49-F238E27FC236}">
                <a16:creationId xmlns:a16="http://schemas.microsoft.com/office/drawing/2014/main" id="{E9DD7192-4D87-8A41-8F62-A61A2F3FC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5" y="6333069"/>
            <a:ext cx="1051926" cy="31382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1C56B79F-012B-4F0C-3F80-AF0CC1E9FE78}"/>
              </a:ext>
            </a:extLst>
          </p:cNvPr>
          <p:cNvGrpSpPr/>
          <p:nvPr/>
        </p:nvGrpSpPr>
        <p:grpSpPr>
          <a:xfrm>
            <a:off x="3926945" y="2480072"/>
            <a:ext cx="819231" cy="682688"/>
            <a:chOff x="5791120" y="2587562"/>
            <a:chExt cx="819231" cy="682688"/>
          </a:xfrm>
        </p:grpSpPr>
        <p:pic>
          <p:nvPicPr>
            <p:cNvPr id="6" name="Picture 2" descr="Bildergebnis für flag Canada">
              <a:extLst>
                <a:ext uri="{FF2B5EF4-FFF2-40B4-BE49-F238E27FC236}">
                  <a16:creationId xmlns:a16="http://schemas.microsoft.com/office/drawing/2014/main" id="{83391D9B-B92D-1824-BFEC-9ACFACA573EC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5794720" y="2612680"/>
              <a:ext cx="288720" cy="17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Picture 4" descr="Bildergebnis für flag USA">
              <a:extLst>
                <a:ext uri="{FF2B5EF4-FFF2-40B4-BE49-F238E27FC236}">
                  <a16:creationId xmlns:a16="http://schemas.microsoft.com/office/drawing/2014/main" id="{E11898A4-EDBC-E208-A8DE-6534BA0E13A8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5794720" y="2850270"/>
              <a:ext cx="288720" cy="17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6FFC9AB-A42D-518C-FB3A-A5CE113900E2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5791120" y="3087710"/>
              <a:ext cx="295920" cy="17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Rectangle 62">
              <a:extLst>
                <a:ext uri="{FF2B5EF4-FFF2-40B4-BE49-F238E27FC236}">
                  <a16:creationId xmlns:a16="http://schemas.microsoft.com/office/drawing/2014/main" id="{DCF667EF-4590-EDFF-5E4B-0C4115B31B44}"/>
                </a:ext>
              </a:extLst>
            </p:cNvPr>
            <p:cNvSpPr/>
            <p:nvPr/>
          </p:nvSpPr>
          <p:spPr>
            <a:xfrm>
              <a:off x="6155281" y="3082862"/>
              <a:ext cx="359820" cy="187388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>
                  <a:solidFill>
                    <a:schemeClr val="bg1"/>
                  </a:solidFill>
                  <a:ea typeface="MS PGothic"/>
                </a:rPr>
                <a:t>190</a:t>
              </a:r>
              <a:endParaRPr lang="it-IT" sz="1400" b="1" spc="-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62">
              <a:extLst>
                <a:ext uri="{FF2B5EF4-FFF2-40B4-BE49-F238E27FC236}">
                  <a16:creationId xmlns:a16="http://schemas.microsoft.com/office/drawing/2014/main" id="{ACCB703C-F2C6-1F67-5823-EFE4F41BA302}"/>
                </a:ext>
              </a:extLst>
            </p:cNvPr>
            <p:cNvSpPr/>
            <p:nvPr/>
          </p:nvSpPr>
          <p:spPr>
            <a:xfrm>
              <a:off x="6161631" y="2587562"/>
              <a:ext cx="448720" cy="231838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 dirty="0">
                  <a:solidFill>
                    <a:schemeClr val="bg1"/>
                  </a:solidFill>
                  <a:latin typeface="+mj-lt"/>
                  <a:ea typeface="MS PGothic"/>
                </a:rPr>
                <a:t>128 </a:t>
              </a:r>
            </a:p>
          </p:txBody>
        </p:sp>
        <p:sp>
          <p:nvSpPr>
            <p:cNvPr id="15" name="Rectangle 62">
              <a:extLst>
                <a:ext uri="{FF2B5EF4-FFF2-40B4-BE49-F238E27FC236}">
                  <a16:creationId xmlns:a16="http://schemas.microsoft.com/office/drawing/2014/main" id="{F73B3918-0A4B-CD02-6BA4-68D5727E0DBB}"/>
                </a:ext>
              </a:extLst>
            </p:cNvPr>
            <p:cNvSpPr/>
            <p:nvPr/>
          </p:nvSpPr>
          <p:spPr>
            <a:xfrm>
              <a:off x="6117181" y="2844800"/>
              <a:ext cx="436020" cy="184150"/>
            </a:xfrm>
            <a:prstGeom prst="rect">
              <a:avLst/>
            </a:prstGeom>
            <a:noFill/>
            <a:ln w="254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de-CH" sz="1400" b="1" spc="-1">
                  <a:solidFill>
                    <a:schemeClr val="bg1"/>
                  </a:solidFill>
                  <a:latin typeface="+mj-lt"/>
                  <a:ea typeface="MS PGothic"/>
                </a:rPr>
                <a:t> </a:t>
              </a:r>
              <a:r>
                <a:rPr lang="de-CH" sz="1400" b="1" spc="-1">
                  <a:solidFill>
                    <a:schemeClr val="bg1"/>
                  </a:solidFill>
                  <a:ea typeface="MS PGothic"/>
                </a:rPr>
                <a:t>288 </a:t>
              </a:r>
              <a:endParaRPr lang="de-CH" sz="1400" b="1" spc="-1" dirty="0">
                <a:solidFill>
                  <a:schemeClr val="bg1"/>
                </a:solidFill>
                <a:ea typeface="MS PGothic"/>
              </a:endParaRPr>
            </a:p>
          </p:txBody>
        </p:sp>
      </p:grp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F0A3572D-F0C1-6626-7AD7-FE176846FCF6}"/>
              </a:ext>
            </a:extLst>
          </p:cNvPr>
          <p:cNvCxnSpPr>
            <a:cxnSpLocks/>
          </p:cNvCxnSpPr>
          <p:nvPr/>
        </p:nvCxnSpPr>
        <p:spPr>
          <a:xfrm flipH="1">
            <a:off x="3925735" y="2360877"/>
            <a:ext cx="1850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87C2E8FA-8B17-8D73-C81F-120B1F22B28F}"/>
              </a:ext>
            </a:extLst>
          </p:cNvPr>
          <p:cNvCxnSpPr>
            <a:cxnSpLocks/>
          </p:cNvCxnSpPr>
          <p:nvPr/>
        </p:nvCxnSpPr>
        <p:spPr>
          <a:xfrm>
            <a:off x="7767615" y="2109095"/>
            <a:ext cx="0" cy="25987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E81A76FC-F4AD-A137-4662-621332B5F10E}"/>
              </a:ext>
            </a:extLst>
          </p:cNvPr>
          <p:cNvGrpSpPr/>
          <p:nvPr/>
        </p:nvGrpSpPr>
        <p:grpSpPr>
          <a:xfrm>
            <a:off x="6450978" y="5282269"/>
            <a:ext cx="2726775" cy="1077508"/>
            <a:chOff x="6450978" y="5488460"/>
            <a:chExt cx="2726775" cy="1077508"/>
          </a:xfrm>
        </p:grpSpPr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68E64CA3-055E-CC75-32F2-17DAF0BE4F12}"/>
                </a:ext>
              </a:extLst>
            </p:cNvPr>
            <p:cNvGrpSpPr/>
            <p:nvPr/>
          </p:nvGrpSpPr>
          <p:grpSpPr>
            <a:xfrm>
              <a:off x="7399831" y="5488460"/>
              <a:ext cx="862521" cy="882776"/>
              <a:chOff x="4141448" y="5269588"/>
              <a:chExt cx="862521" cy="882776"/>
            </a:xfrm>
          </p:grpSpPr>
          <p:pic>
            <p:nvPicPr>
              <p:cNvPr id="39" name="Picture 45">
                <a:extLst>
                  <a:ext uri="{FF2B5EF4-FFF2-40B4-BE49-F238E27FC236}">
                    <a16:creationId xmlns:a16="http://schemas.microsoft.com/office/drawing/2014/main" id="{C7A25343-2123-48BB-F5D1-C1A286C9703B}"/>
                  </a:ext>
                </a:extLst>
              </p:cNvPr>
              <p:cNvPicPr/>
              <p:nvPr/>
            </p:nvPicPr>
            <p:blipFill>
              <a:blip r:embed="rId12"/>
              <a:stretch/>
            </p:blipFill>
            <p:spPr>
              <a:xfrm>
                <a:off x="4141448" y="5291551"/>
                <a:ext cx="287640" cy="18010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0" name="Picture 21" descr="Bildergebnis für flag portugal">
                <a:extLst>
                  <a:ext uri="{FF2B5EF4-FFF2-40B4-BE49-F238E27FC236}">
                    <a16:creationId xmlns:a16="http://schemas.microsoft.com/office/drawing/2014/main" id="{07CBA7E1-D0E6-AC08-C946-14EE680187D0}"/>
                  </a:ext>
                </a:extLst>
              </p:cNvPr>
              <p:cNvPicPr/>
              <p:nvPr/>
            </p:nvPicPr>
            <p:blipFill>
              <a:blip r:embed="rId13"/>
              <a:stretch/>
            </p:blipFill>
            <p:spPr>
              <a:xfrm>
                <a:off x="4145948" y="5507675"/>
                <a:ext cx="278640" cy="18010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1" name="Picture 19" descr="Bildergebnis für flag Polen">
                <a:extLst>
                  <a:ext uri="{FF2B5EF4-FFF2-40B4-BE49-F238E27FC236}">
                    <a16:creationId xmlns:a16="http://schemas.microsoft.com/office/drawing/2014/main" id="{CFE860A0-932A-D83A-4848-E9D82081752C}"/>
                  </a:ext>
                </a:extLst>
              </p:cNvPr>
              <p:cNvPicPr/>
              <p:nvPr/>
            </p:nvPicPr>
            <p:blipFill>
              <a:blip r:embed="rId14"/>
              <a:stretch/>
            </p:blipFill>
            <p:spPr>
              <a:xfrm>
                <a:off x="4149068" y="5730153"/>
                <a:ext cx="272400" cy="18010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3" name="Picture 17" descr="Bildergebnis für flag germany">
                <a:extLst>
                  <a:ext uri="{FF2B5EF4-FFF2-40B4-BE49-F238E27FC236}">
                    <a16:creationId xmlns:a16="http://schemas.microsoft.com/office/drawing/2014/main" id="{5169CDAB-1B79-7C4D-9F55-0D331C51BD62}"/>
                  </a:ext>
                </a:extLst>
              </p:cNvPr>
              <p:cNvPicPr/>
              <p:nvPr/>
            </p:nvPicPr>
            <p:blipFill>
              <a:blip r:embed="rId15"/>
              <a:stretch/>
            </p:blipFill>
            <p:spPr>
              <a:xfrm>
                <a:off x="4141613" y="5944706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3" name="Rectangle 62">
                <a:extLst>
                  <a:ext uri="{FF2B5EF4-FFF2-40B4-BE49-F238E27FC236}">
                    <a16:creationId xmlns:a16="http://schemas.microsoft.com/office/drawing/2014/main" id="{65801C9A-4720-A41C-6F15-3C2324E47C26}"/>
                  </a:ext>
                </a:extLst>
              </p:cNvPr>
              <p:cNvSpPr/>
              <p:nvPr/>
            </p:nvSpPr>
            <p:spPr>
              <a:xfrm>
                <a:off x="4555249" y="5269588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>
                    <a:solidFill>
                      <a:schemeClr val="bg1"/>
                    </a:solidFill>
                    <a:latin typeface="+mj-lt"/>
                    <a:ea typeface="MS PGothic"/>
                  </a:rPr>
                  <a:t>78</a:t>
                </a:r>
                <a:endParaRPr lang="de-CH" sz="1400" b="1" spc="-1" dirty="0">
                  <a:solidFill>
                    <a:schemeClr val="bg1"/>
                  </a:solidFill>
                  <a:latin typeface="+mj-lt"/>
                  <a:ea typeface="MS PGothic"/>
                </a:endParaRPr>
              </a:p>
            </p:txBody>
          </p:sp>
          <p:sp>
            <p:nvSpPr>
              <p:cNvPr id="56" name="Rectangle 62">
                <a:extLst>
                  <a:ext uri="{FF2B5EF4-FFF2-40B4-BE49-F238E27FC236}">
                    <a16:creationId xmlns:a16="http://schemas.microsoft.com/office/drawing/2014/main" id="{BDB120E7-9AF5-3357-809B-6941A7396F13}"/>
                  </a:ext>
                </a:extLst>
              </p:cNvPr>
              <p:cNvSpPr/>
              <p:nvPr/>
            </p:nvSpPr>
            <p:spPr>
              <a:xfrm>
                <a:off x="4555249" y="546967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>
                    <a:solidFill>
                      <a:schemeClr val="bg1"/>
                    </a:solidFill>
                    <a:latin typeface="+mj-lt"/>
                    <a:ea typeface="MS PGothic"/>
                  </a:rPr>
                  <a:t>72</a:t>
                </a:r>
                <a:endParaRPr lang="de-CH" sz="1400" b="1" spc="-1" dirty="0">
                  <a:solidFill>
                    <a:schemeClr val="bg1"/>
                  </a:solidFill>
                  <a:latin typeface="+mj-lt"/>
                  <a:ea typeface="MS PGothic"/>
                </a:endParaRPr>
              </a:p>
            </p:txBody>
          </p:sp>
          <p:sp>
            <p:nvSpPr>
              <p:cNvPr id="57" name="Rectangle 62">
                <a:extLst>
                  <a:ext uri="{FF2B5EF4-FFF2-40B4-BE49-F238E27FC236}">
                    <a16:creationId xmlns:a16="http://schemas.microsoft.com/office/drawing/2014/main" id="{D10762B6-79C6-8E33-8273-FB1CE7984721}"/>
                  </a:ext>
                </a:extLst>
              </p:cNvPr>
              <p:cNvSpPr/>
              <p:nvPr/>
            </p:nvSpPr>
            <p:spPr>
              <a:xfrm>
                <a:off x="4555249" y="570462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>
                    <a:solidFill>
                      <a:schemeClr val="bg1"/>
                    </a:solidFill>
                    <a:latin typeface="+mj-lt"/>
                    <a:ea typeface="MS PGothic"/>
                  </a:rPr>
                  <a:t>174</a:t>
                </a:r>
                <a:endParaRPr lang="de-CH" sz="1400" b="1" spc="-1" dirty="0">
                  <a:solidFill>
                    <a:schemeClr val="bg1"/>
                  </a:solidFill>
                  <a:latin typeface="+mj-lt"/>
                  <a:ea typeface="MS PGothic"/>
                </a:endParaRPr>
              </a:p>
            </p:txBody>
          </p:sp>
          <p:sp>
            <p:nvSpPr>
              <p:cNvPr id="58" name="Rectangle 62">
                <a:extLst>
                  <a:ext uri="{FF2B5EF4-FFF2-40B4-BE49-F238E27FC236}">
                    <a16:creationId xmlns:a16="http://schemas.microsoft.com/office/drawing/2014/main" id="{0B09B7A7-6193-A50E-38A9-787F5809652A}"/>
                  </a:ext>
                </a:extLst>
              </p:cNvPr>
              <p:cNvSpPr/>
              <p:nvPr/>
            </p:nvSpPr>
            <p:spPr>
              <a:xfrm>
                <a:off x="4555249" y="592052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>
                    <a:solidFill>
                      <a:schemeClr val="bg1"/>
                    </a:solidFill>
                    <a:latin typeface="+mj-lt"/>
                    <a:ea typeface="MS PGothic"/>
                  </a:rPr>
                  <a:t>733</a:t>
                </a:r>
                <a:endParaRPr lang="de-CH" sz="1400" b="1" spc="-1" dirty="0">
                  <a:solidFill>
                    <a:schemeClr val="bg1"/>
                  </a:solidFill>
                  <a:latin typeface="+mj-lt"/>
                  <a:ea typeface="MS PGothic"/>
                </a:endParaRPr>
              </a:p>
            </p:txBody>
          </p:sp>
        </p:grp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D56676A8-E1E4-C89A-AF21-51D69B7F25A6}"/>
                </a:ext>
              </a:extLst>
            </p:cNvPr>
            <p:cNvGrpSpPr/>
            <p:nvPr/>
          </p:nvGrpSpPr>
          <p:grpSpPr>
            <a:xfrm>
              <a:off x="8315397" y="5488460"/>
              <a:ext cx="862356" cy="1077508"/>
              <a:chOff x="4141613" y="6160706"/>
              <a:chExt cx="862356" cy="107750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C19575CD-89DE-F785-A276-7C942B19E4F7}"/>
                  </a:ext>
                </a:extLst>
              </p:cNvPr>
              <p:cNvPicPr/>
              <p:nvPr/>
            </p:nvPicPr>
            <p:blipFill>
              <a:blip r:embed="rId16"/>
              <a:stretch/>
            </p:blipFill>
            <p:spPr>
              <a:xfrm>
                <a:off x="4145369" y="6160706"/>
                <a:ext cx="276889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5" name="Picture 23" descr="Bildergebnis für flag sweden">
                <a:extLst>
                  <a:ext uri="{FF2B5EF4-FFF2-40B4-BE49-F238E27FC236}">
                    <a16:creationId xmlns:a16="http://schemas.microsoft.com/office/drawing/2014/main" id="{166FB485-BDD3-2B52-E682-0A0E0CB1584A}"/>
                  </a:ext>
                </a:extLst>
              </p:cNvPr>
              <p:cNvPicPr/>
              <p:nvPr/>
            </p:nvPicPr>
            <p:blipFill>
              <a:blip r:embed="rId17"/>
              <a:stretch/>
            </p:blipFill>
            <p:spPr>
              <a:xfrm>
                <a:off x="4141613" y="6376706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6" name="Picture 41">
                <a:extLst>
                  <a:ext uri="{FF2B5EF4-FFF2-40B4-BE49-F238E27FC236}">
                    <a16:creationId xmlns:a16="http://schemas.microsoft.com/office/drawing/2014/main" id="{A60D4844-4FB5-A086-BB91-F840B5C12794}"/>
                  </a:ext>
                </a:extLst>
              </p:cNvPr>
              <p:cNvPicPr/>
              <p:nvPr/>
            </p:nvPicPr>
            <p:blipFill>
              <a:blip r:embed="rId18"/>
              <a:stretch/>
            </p:blipFill>
            <p:spPr>
              <a:xfrm>
                <a:off x="4141613" y="6592706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7" name="Picture 44">
                <a:extLst>
                  <a:ext uri="{FF2B5EF4-FFF2-40B4-BE49-F238E27FC236}">
                    <a16:creationId xmlns:a16="http://schemas.microsoft.com/office/drawing/2014/main" id="{2348633D-DBEE-CA7E-31DD-7C8FBA16B9DB}"/>
                  </a:ext>
                </a:extLst>
              </p:cNvPr>
              <p:cNvPicPr/>
              <p:nvPr/>
            </p:nvPicPr>
            <p:blipFill>
              <a:blip r:embed="rId19"/>
              <a:stretch/>
            </p:blipFill>
            <p:spPr>
              <a:xfrm>
                <a:off x="4141613" y="6811572"/>
                <a:ext cx="284400" cy="17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8" name="Picture 1032">
                <a:extLst>
                  <a:ext uri="{FF2B5EF4-FFF2-40B4-BE49-F238E27FC236}">
                    <a16:creationId xmlns:a16="http://schemas.microsoft.com/office/drawing/2014/main" id="{7F49009A-77DE-643D-0BCD-1F3B5C630212}"/>
                  </a:ext>
                </a:extLst>
              </p:cNvPr>
              <p:cNvPicPr/>
              <p:nvPr/>
            </p:nvPicPr>
            <p:blipFill>
              <a:blip r:embed="rId20"/>
              <a:stretch/>
            </p:blipFill>
            <p:spPr>
              <a:xfrm>
                <a:off x="4146426" y="7033922"/>
                <a:ext cx="274774" cy="179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0" name="Rectangle 62">
                <a:extLst>
                  <a:ext uri="{FF2B5EF4-FFF2-40B4-BE49-F238E27FC236}">
                    <a16:creationId xmlns:a16="http://schemas.microsoft.com/office/drawing/2014/main" id="{5C50F911-C71E-FC9A-A7B5-1F14FE052A6A}"/>
                  </a:ext>
                </a:extLst>
              </p:cNvPr>
              <p:cNvSpPr/>
              <p:nvPr/>
            </p:nvSpPr>
            <p:spPr>
              <a:xfrm>
                <a:off x="4555249" y="623802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 dirty="0">
                    <a:solidFill>
                      <a:schemeClr val="bg1"/>
                    </a:solidFill>
                    <a:latin typeface="+mj-lt"/>
                    <a:ea typeface="MS PGothic"/>
                  </a:rPr>
                  <a:t>127</a:t>
                </a:r>
              </a:p>
            </p:txBody>
          </p:sp>
          <p:sp>
            <p:nvSpPr>
              <p:cNvPr id="61" name="Rectangle 62">
                <a:extLst>
                  <a:ext uri="{FF2B5EF4-FFF2-40B4-BE49-F238E27FC236}">
                    <a16:creationId xmlns:a16="http://schemas.microsoft.com/office/drawing/2014/main" id="{6FC97FD4-9754-74FD-82E1-17F8880463D2}"/>
                  </a:ext>
                </a:extLst>
              </p:cNvPr>
              <p:cNvSpPr/>
              <p:nvPr/>
            </p:nvSpPr>
            <p:spPr>
              <a:xfrm>
                <a:off x="4555249" y="656822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>
                    <a:solidFill>
                      <a:schemeClr val="bg1"/>
                    </a:solidFill>
                    <a:latin typeface="+mj-lt"/>
                    <a:ea typeface="MS PGothic"/>
                  </a:rPr>
                  <a:t>88</a:t>
                </a:r>
                <a:endParaRPr lang="de-CH" sz="1400" b="1" spc="-1" dirty="0">
                  <a:solidFill>
                    <a:schemeClr val="bg1"/>
                  </a:solidFill>
                  <a:latin typeface="+mj-lt"/>
                  <a:ea typeface="MS PGothic"/>
                </a:endParaRPr>
              </a:p>
            </p:txBody>
          </p:sp>
          <p:sp>
            <p:nvSpPr>
              <p:cNvPr id="62" name="Rectangle 62">
                <a:extLst>
                  <a:ext uri="{FF2B5EF4-FFF2-40B4-BE49-F238E27FC236}">
                    <a16:creationId xmlns:a16="http://schemas.microsoft.com/office/drawing/2014/main" id="{1E4BCA9C-6235-BF46-D3AB-C2131A7868C7}"/>
                  </a:ext>
                </a:extLst>
              </p:cNvPr>
              <p:cNvSpPr/>
              <p:nvPr/>
            </p:nvSpPr>
            <p:spPr>
              <a:xfrm>
                <a:off x="4555249" y="678412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>
                    <a:solidFill>
                      <a:schemeClr val="bg1"/>
                    </a:solidFill>
                    <a:latin typeface="+mj-lt"/>
                    <a:ea typeface="MS PGothic"/>
                  </a:rPr>
                  <a:t>240</a:t>
                </a:r>
                <a:endParaRPr lang="de-CH" sz="1400" b="1" spc="-1" dirty="0">
                  <a:solidFill>
                    <a:schemeClr val="bg1"/>
                  </a:solidFill>
                  <a:latin typeface="+mj-lt"/>
                  <a:ea typeface="MS PGothic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8F40778-0A1E-F889-3039-05778A5478C8}"/>
                  </a:ext>
                </a:extLst>
              </p:cNvPr>
              <p:cNvSpPr/>
              <p:nvPr/>
            </p:nvSpPr>
            <p:spPr>
              <a:xfrm>
                <a:off x="4555249" y="7006376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 dirty="0">
                    <a:solidFill>
                      <a:schemeClr val="bg1"/>
                    </a:solidFill>
                    <a:latin typeface="+mj-lt"/>
                    <a:ea typeface="MS PGothic"/>
                  </a:rPr>
                  <a:t>190</a:t>
                </a:r>
              </a:p>
            </p:txBody>
          </p:sp>
          <p:sp>
            <p:nvSpPr>
              <p:cNvPr id="64" name="Parentesi graffa chiusa 63">
                <a:extLst>
                  <a:ext uri="{FF2B5EF4-FFF2-40B4-BE49-F238E27FC236}">
                    <a16:creationId xmlns:a16="http://schemas.microsoft.com/office/drawing/2014/main" id="{FC116484-7C54-24A2-EB21-C95881388CF8}"/>
                  </a:ext>
                </a:extLst>
              </p:cNvPr>
              <p:cNvSpPr/>
              <p:nvPr/>
            </p:nvSpPr>
            <p:spPr>
              <a:xfrm>
                <a:off x="4441709" y="6211356"/>
                <a:ext cx="84739" cy="301125"/>
              </a:xfrm>
              <a:prstGeom prst="rightBrac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4C57D455-C568-1E04-2145-C46C8A3DC5AA}"/>
                </a:ext>
              </a:extLst>
            </p:cNvPr>
            <p:cNvGrpSpPr/>
            <p:nvPr/>
          </p:nvGrpSpPr>
          <p:grpSpPr>
            <a:xfrm>
              <a:off x="6450978" y="5488460"/>
              <a:ext cx="863601" cy="855893"/>
              <a:chOff x="4140368" y="4399638"/>
              <a:chExt cx="863601" cy="855893"/>
            </a:xfrm>
          </p:grpSpPr>
          <p:pic>
            <p:nvPicPr>
              <p:cNvPr id="35" name="Picture 40">
                <a:extLst>
                  <a:ext uri="{FF2B5EF4-FFF2-40B4-BE49-F238E27FC236}">
                    <a16:creationId xmlns:a16="http://schemas.microsoft.com/office/drawing/2014/main" id="{CCDA1C0F-8852-1D2E-8B91-09B8753DAE37}"/>
                  </a:ext>
                </a:extLst>
              </p:cNvPr>
              <p:cNvPicPr/>
              <p:nvPr/>
            </p:nvPicPr>
            <p:blipFill>
              <a:blip r:embed="rId21"/>
              <a:stretch/>
            </p:blipFill>
            <p:spPr>
              <a:xfrm>
                <a:off x="4142898" y="4427056"/>
                <a:ext cx="284740" cy="18010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6" name="Picture 46">
                <a:extLst>
                  <a:ext uri="{FF2B5EF4-FFF2-40B4-BE49-F238E27FC236}">
                    <a16:creationId xmlns:a16="http://schemas.microsoft.com/office/drawing/2014/main" id="{4CA48B3D-5722-DD35-A08F-46FB65762836}"/>
                  </a:ext>
                </a:extLst>
              </p:cNvPr>
              <p:cNvPicPr/>
              <p:nvPr/>
            </p:nvPicPr>
            <p:blipFill>
              <a:blip r:embed="rId22"/>
              <a:stretch/>
            </p:blipFill>
            <p:spPr>
              <a:xfrm>
                <a:off x="4140368" y="4643180"/>
                <a:ext cx="289800" cy="18010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7" name="Picture 42">
                <a:extLst>
                  <a:ext uri="{FF2B5EF4-FFF2-40B4-BE49-F238E27FC236}">
                    <a16:creationId xmlns:a16="http://schemas.microsoft.com/office/drawing/2014/main" id="{CA0C878C-6615-38D7-3F88-D1DA4347FE68}"/>
                  </a:ext>
                </a:extLst>
              </p:cNvPr>
              <p:cNvPicPr/>
              <p:nvPr/>
            </p:nvPicPr>
            <p:blipFill>
              <a:blip r:embed="rId23"/>
              <a:stretch/>
            </p:blipFill>
            <p:spPr>
              <a:xfrm>
                <a:off x="4145568" y="4859304"/>
                <a:ext cx="279400" cy="18010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8" name="Picture 25" descr="Bildergebnis für flag luxembourg">
                <a:extLst>
                  <a:ext uri="{FF2B5EF4-FFF2-40B4-BE49-F238E27FC236}">
                    <a16:creationId xmlns:a16="http://schemas.microsoft.com/office/drawing/2014/main" id="{8AD2FBAF-D0BC-CFA5-0E0D-C54CDF2AD367}"/>
                  </a:ext>
                </a:extLst>
              </p:cNvPr>
              <p:cNvPicPr/>
              <p:nvPr/>
            </p:nvPicPr>
            <p:blipFill>
              <a:blip r:embed="rId24"/>
              <a:stretch/>
            </p:blipFill>
            <p:spPr>
              <a:xfrm>
                <a:off x="4143513" y="5075428"/>
                <a:ext cx="283510" cy="180103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0" name="Rectangle 62">
                <a:extLst>
                  <a:ext uri="{FF2B5EF4-FFF2-40B4-BE49-F238E27FC236}">
                    <a16:creationId xmlns:a16="http://schemas.microsoft.com/office/drawing/2014/main" id="{C74DD803-55A3-0943-5ED4-FD908E06CB43}"/>
                  </a:ext>
                </a:extLst>
              </p:cNvPr>
              <p:cNvSpPr/>
              <p:nvPr/>
            </p:nvSpPr>
            <p:spPr>
              <a:xfrm>
                <a:off x="4555249" y="4399638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 dirty="0">
                    <a:solidFill>
                      <a:schemeClr val="bg1"/>
                    </a:solidFill>
                    <a:latin typeface="+mj-lt"/>
                    <a:ea typeface="MS PGothic"/>
                  </a:rPr>
                  <a:t>490 </a:t>
                </a:r>
              </a:p>
            </p:txBody>
          </p:sp>
          <p:sp>
            <p:nvSpPr>
              <p:cNvPr id="51" name="Rectangle 62">
                <a:extLst>
                  <a:ext uri="{FF2B5EF4-FFF2-40B4-BE49-F238E27FC236}">
                    <a16:creationId xmlns:a16="http://schemas.microsoft.com/office/drawing/2014/main" id="{F4AF07B6-93FE-83B3-8080-3BB2B31F36DC}"/>
                  </a:ext>
                </a:extLst>
              </p:cNvPr>
              <p:cNvSpPr/>
              <p:nvPr/>
            </p:nvSpPr>
            <p:spPr>
              <a:xfrm>
                <a:off x="4555249" y="4609188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 dirty="0">
                    <a:solidFill>
                      <a:schemeClr val="bg1"/>
                    </a:solidFill>
                    <a:latin typeface="+mj-lt"/>
                    <a:ea typeface="MS PGothic"/>
                  </a:rPr>
                  <a:t>217 </a:t>
                </a:r>
              </a:p>
            </p:txBody>
          </p:sp>
          <p:sp>
            <p:nvSpPr>
              <p:cNvPr id="52" name="Rectangle 62">
                <a:extLst>
                  <a:ext uri="{FF2B5EF4-FFF2-40B4-BE49-F238E27FC236}">
                    <a16:creationId xmlns:a16="http://schemas.microsoft.com/office/drawing/2014/main" id="{AF823356-25F5-B404-5773-B7B523496A93}"/>
                  </a:ext>
                </a:extLst>
              </p:cNvPr>
              <p:cNvSpPr/>
              <p:nvPr/>
            </p:nvSpPr>
            <p:spPr>
              <a:xfrm>
                <a:off x="4555249" y="4926688"/>
                <a:ext cx="448720" cy="231838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 anchor="ctr">
                <a:no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CH" sz="1400" b="1" spc="-1" dirty="0">
                    <a:solidFill>
                      <a:schemeClr val="bg1"/>
                    </a:solidFill>
                    <a:latin typeface="+mj-lt"/>
                    <a:ea typeface="MS PGothic"/>
                  </a:rPr>
                  <a:t>288</a:t>
                </a:r>
              </a:p>
            </p:txBody>
          </p:sp>
          <p:sp>
            <p:nvSpPr>
              <p:cNvPr id="65" name="Parentesi graffa chiusa 64">
                <a:extLst>
                  <a:ext uri="{FF2B5EF4-FFF2-40B4-BE49-F238E27FC236}">
                    <a16:creationId xmlns:a16="http://schemas.microsoft.com/office/drawing/2014/main" id="{8EA51C21-1AFA-9877-8212-5E9F4F3D72A6}"/>
                  </a:ext>
                </a:extLst>
              </p:cNvPr>
              <p:cNvSpPr/>
              <p:nvPr/>
            </p:nvSpPr>
            <p:spPr>
              <a:xfrm>
                <a:off x="4448059" y="4909606"/>
                <a:ext cx="84739" cy="301125"/>
              </a:xfrm>
              <a:prstGeom prst="rightBrac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69" name="Connettore 1 68">
            <a:extLst>
              <a:ext uri="{FF2B5EF4-FFF2-40B4-BE49-F238E27FC236}">
                <a16:creationId xmlns:a16="http://schemas.microsoft.com/office/drawing/2014/main" id="{D606A678-6D44-FA81-23F3-F2020913E98F}"/>
              </a:ext>
            </a:extLst>
          </p:cNvPr>
          <p:cNvCxnSpPr>
            <a:cxnSpLocks/>
          </p:cNvCxnSpPr>
          <p:nvPr/>
        </p:nvCxnSpPr>
        <p:spPr>
          <a:xfrm flipH="1">
            <a:off x="6842531" y="5151373"/>
            <a:ext cx="1850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>
            <a:extLst>
              <a:ext uri="{FF2B5EF4-FFF2-40B4-BE49-F238E27FC236}">
                <a16:creationId xmlns:a16="http://schemas.microsoft.com/office/drawing/2014/main" id="{7756EB14-D642-F105-673A-9C8DF6D46287}"/>
              </a:ext>
            </a:extLst>
          </p:cNvPr>
          <p:cNvCxnSpPr>
            <a:cxnSpLocks/>
          </p:cNvCxnSpPr>
          <p:nvPr/>
        </p:nvCxnSpPr>
        <p:spPr>
          <a:xfrm flipH="1">
            <a:off x="9580626" y="2985206"/>
            <a:ext cx="1850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PlaceHolder 1">
            <a:extLst>
              <a:ext uri="{FF2B5EF4-FFF2-40B4-BE49-F238E27FC236}">
                <a16:creationId xmlns:a16="http://schemas.microsoft.com/office/drawing/2014/main" id="{99CC2A38-97C0-2C56-8615-D04AF41AA93C}"/>
              </a:ext>
            </a:extLst>
          </p:cNvPr>
          <p:cNvSpPr txBox="1">
            <a:spLocks/>
          </p:cNvSpPr>
          <p:nvPr/>
        </p:nvSpPr>
        <p:spPr>
          <a:xfrm>
            <a:off x="1792257" y="3692667"/>
            <a:ext cx="1863229" cy="5029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tabLst>
                <a:tab pos="0" algn="l"/>
              </a:tabLst>
              <a:defRPr/>
            </a:lvl1pPr>
          </a:lstStyle>
          <a:p>
            <a:pPr>
              <a:lnSpc>
                <a:spcPts val="1900"/>
              </a:lnSpc>
            </a:pPr>
            <a:r>
              <a:rPr lang="it-IT" sz="1600" kern="0" dirty="0">
                <a:solidFill>
                  <a:sysClr val="windowText" lastClr="00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Centri Acustici</a:t>
            </a:r>
          </a:p>
          <a:p>
            <a:pPr>
              <a:lnSpc>
                <a:spcPts val="1900"/>
              </a:lnSpc>
            </a:pPr>
            <a:r>
              <a:rPr lang="en-GB" sz="1600" kern="0" dirty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in </a:t>
            </a:r>
            <a:r>
              <a:rPr lang="en-GB" sz="1600" kern="0" dirty="0">
                <a:solidFill>
                  <a:srgbClr val="027FB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13 </a:t>
            </a:r>
            <a:r>
              <a:rPr lang="en-GB" sz="1600" kern="0" dirty="0" err="1">
                <a:solidFill>
                  <a:srgbClr val="0084C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paesi</a:t>
            </a:r>
            <a:endParaRPr lang="en-US" sz="1600" kern="0" dirty="0">
              <a:solidFill>
                <a:srgbClr val="0084C5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charset="0"/>
            </a:endParaRPr>
          </a:p>
          <a:p>
            <a:pPr algn="l" defTabSz="457200" rtl="0">
              <a:lnSpc>
                <a:spcPct val="90000"/>
              </a:lnSpc>
            </a:pPr>
            <a:endParaRPr lang="it-IT" sz="4000" b="1" kern="1200" dirty="0">
              <a:solidFill>
                <a:srgbClr val="027FBE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charset="0"/>
            </a:endParaRPr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540CA8C9-0EF9-BBE3-16B1-02D3DE78535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02165" y="249162"/>
            <a:ext cx="5930900" cy="45720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C6773FB-F3BB-CA92-7FA2-1319EE17BF20}"/>
              </a:ext>
            </a:extLst>
          </p:cNvPr>
          <p:cNvGrpSpPr/>
          <p:nvPr/>
        </p:nvGrpSpPr>
        <p:grpSpPr>
          <a:xfrm>
            <a:off x="10559746" y="6491424"/>
            <a:ext cx="1433925" cy="209171"/>
            <a:chOff x="5064979" y="3702989"/>
            <a:chExt cx="5092983" cy="74302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4126D72-7C05-DCF8-5571-3529DDDBC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795" r="-711" b="-3359"/>
            <a:stretch/>
          </p:blipFill>
          <p:spPr>
            <a:xfrm>
              <a:off x="5064979" y="3702989"/>
              <a:ext cx="5092983" cy="708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7" descr="AC_LOGO_AUDIONOVA_WOH_CMYK_VERTICAL_001.pdf">
              <a:extLst>
                <a:ext uri="{FF2B5EF4-FFF2-40B4-BE49-F238E27FC236}">
                  <a16:creationId xmlns:a16="http://schemas.microsoft.com/office/drawing/2014/main" id="{CED3B033-24FB-B7AB-54E0-660089297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597" t="16785" r="7123" b="30206"/>
            <a:stretch/>
          </p:blipFill>
          <p:spPr>
            <a:xfrm>
              <a:off x="8607552" y="3836416"/>
              <a:ext cx="568960" cy="609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701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5" grpId="0"/>
      <p:bldP spid="346" grpId="0" uiExpand="1" build="p"/>
      <p:bldP spid="76" grpId="0"/>
      <p:bldP spid="107" grpId="0"/>
      <p:bldP spid="78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9E5212DF-8A3D-3080-B851-257302368690}"/>
              </a:ext>
            </a:extLst>
          </p:cNvPr>
          <p:cNvSpPr/>
          <p:nvPr/>
        </p:nvSpPr>
        <p:spPr>
          <a:xfrm rot="10800000">
            <a:off x="794" y="448"/>
            <a:ext cx="12190413" cy="6857107"/>
          </a:xfrm>
          <a:prstGeom prst="rect">
            <a:avLst/>
          </a:prstGeom>
          <a:solidFill>
            <a:srgbClr val="157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CA59D8BF-A1CA-F7C1-952F-798EFDA7796D}"/>
              </a:ext>
            </a:extLst>
          </p:cNvPr>
          <p:cNvGrpSpPr>
            <a:grpSpLocks/>
          </p:cNvGrpSpPr>
          <p:nvPr/>
        </p:nvGrpSpPr>
        <p:grpSpPr bwMode="auto">
          <a:xfrm>
            <a:off x="793" y="1516815"/>
            <a:ext cx="12443142" cy="4147714"/>
            <a:chOff x="-1" y="1646496"/>
            <a:chExt cx="12444762" cy="4148254"/>
          </a:xfrm>
        </p:grpSpPr>
        <p:pic>
          <p:nvPicPr>
            <p:cNvPr id="31" name="Immagine 8">
              <a:extLst>
                <a:ext uri="{FF2B5EF4-FFF2-40B4-BE49-F238E27FC236}">
                  <a16:creationId xmlns:a16="http://schemas.microsoft.com/office/drawing/2014/main" id="{2BA588A8-4BE2-5890-6DB4-B86233EBB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2073" b="84"/>
            <a:stretch/>
          </p:blipFill>
          <p:spPr bwMode="auto">
            <a:xfrm>
              <a:off x="-1" y="1646496"/>
              <a:ext cx="12444762" cy="4148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80C5F81D-C33C-5AB9-EBF4-B3E83A53892D}"/>
                </a:ext>
              </a:extLst>
            </p:cNvPr>
            <p:cNvCxnSpPr/>
            <p:nvPr/>
          </p:nvCxnSpPr>
          <p:spPr>
            <a:xfrm flipH="1">
              <a:off x="5486400" y="3970338"/>
              <a:ext cx="5092700" cy="0"/>
            </a:xfrm>
            <a:prstGeom prst="line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051CFA29-E55C-8669-5325-FEE920FBD6E0}"/>
              </a:ext>
            </a:extLst>
          </p:cNvPr>
          <p:cNvCxnSpPr/>
          <p:nvPr/>
        </p:nvCxnSpPr>
        <p:spPr>
          <a:xfrm>
            <a:off x="5437274" y="1538470"/>
            <a:ext cx="0" cy="2243287"/>
          </a:xfrm>
          <a:prstGeom prst="line">
            <a:avLst/>
          </a:prstGeom>
          <a:ln w="28575">
            <a:gradFill>
              <a:gsLst>
                <a:gs pos="3000">
                  <a:schemeClr val="accent1">
                    <a:lumMod val="5000"/>
                    <a:lumOff val="95000"/>
                  </a:schemeClr>
                </a:gs>
                <a:gs pos="95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2AB63C8-B191-3AD4-4639-0CBB2A8DF646}"/>
              </a:ext>
            </a:extLst>
          </p:cNvPr>
          <p:cNvCxnSpPr/>
          <p:nvPr/>
        </p:nvCxnSpPr>
        <p:spPr>
          <a:xfrm>
            <a:off x="7864245" y="1530616"/>
            <a:ext cx="0" cy="2243287"/>
          </a:xfrm>
          <a:prstGeom prst="line">
            <a:avLst/>
          </a:prstGeom>
          <a:ln w="28575">
            <a:gradFill>
              <a:gsLst>
                <a:gs pos="3000">
                  <a:schemeClr val="accent1">
                    <a:lumMod val="5000"/>
                    <a:lumOff val="95000"/>
                  </a:schemeClr>
                </a:gs>
                <a:gs pos="95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0">
            <a:extLst>
              <a:ext uri="{FF2B5EF4-FFF2-40B4-BE49-F238E27FC236}">
                <a16:creationId xmlns:a16="http://schemas.microsoft.com/office/drawing/2014/main" id="{2C6456C1-D566-5513-33A8-3EE32414C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2" y="1529188"/>
            <a:ext cx="1717451" cy="215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Creiamo il </a:t>
            </a:r>
            <a:r>
              <a:rPr lang="it-IT" sz="1600" b="1" dirty="0">
                <a:solidFill>
                  <a:srgbClr val="FFC000"/>
                </a:solidFill>
              </a:rPr>
              <a:t>MIGLIOR TEAM </a:t>
            </a:r>
            <a:endParaRPr lang="it-IT" altLang="x-none" sz="15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formando e valorizzando in modo costante </a:t>
            </a:r>
          </a:p>
          <a:p>
            <a:pPr algn="r"/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 nostri audioprotesisti </a:t>
            </a: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x-none" sz="1600" dirty="0">
              <a:solidFill>
                <a:srgbClr val="FFFFFF"/>
              </a:solidFill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x-none" sz="1400" dirty="0">
              <a:solidFill>
                <a:srgbClr val="FFFFFF"/>
              </a:solidFill>
            </a:endParaRPr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4052CA83-32B0-C1BB-E172-16470E13FC9B}"/>
              </a:ext>
            </a:extLst>
          </p:cNvPr>
          <p:cNvCxnSpPr/>
          <p:nvPr/>
        </p:nvCxnSpPr>
        <p:spPr>
          <a:xfrm>
            <a:off x="10429311" y="1560463"/>
            <a:ext cx="0" cy="2243287"/>
          </a:xfrm>
          <a:prstGeom prst="line">
            <a:avLst/>
          </a:prstGeom>
          <a:ln w="28575">
            <a:gradFill>
              <a:gsLst>
                <a:gs pos="3000">
                  <a:schemeClr val="accent1">
                    <a:lumMod val="5000"/>
                    <a:lumOff val="95000"/>
                  </a:schemeClr>
                </a:gs>
                <a:gs pos="95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3">
            <a:extLst>
              <a:ext uri="{FF2B5EF4-FFF2-40B4-BE49-F238E27FC236}">
                <a16:creationId xmlns:a16="http://schemas.microsoft.com/office/drawing/2014/main" id="{507663B8-AE27-6B0A-AB0C-5BBB56920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817" y="1529187"/>
            <a:ext cx="2064526" cy="116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 nostra ricerca per l</a:t>
            </a:r>
            <a:r>
              <a:rPr lang="it-IT" altLang="it-IT" sz="1500" dirty="0">
                <a:solidFill>
                  <a:srgbClr val="73FEFF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it-IT" altLang="x-none" sz="1500" b="1" dirty="0">
                <a:solidFill>
                  <a:srgbClr val="73FEFF"/>
                </a:solidFill>
                <a:latin typeface="Arial" charset="0"/>
                <a:ea typeface="Arial" charset="0"/>
                <a:cs typeface="Arial" charset="0"/>
              </a:rPr>
              <a:t>INNOVAZIONE</a:t>
            </a: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è orientata ai reali vantaggi per i pazienti </a:t>
            </a: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x-none" sz="15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1006D3E6-CE2C-5CFF-1EA8-5ADC34578ADF}"/>
              </a:ext>
            </a:extLst>
          </p:cNvPr>
          <p:cNvCxnSpPr/>
          <p:nvPr/>
        </p:nvCxnSpPr>
        <p:spPr>
          <a:xfrm flipV="1">
            <a:off x="6619807" y="3828883"/>
            <a:ext cx="0" cy="2132096"/>
          </a:xfrm>
          <a:prstGeom prst="line">
            <a:avLst/>
          </a:prstGeom>
          <a:ln w="28575">
            <a:gradFill>
              <a:gsLst>
                <a:gs pos="3000">
                  <a:schemeClr val="accent1">
                    <a:lumMod val="5000"/>
                    <a:lumOff val="95000"/>
                  </a:schemeClr>
                </a:gs>
                <a:gs pos="95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38">
            <a:extLst>
              <a:ext uri="{FF2B5EF4-FFF2-40B4-BE49-F238E27FC236}">
                <a16:creationId xmlns:a16="http://schemas.microsoft.com/office/drawing/2014/main" id="{4A89348F-EA71-2724-6C9B-86718BB23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438" y="4834249"/>
            <a:ext cx="2100634" cy="13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 nostra </a:t>
            </a:r>
            <a:r>
              <a:rPr lang="en-GB" altLang="x-none" sz="15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RESPONSABILITÀ 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ci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impegna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garantire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migliori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risultati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nella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massima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altLang="x-none" sz="15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integrità</a:t>
            </a:r>
            <a:r>
              <a:rPr lang="en-GB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x-none" sz="1400" dirty="0">
              <a:solidFill>
                <a:srgbClr val="FFFFFF"/>
              </a:solidFill>
            </a:endParaRPr>
          </a:p>
        </p:txBody>
      </p:sp>
      <p:sp>
        <p:nvSpPr>
          <p:cNvPr id="42" name="CasellaDiTesto 40">
            <a:extLst>
              <a:ext uri="{FF2B5EF4-FFF2-40B4-BE49-F238E27FC236}">
                <a16:creationId xmlns:a16="http://schemas.microsoft.com/office/drawing/2014/main" id="{4585781C-8DB0-C5FC-83FC-1D5E9F0D9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096" y="5010165"/>
            <a:ext cx="2195419" cy="123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Raggiungere sempre  </a:t>
            </a:r>
            <a:r>
              <a:rPr lang="it-IT" altLang="x-none" sz="15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it-IT" altLang="it-IT" sz="15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it-IT" altLang="x-none" sz="15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ECCELLENZA</a:t>
            </a: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è l</a:t>
            </a:r>
            <a:r>
              <a:rPr lang="it-IT" altLang="it-IT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obiettivo dei nostri prodotti e servizi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x-none" sz="15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0F4EE739-A187-6C79-3EE3-D8EBDF9C72BB}"/>
              </a:ext>
            </a:extLst>
          </p:cNvPr>
          <p:cNvCxnSpPr/>
          <p:nvPr/>
        </p:nvCxnSpPr>
        <p:spPr>
          <a:xfrm flipV="1">
            <a:off x="9173762" y="3838307"/>
            <a:ext cx="0" cy="2132096"/>
          </a:xfrm>
          <a:prstGeom prst="line">
            <a:avLst/>
          </a:prstGeom>
          <a:ln w="28575">
            <a:gradFill>
              <a:gsLst>
                <a:gs pos="3000">
                  <a:schemeClr val="accent1">
                    <a:lumMod val="5000"/>
                    <a:lumOff val="95000"/>
                  </a:schemeClr>
                </a:gs>
                <a:gs pos="95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EECBEE78-ABB4-A858-A41A-5C5EF9FA2195}"/>
              </a:ext>
            </a:extLst>
          </p:cNvPr>
          <p:cNvGrpSpPr>
            <a:grpSpLocks/>
          </p:cNvGrpSpPr>
          <p:nvPr/>
        </p:nvGrpSpPr>
        <p:grpSpPr bwMode="auto">
          <a:xfrm>
            <a:off x="5284894" y="3556230"/>
            <a:ext cx="538092" cy="536505"/>
            <a:chOff x="8465270" y="254524"/>
            <a:chExt cx="537328" cy="537328"/>
          </a:xfrm>
        </p:grpSpPr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19AA5CAC-D4AF-231A-074C-8B8BBB1C68A7}"/>
                </a:ext>
              </a:extLst>
            </p:cNvPr>
            <p:cNvSpPr/>
            <p:nvPr/>
          </p:nvSpPr>
          <p:spPr>
            <a:xfrm>
              <a:off x="8465270" y="254524"/>
              <a:ext cx="537328" cy="5373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/>
            </a:p>
          </p:txBody>
        </p:sp>
        <p:sp>
          <p:nvSpPr>
            <p:cNvPr id="46" name="Cuore 45">
              <a:extLst>
                <a:ext uri="{FF2B5EF4-FFF2-40B4-BE49-F238E27FC236}">
                  <a16:creationId xmlns:a16="http://schemas.microsoft.com/office/drawing/2014/main" id="{BBD78E71-3C73-FA80-903A-77260B7BD043}"/>
                </a:ext>
              </a:extLst>
            </p:cNvPr>
            <p:cNvSpPr/>
            <p:nvPr/>
          </p:nvSpPr>
          <p:spPr>
            <a:xfrm>
              <a:off x="8574637" y="408728"/>
              <a:ext cx="302743" cy="302048"/>
            </a:xfrm>
            <a:prstGeom prst="heart">
              <a:avLst/>
            </a:prstGeom>
            <a:solidFill>
              <a:srgbClr val="157F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/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90FC2928-C577-AD79-F531-01ADAE9734D8}"/>
              </a:ext>
            </a:extLst>
          </p:cNvPr>
          <p:cNvGrpSpPr>
            <a:grpSpLocks/>
          </p:cNvGrpSpPr>
          <p:nvPr/>
        </p:nvGrpSpPr>
        <p:grpSpPr bwMode="auto">
          <a:xfrm>
            <a:off x="7713452" y="3548294"/>
            <a:ext cx="538092" cy="536505"/>
            <a:chOff x="5605807" y="1057374"/>
            <a:chExt cx="537328" cy="537328"/>
          </a:xfrm>
        </p:grpSpPr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6A573BF6-8401-048A-3102-82411D259E64}"/>
                </a:ext>
              </a:extLst>
            </p:cNvPr>
            <p:cNvSpPr/>
            <p:nvPr/>
          </p:nvSpPr>
          <p:spPr>
            <a:xfrm>
              <a:off x="5605807" y="1057374"/>
              <a:ext cx="537328" cy="53732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/>
            </a:p>
          </p:txBody>
        </p:sp>
        <p:pic>
          <p:nvPicPr>
            <p:cNvPr id="49" name="Immagine 49">
              <a:extLst>
                <a:ext uri="{FF2B5EF4-FFF2-40B4-BE49-F238E27FC236}">
                  <a16:creationId xmlns:a16="http://schemas.microsoft.com/office/drawing/2014/main" id="{8499E1CE-1697-DA86-6C22-409FB0FF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096" y="1132868"/>
              <a:ext cx="321769" cy="36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5FD8C89D-E633-7AF7-E73E-A64E1DAC9CF1}"/>
              </a:ext>
            </a:extLst>
          </p:cNvPr>
          <p:cNvGrpSpPr>
            <a:grpSpLocks/>
          </p:cNvGrpSpPr>
          <p:nvPr/>
        </p:nvGrpSpPr>
        <p:grpSpPr bwMode="auto">
          <a:xfrm>
            <a:off x="10284869" y="3560991"/>
            <a:ext cx="536505" cy="538092"/>
            <a:chOff x="8218602" y="1090269"/>
            <a:chExt cx="537328" cy="537328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C571513B-E9E9-B02E-1792-35005EE7BC14}"/>
                </a:ext>
              </a:extLst>
            </p:cNvPr>
            <p:cNvSpPr/>
            <p:nvPr/>
          </p:nvSpPr>
          <p:spPr>
            <a:xfrm>
              <a:off x="8218602" y="1090269"/>
              <a:ext cx="537328" cy="537328"/>
            </a:xfrm>
            <a:prstGeom prst="ellipse">
              <a:avLst/>
            </a:prstGeom>
            <a:solidFill>
              <a:srgbClr val="4DEEE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/>
            </a:p>
          </p:txBody>
        </p:sp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6557620F-D2A3-8CE4-7B87-EEA12FFC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173" y="1160036"/>
              <a:ext cx="518473" cy="39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AFC09389-2E8F-7B31-724F-4639ECAE5663}"/>
              </a:ext>
            </a:extLst>
          </p:cNvPr>
          <p:cNvGrpSpPr>
            <a:grpSpLocks/>
          </p:cNvGrpSpPr>
          <p:nvPr/>
        </p:nvGrpSpPr>
        <p:grpSpPr bwMode="auto">
          <a:xfrm>
            <a:off x="6459488" y="3556230"/>
            <a:ext cx="538447" cy="536505"/>
            <a:chOff x="4917649" y="-150829"/>
            <a:chExt cx="537589" cy="537328"/>
          </a:xfrm>
        </p:grpSpPr>
        <p:sp>
          <p:nvSpPr>
            <p:cNvPr id="56" name="Ovale 55">
              <a:extLst>
                <a:ext uri="{FF2B5EF4-FFF2-40B4-BE49-F238E27FC236}">
                  <a16:creationId xmlns:a16="http://schemas.microsoft.com/office/drawing/2014/main" id="{AE54901B-1568-FA57-9815-BFBA2F8C070C}"/>
                </a:ext>
              </a:extLst>
            </p:cNvPr>
            <p:cNvSpPr/>
            <p:nvPr/>
          </p:nvSpPr>
          <p:spPr>
            <a:xfrm>
              <a:off x="4917649" y="-150829"/>
              <a:ext cx="537234" cy="537328"/>
            </a:xfrm>
            <a:prstGeom prst="ellipse">
              <a:avLst/>
            </a:prstGeom>
            <a:solidFill>
              <a:srgbClr val="FF8F3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/>
            </a:p>
          </p:txBody>
        </p:sp>
        <p:pic>
          <p:nvPicPr>
            <p:cNvPr id="57" name="Immagine 59">
              <a:extLst>
                <a:ext uri="{FF2B5EF4-FFF2-40B4-BE49-F238E27FC236}">
                  <a16:creationId xmlns:a16="http://schemas.microsoft.com/office/drawing/2014/main" id="{0FCAF801-C30A-53C4-E886-BEDD9D25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351"/>
            <a:stretch>
              <a:fillRect/>
            </a:stretch>
          </p:blipFill>
          <p:spPr bwMode="auto">
            <a:xfrm>
              <a:off x="4936764" y="-56562"/>
              <a:ext cx="518474" cy="39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E8E25273-95A5-5D70-8081-D08E288FD6BE}"/>
              </a:ext>
            </a:extLst>
          </p:cNvPr>
          <p:cNvGrpSpPr>
            <a:grpSpLocks/>
          </p:cNvGrpSpPr>
          <p:nvPr/>
        </p:nvGrpSpPr>
        <p:grpSpPr bwMode="auto">
          <a:xfrm>
            <a:off x="9035669" y="3513726"/>
            <a:ext cx="536505" cy="593648"/>
            <a:chOff x="4917649" y="-197826"/>
            <a:chExt cx="537328" cy="593889"/>
          </a:xfrm>
        </p:grpSpPr>
        <p:sp>
          <p:nvSpPr>
            <p:cNvPr id="59" name="Ovale 58">
              <a:extLst>
                <a:ext uri="{FF2B5EF4-FFF2-40B4-BE49-F238E27FC236}">
                  <a16:creationId xmlns:a16="http://schemas.microsoft.com/office/drawing/2014/main" id="{C8505FBC-AAB1-E1F3-3B9E-5042D7DEC695}"/>
                </a:ext>
              </a:extLst>
            </p:cNvPr>
            <p:cNvSpPr/>
            <p:nvPr/>
          </p:nvSpPr>
          <p:spPr>
            <a:xfrm>
              <a:off x="4917649" y="-150542"/>
              <a:ext cx="537328" cy="536723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/>
            </a:p>
          </p:txBody>
        </p:sp>
        <p:pic>
          <p:nvPicPr>
            <p:cNvPr id="60" name="Immagine 63">
              <a:extLst>
                <a:ext uri="{FF2B5EF4-FFF2-40B4-BE49-F238E27FC236}">
                  <a16:creationId xmlns:a16="http://schemas.microsoft.com/office/drawing/2014/main" id="{2D3706BF-2865-E32B-E395-9E7834B3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661" r="-24684" b="-16518"/>
            <a:stretch>
              <a:fillRect/>
            </a:stretch>
          </p:blipFill>
          <p:spPr bwMode="auto">
            <a:xfrm>
              <a:off x="4938074" y="-197826"/>
              <a:ext cx="499618" cy="593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" name="Grafik 7">
            <a:extLst>
              <a:ext uri="{FF2B5EF4-FFF2-40B4-BE49-F238E27FC236}">
                <a16:creationId xmlns:a16="http://schemas.microsoft.com/office/drawing/2014/main" id="{D76C4B00-00F7-4592-B771-75FD1F088C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10988039" y="216319"/>
            <a:ext cx="938091" cy="2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7342F088-7ADD-4C72-2505-3DCF4E7469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9"/>
          <a:stretch>
            <a:fillRect/>
          </a:stretch>
        </p:blipFill>
        <p:spPr bwMode="auto">
          <a:xfrm flipH="1">
            <a:off x="795" y="1309964"/>
            <a:ext cx="5074577" cy="55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CasellaDiTesto 74">
            <a:extLst>
              <a:ext uri="{FF2B5EF4-FFF2-40B4-BE49-F238E27FC236}">
                <a16:creationId xmlns:a16="http://schemas.microsoft.com/office/drawing/2014/main" id="{4932C53D-6EFD-EB4C-B7BA-1448A5D6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44" y="2638773"/>
            <a:ext cx="3288872" cy="215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Immaginiamo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cui tutti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possano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godere</a:t>
            </a:r>
            <a:endParaRPr lang="en-GB" alt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gioia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sentire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vivere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 senza </a:t>
            </a:r>
            <a:r>
              <a:rPr lang="en-GB" altLang="x-non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</a:t>
            </a:r>
            <a:endParaRPr lang="en-GB" altLang="x-non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sellaDiTesto 25">
            <a:extLst>
              <a:ext uri="{FF2B5EF4-FFF2-40B4-BE49-F238E27FC236}">
                <a16:creationId xmlns:a16="http://schemas.microsoft.com/office/drawing/2014/main" id="{A0606E6B-4514-AAE1-65A0-B34A1F21F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208" y="1529188"/>
            <a:ext cx="1999990" cy="139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Ci prendiamo </a:t>
            </a:r>
            <a:r>
              <a:rPr lang="it-IT" altLang="x-none" sz="15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CURA</a:t>
            </a: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del benessere dei nostri pazienti</a:t>
            </a: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x-none" sz="15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 dei nostri dipendenti </a:t>
            </a: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x-none" sz="1600" dirty="0"/>
          </a:p>
        </p:txBody>
      </p:sp>
      <p:sp>
        <p:nvSpPr>
          <p:cNvPr id="65" name="Rettangolo 4">
            <a:extLst>
              <a:ext uri="{FF2B5EF4-FFF2-40B4-BE49-F238E27FC236}">
                <a16:creationId xmlns:a16="http://schemas.microsoft.com/office/drawing/2014/main" id="{45078C0C-56ED-153C-16FF-6454C5FCCBA6}"/>
              </a:ext>
            </a:extLst>
          </p:cNvPr>
          <p:cNvSpPr txBox="1">
            <a:spLocks/>
          </p:cNvSpPr>
          <p:nvPr/>
        </p:nvSpPr>
        <p:spPr>
          <a:xfrm>
            <a:off x="292674" y="510763"/>
            <a:ext cx="3749971" cy="41583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88" tIns="44994" rIns="89988" bIns="44994" anchor="ctr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40"/>
              </a:lnSpc>
            </a:pPr>
            <a:r>
              <a:rPr lang="de-DE" altLang="x-none" sz="2800" b="1" spc="-1" dirty="0">
                <a:solidFill>
                  <a:schemeClr val="bg1"/>
                </a:solidFill>
                <a:latin typeface="Arial" panose="020B0604020202020204" pitchFamily="34" charset="0"/>
                <a:ea typeface="Myriad Pro Light" charset="0"/>
                <a:cs typeface="Arial" panose="020B0604020202020204" pitchFamily="34" charset="0"/>
              </a:rPr>
              <a:t>I NOSTRI VALORI</a:t>
            </a:r>
            <a:endParaRPr lang="it-IT" sz="2800" b="1" spc="-1" dirty="0">
              <a:solidFill>
                <a:schemeClr val="bg1"/>
              </a:solidFill>
              <a:latin typeface="Arial" panose="020B0604020202020204" pitchFamily="34" charset="0"/>
              <a:ea typeface="Myriad Pro Light" charset="0"/>
              <a:cs typeface="Arial" panose="020B0604020202020204" pitchFamily="34" charset="0"/>
            </a:endParaRP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238BFCCF-4855-5A58-1CBE-36CB5B6BE837}"/>
              </a:ext>
            </a:extLst>
          </p:cNvPr>
          <p:cNvSpPr/>
          <p:nvPr/>
        </p:nvSpPr>
        <p:spPr>
          <a:xfrm>
            <a:off x="-239650" y="410092"/>
            <a:ext cx="457141" cy="457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E9948AD-D6EB-4DC1-A79C-9D8C3F102F5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>
            <a:off x="562036" y="5289595"/>
            <a:ext cx="1876855" cy="141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158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409E934E-0413-5F6E-6CBA-855AF5D67BEF}"/>
              </a:ext>
            </a:extLst>
          </p:cNvPr>
          <p:cNvSpPr/>
          <p:nvPr/>
        </p:nvSpPr>
        <p:spPr>
          <a:xfrm>
            <a:off x="0" y="0"/>
            <a:ext cx="3810000" cy="68580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29F269-C4D0-D144-29E7-C6624067EBA7}"/>
              </a:ext>
            </a:extLst>
          </p:cNvPr>
          <p:cNvSpPr txBox="1"/>
          <p:nvPr/>
        </p:nvSpPr>
        <p:spPr>
          <a:xfrm>
            <a:off x="330604" y="1090898"/>
            <a:ext cx="2948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Un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unico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grande</a:t>
            </a:r>
            <a:r>
              <a:rPr lang="en-GB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gruppo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, </a:t>
            </a:r>
          </a:p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al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servizio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delle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persone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</a:p>
          <a:p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che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vogliono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ritrovare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il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benessere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rPr>
              <a:t>dell’udito</a:t>
            </a:r>
            <a:endParaRPr lang="en-GB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Myriad Pro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642E3F3-DD71-1892-1E61-FDDB4BCC36DC}"/>
              </a:ext>
            </a:extLst>
          </p:cNvPr>
          <p:cNvGrpSpPr/>
          <p:nvPr/>
        </p:nvGrpSpPr>
        <p:grpSpPr>
          <a:xfrm>
            <a:off x="6500113" y="238982"/>
            <a:ext cx="3023473" cy="851916"/>
            <a:chOff x="6558693" y="3708400"/>
            <a:chExt cx="2617819" cy="737616"/>
          </a:xfrm>
        </p:grpSpPr>
        <p:pic>
          <p:nvPicPr>
            <p:cNvPr id="12" name="Immagine 11" descr="AC_LOGO_AUDIONOVA_WOH_CMYK_VERTICAL_001.pdf">
              <a:extLst>
                <a:ext uri="{FF2B5EF4-FFF2-40B4-BE49-F238E27FC236}">
                  <a16:creationId xmlns:a16="http://schemas.microsoft.com/office/drawing/2014/main" id="{4931380A-A55F-433E-F83C-0BE58F527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3" r="26680" b="37274"/>
            <a:stretch/>
          </p:blipFill>
          <p:spPr>
            <a:xfrm>
              <a:off x="6558693" y="3708400"/>
              <a:ext cx="2056987" cy="680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magine 12" descr="AC_LOGO_AUDIONOVA_WOH_CMYK_VERTICAL_001.pdf">
              <a:extLst>
                <a:ext uri="{FF2B5EF4-FFF2-40B4-BE49-F238E27FC236}">
                  <a16:creationId xmlns:a16="http://schemas.microsoft.com/office/drawing/2014/main" id="{5CE36CEF-893D-31F6-3AAE-80F3C2BB1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97" t="16785" r="7123" b="30206"/>
            <a:stretch/>
          </p:blipFill>
          <p:spPr>
            <a:xfrm>
              <a:off x="8607552" y="3836416"/>
              <a:ext cx="568960" cy="609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26">
            <a:extLst>
              <a:ext uri="{FF2B5EF4-FFF2-40B4-BE49-F238E27FC236}">
                <a16:creationId xmlns:a16="http://schemas.microsoft.com/office/drawing/2014/main" id="{A1CBDECE-9843-0B4E-35D4-F023C8CD608A}"/>
              </a:ext>
            </a:extLst>
          </p:cNvPr>
          <p:cNvSpPr/>
          <p:nvPr/>
        </p:nvSpPr>
        <p:spPr>
          <a:xfrm>
            <a:off x="4864818" y="5407521"/>
            <a:ext cx="6562254" cy="13732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800" spc="-1" dirty="0">
                <a:latin typeface="Roboto" panose="02000000000000000000" pitchFamily="2" charset="0"/>
                <a:ea typeface="Roboto" panose="02000000000000000000" pitchFamily="2" charset="0"/>
              </a:rPr>
              <a:t>La prima catena italiana per numero di </a:t>
            </a:r>
          </a:p>
          <a:p>
            <a:pPr algn="ctr">
              <a:lnSpc>
                <a:spcPct val="100000"/>
              </a:lnSpc>
            </a:pPr>
            <a:r>
              <a:rPr lang="it-IT" sz="2800" b="1" spc="-1" dirty="0">
                <a:latin typeface="Roboto" panose="02000000000000000000" pitchFamily="2" charset="0"/>
                <a:ea typeface="Roboto" panose="02000000000000000000" pitchFamily="2" charset="0"/>
              </a:rPr>
              <a:t>Centri acustici diretti</a:t>
            </a:r>
            <a:endParaRPr lang="it-IT" sz="2800" spc="-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E6BA63D-6EDB-2AC7-2584-2B571F221DF5}"/>
              </a:ext>
            </a:extLst>
          </p:cNvPr>
          <p:cNvGrpSpPr/>
          <p:nvPr/>
        </p:nvGrpSpPr>
        <p:grpSpPr>
          <a:xfrm>
            <a:off x="4864818" y="1932897"/>
            <a:ext cx="2245360" cy="2245360"/>
            <a:chOff x="4864818" y="1932897"/>
            <a:chExt cx="2245360" cy="2245360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62C36302-E0BB-BA06-36CB-1C579E22CB49}"/>
                </a:ext>
              </a:extLst>
            </p:cNvPr>
            <p:cNvSpPr/>
            <p:nvPr/>
          </p:nvSpPr>
          <p:spPr>
            <a:xfrm>
              <a:off x="4864818" y="1932897"/>
              <a:ext cx="2245360" cy="2245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8CC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0A0781B-7935-147B-CCC1-D5CE34BE77A8}"/>
                </a:ext>
              </a:extLst>
            </p:cNvPr>
            <p:cNvSpPr txBox="1"/>
            <p:nvPr/>
          </p:nvSpPr>
          <p:spPr>
            <a:xfrm>
              <a:off x="5245854" y="2256432"/>
              <a:ext cx="1511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pc="-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2007</a:t>
              </a: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F78D638F-9092-B135-16FD-112F235A15A2}"/>
                </a:ext>
              </a:extLst>
            </p:cNvPr>
            <p:cNvSpPr/>
            <p:nvPr/>
          </p:nvSpPr>
          <p:spPr>
            <a:xfrm>
              <a:off x="5218098" y="2918258"/>
              <a:ext cx="1538800" cy="1043640"/>
            </a:xfrm>
            <a:prstGeom prst="rect">
              <a:avLst/>
            </a:prstGeom>
            <a:noFill/>
            <a:ln w="3810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ts val="1380"/>
                </a:lnSpc>
              </a:pPr>
              <a:r>
                <a:rPr lang="it-IT" sz="4400" b="1" spc="-1" dirty="0">
                  <a:solidFill>
                    <a:srgbClr val="006298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19</a:t>
              </a:r>
              <a:endParaRPr lang="it-IT" sz="4400" spc="-1" dirty="0"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endParaRPr>
            </a:p>
            <a:p>
              <a:pPr algn="ctr">
                <a:lnSpc>
                  <a:spcPts val="1380"/>
                </a:lnSpc>
              </a:pPr>
              <a:r>
                <a:rPr lang="it-IT" sz="1400" b="1" spc="-1" dirty="0">
                  <a:solidFill>
                    <a:srgbClr val="006298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Centri</a:t>
              </a:r>
            </a:p>
            <a:p>
              <a:pPr algn="ctr">
                <a:lnSpc>
                  <a:spcPts val="1380"/>
                </a:lnSpc>
              </a:pPr>
              <a:r>
                <a:rPr lang="it-IT" sz="1400" b="1" spc="-1" dirty="0">
                  <a:solidFill>
                    <a:srgbClr val="006298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acustici</a:t>
              </a:r>
              <a:endParaRPr lang="it-IT" sz="1400" spc="-1" dirty="0"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endParaRP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F71A6831-16DB-CDDE-122B-C930CEE6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198" r="59129" b="17088"/>
          <a:stretch/>
        </p:blipFill>
        <p:spPr>
          <a:xfrm>
            <a:off x="293871" y="2374950"/>
            <a:ext cx="3745031" cy="470203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61A8459-1D72-54CC-3B1D-0B1B7A3E0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98" t="-2197" r="-1617" b="2197"/>
          <a:stretch/>
        </p:blipFill>
        <p:spPr>
          <a:xfrm>
            <a:off x="163789" y="2271927"/>
            <a:ext cx="3465284" cy="55247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A0CF531A-86E0-65DD-7C4F-95D19CE2B33C}"/>
              </a:ext>
            </a:extLst>
          </p:cNvPr>
          <p:cNvGrpSpPr/>
          <p:nvPr/>
        </p:nvGrpSpPr>
        <p:grpSpPr>
          <a:xfrm>
            <a:off x="-14140" y="2681544"/>
            <a:ext cx="12410269" cy="2213816"/>
            <a:chOff x="-14140" y="2681544"/>
            <a:chExt cx="12410269" cy="2213816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B550D711-1FBC-1680-5AEB-2772EDD2A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1" t="-53792" r="-1007" b="-12106"/>
            <a:stretch/>
          </p:blipFill>
          <p:spPr>
            <a:xfrm rot="21387063">
              <a:off x="-10083" y="2821421"/>
              <a:ext cx="12406212" cy="1815378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BC457F54-B158-F8F2-EC65-4317DF1F2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l="-31" t="-90205" r="69292" b="-12105"/>
            <a:stretch/>
          </p:blipFill>
          <p:spPr>
            <a:xfrm rot="21387063">
              <a:off x="-14140" y="2681544"/>
              <a:ext cx="3774358" cy="2213816"/>
            </a:xfrm>
            <a:prstGeom prst="rect">
              <a:avLst/>
            </a:prstGeom>
          </p:spPr>
        </p:pic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AF38A760-3615-CDC4-938C-92E6A73E1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1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1213">
            <a:off x="4449886" y="996774"/>
            <a:ext cx="1308999" cy="98519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E3AE1AC8-2965-DBE3-DD12-8EEBE6D7E4A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8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4000" contrast="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3520">
            <a:off x="6835939" y="1690366"/>
            <a:ext cx="1012633" cy="111468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BA9706FD-051B-AD43-CA8E-C7085C2572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 contrast="-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7170" y="242371"/>
            <a:ext cx="972152" cy="11078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B51595A-892D-4080-2071-F0695604B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65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6028" y="4217900"/>
            <a:ext cx="819217" cy="86537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955BC15-EBC3-BAA2-2569-9F4B4723CA3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8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4000" contrast="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3520">
            <a:off x="4645634" y="5702311"/>
            <a:ext cx="628103" cy="691401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4A788123-7466-79AD-24CB-BC9D1E88A240}"/>
              </a:ext>
            </a:extLst>
          </p:cNvPr>
          <p:cNvGrpSpPr/>
          <p:nvPr/>
        </p:nvGrpSpPr>
        <p:grpSpPr>
          <a:xfrm>
            <a:off x="10559746" y="6501584"/>
            <a:ext cx="1433925" cy="209171"/>
            <a:chOff x="5064979" y="3702989"/>
            <a:chExt cx="5092983" cy="743027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893EC798-22B0-5695-50C3-A959A7B7E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95" r="-711" b="-3359"/>
            <a:stretch/>
          </p:blipFill>
          <p:spPr>
            <a:xfrm>
              <a:off x="5064979" y="3702989"/>
              <a:ext cx="5092983" cy="708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Immagine 33" descr="AC_LOGO_AUDIONOVA_WOH_CMYK_VERTICAL_001.pdf">
              <a:extLst>
                <a:ext uri="{FF2B5EF4-FFF2-40B4-BE49-F238E27FC236}">
                  <a16:creationId xmlns:a16="http://schemas.microsoft.com/office/drawing/2014/main" id="{9934814B-F091-24D8-5F1D-3CC54BC25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597" t="16785" r="7123" b="30206"/>
            <a:stretch/>
          </p:blipFill>
          <p:spPr>
            <a:xfrm>
              <a:off x="8607552" y="3836416"/>
              <a:ext cx="568960" cy="609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B30FFC67-E292-3BFF-142B-15155054A6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2" y="-210334"/>
            <a:ext cx="3314700" cy="13970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9B2941FC-727E-244D-809C-2CDDEAA07E40}"/>
              </a:ext>
            </a:extLst>
          </p:cNvPr>
          <p:cNvGrpSpPr/>
          <p:nvPr/>
        </p:nvGrpSpPr>
        <p:grpSpPr>
          <a:xfrm>
            <a:off x="8429910" y="1517425"/>
            <a:ext cx="3180078" cy="3180078"/>
            <a:chOff x="8174070" y="1429053"/>
            <a:chExt cx="3180078" cy="3180078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FCDBC481-090B-6415-B562-182FD47D3090}"/>
                </a:ext>
              </a:extLst>
            </p:cNvPr>
            <p:cNvSpPr/>
            <p:nvPr/>
          </p:nvSpPr>
          <p:spPr>
            <a:xfrm>
              <a:off x="8174070" y="1429053"/>
              <a:ext cx="3180078" cy="318007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8CC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B8EDD61-C77C-A896-2984-311F9ACEC5F9}"/>
                </a:ext>
              </a:extLst>
            </p:cNvPr>
            <p:cNvSpPr txBox="1"/>
            <p:nvPr/>
          </p:nvSpPr>
          <p:spPr>
            <a:xfrm>
              <a:off x="9146672" y="2119607"/>
              <a:ext cx="1176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pc="-150" dirty="0">
                  <a:solidFill>
                    <a:srgbClr val="467C1D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2024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E4342E84-6660-454B-DADE-6587CF13C971}"/>
                </a:ext>
              </a:extLst>
            </p:cNvPr>
            <p:cNvSpPr/>
            <p:nvPr/>
          </p:nvSpPr>
          <p:spPr>
            <a:xfrm>
              <a:off x="8965312" y="2761638"/>
              <a:ext cx="1538800" cy="1334724"/>
            </a:xfrm>
            <a:prstGeom prst="rect">
              <a:avLst/>
            </a:prstGeom>
            <a:noFill/>
            <a:ln w="3810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ts val="1580"/>
                </a:lnSpc>
              </a:pPr>
              <a:r>
                <a:rPr lang="it-IT" sz="5400" b="1" spc="-1">
                  <a:solidFill>
                    <a:srgbClr val="006298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220</a:t>
              </a:r>
              <a:endParaRPr lang="it-IT" sz="5400" spc="-1" dirty="0"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endParaRPr>
            </a:p>
            <a:p>
              <a:pPr algn="ctr">
                <a:lnSpc>
                  <a:spcPts val="1780"/>
                </a:lnSpc>
              </a:pPr>
              <a:r>
                <a:rPr lang="it-IT" b="1" spc="-1" dirty="0">
                  <a:solidFill>
                    <a:srgbClr val="006298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Centri</a:t>
              </a:r>
            </a:p>
            <a:p>
              <a:pPr algn="ctr">
                <a:lnSpc>
                  <a:spcPts val="1580"/>
                </a:lnSpc>
              </a:pPr>
              <a:r>
                <a:rPr lang="it-IT" b="1" spc="-1" dirty="0">
                  <a:solidFill>
                    <a:srgbClr val="006298"/>
                  </a:solidFill>
                  <a:latin typeface="Roboto" panose="02000000000000000000" pitchFamily="2" charset="0"/>
                  <a:ea typeface="Roboto" panose="02000000000000000000" pitchFamily="2" charset="0"/>
                  <a:cs typeface="Myriad Pro" charset="0"/>
                </a:rPr>
                <a:t>acustici</a:t>
              </a:r>
              <a:endParaRPr lang="it-IT" spc="-1" dirty="0">
                <a:latin typeface="Roboto" panose="02000000000000000000" pitchFamily="2" charset="0"/>
                <a:ea typeface="Roboto" panose="02000000000000000000" pitchFamily="2" charset="0"/>
                <a:cs typeface="Myriad Pro" charset="0"/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72BBC09-46C4-9208-D8DE-585ADB8373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5" y="6333069"/>
            <a:ext cx="1051926" cy="3138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0BB3C85-52CE-64C6-A942-3AFEB780A8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2" y="-210334"/>
            <a:ext cx="33147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D2E38-7F3A-428C-BF22-A41E8410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it-IT"/>
              <a:t>Sentire bene per vivere bene</a:t>
            </a:r>
          </a:p>
        </p:txBody>
      </p:sp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08C78B81-64BD-6C4C-A80E-7D2E552C0A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5623" b="24533"/>
          <a:stretch/>
        </p:blipFill>
        <p:spPr>
          <a:xfrm>
            <a:off x="4" y="0"/>
            <a:ext cx="12191996" cy="486399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297C-EB0A-E16C-8141-B62DB733E1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BD19-650C-492E-ABD1-C9DD739C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06980"/>
            <a:ext cx="9144000" cy="1844040"/>
          </a:xfrm>
        </p:spPr>
        <p:txBody>
          <a:bodyPr anchor="ctr"/>
          <a:lstStyle/>
          <a:p>
            <a:pPr rtl="0"/>
            <a:r>
              <a:rPr lang="it-IT"/>
              <a:t>Ipoacusia e benessere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2610A8-F732-4A79-8082-613360B71627}"/>
              </a:ext>
            </a:extLst>
          </p:cNvPr>
          <p:cNvSpPr txBox="1">
            <a:spLocks/>
          </p:cNvSpPr>
          <p:nvPr/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AE328127-08F8-47EE-8464-9053AE567DEE}" type="slidenum">
              <a:rPr/>
              <a:pPr rtl="0"/>
              <a:t>9</a:t>
            </a:fld>
            <a:endParaRPr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BE282D0-7B52-4EE7-BB2B-0BC75E437DDB}"/>
              </a:ext>
            </a:extLst>
          </p:cNvPr>
          <p:cNvSpPr txBox="1">
            <a:spLocks/>
          </p:cNvSpPr>
          <p:nvPr/>
        </p:nvSpPr>
        <p:spPr>
          <a:xfrm>
            <a:off x="872351" y="6380115"/>
            <a:ext cx="768169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0A6F372-BC37-4AED-B0A9-32D2FF9D76EC}" type="datetime1">
              <a:rPr lang="en-US"/>
              <a:pPr rtl="0"/>
              <a:t>1/30/2025</a:t>
            </a:fld>
            <a:endParaRPr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8A5E2C-F750-41EF-8C3E-6EDDA564860C}"/>
              </a:ext>
            </a:extLst>
          </p:cNvPr>
          <p:cNvSpPr txBox="1">
            <a:spLocks/>
          </p:cNvSpPr>
          <p:nvPr/>
        </p:nvSpPr>
        <p:spPr>
          <a:xfrm>
            <a:off x="1640520" y="6380115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/>
              <a:t>| Sentire bene per vivere bene</a:t>
            </a:r>
          </a:p>
        </p:txBody>
      </p:sp>
    </p:spTree>
    <p:extLst>
      <p:ext uri="{BB962C8B-B14F-4D97-AF65-F5344CB8AC3E}">
        <p14:creationId xmlns:p14="http://schemas.microsoft.com/office/powerpoint/2010/main" val="3479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onova Master">
  <a:themeElements>
    <a:clrScheme name="Sonova">
      <a:dk1>
        <a:sysClr val="windowText" lastClr="000000"/>
      </a:dk1>
      <a:lt1>
        <a:sysClr val="window" lastClr="FFFFFF"/>
      </a:lt1>
      <a:dk2>
        <a:srgbClr val="005A64"/>
      </a:dk2>
      <a:lt2>
        <a:srgbClr val="0083CA"/>
      </a:lt2>
      <a:accent1>
        <a:srgbClr val="0083CA"/>
      </a:accent1>
      <a:accent2>
        <a:srgbClr val="003C64"/>
      </a:accent2>
      <a:accent3>
        <a:srgbClr val="005A64"/>
      </a:accent3>
      <a:accent4>
        <a:srgbClr val="7D0041"/>
      </a:accent4>
      <a:accent5>
        <a:srgbClr val="8C321E"/>
      </a:accent5>
      <a:accent6>
        <a:srgbClr val="6EB4DC"/>
      </a:accent6>
      <a:hlink>
        <a:srgbClr val="0083CA"/>
      </a:hlink>
      <a:folHlink>
        <a:srgbClr val="003C64"/>
      </a:folHlink>
    </a:clrScheme>
    <a:fontScheme name="Rufina &amp; Roboto Light">
      <a:majorFont>
        <a:latin typeface="Rufina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 name="Blue 100">
      <a:srgbClr val="0083CA"/>
    </a:custClr>
    <a:custClr name="Grey 100">
      <a:srgbClr val="DEDDD9"/>
    </a:custClr>
    <a:custClr name="Dark Blue 100">
      <a:srgbClr val="003C64"/>
    </a:custClr>
    <a:custClr name="Petrol 100">
      <a:srgbClr val="005A64"/>
    </a:custClr>
    <a:custClr name="Burgundy 100">
      <a:srgbClr val="7D0041"/>
    </a:custClr>
    <a:custClr name="Copper 100">
      <a:srgbClr val="8C321E"/>
    </a:custClr>
    <a:custClr name="Light Blue 100">
      <a:srgbClr val="6EB4DC"/>
    </a:custClr>
    <a:custClr name="Green 100">
      <a:srgbClr val="46A028"/>
    </a:custClr>
    <a:custClr name="Red 100">
      <a:srgbClr val="E60050"/>
    </a:custClr>
    <a:custClr name="Yellow 100">
      <a:srgbClr val="FFA528"/>
    </a:custClr>
    <a:custClr name="Blue 80">
      <a:srgbClr val="339CD5"/>
    </a:custClr>
    <a:custClr name="Grey 80">
      <a:srgbClr val="E5E4E1"/>
    </a:custClr>
    <a:custClr name="Dark Blue 80">
      <a:srgbClr val="336383"/>
    </a:custClr>
    <a:custClr name="Petrol 80">
      <a:srgbClr val="337B83"/>
    </a:custClr>
    <a:custClr name="Burgundy 80">
      <a:srgbClr val="973367"/>
    </a:custClr>
    <a:custClr name="Copper 80">
      <a:srgbClr val="A35B4B"/>
    </a:custClr>
    <a:custClr name="Light Blue 80">
      <a:srgbClr val="8BC3E3"/>
    </a:custClr>
    <a:custClr name="Green 80">
      <a:srgbClr val="6BB353"/>
    </a:custClr>
    <a:custClr name="Red 80">
      <a:srgbClr val="EB3373"/>
    </a:custClr>
    <a:custClr name="Yellow 80">
      <a:srgbClr val="FFB753"/>
    </a:custClr>
    <a:custClr name="Blue 60">
      <a:srgbClr val="66B5DF"/>
    </a:custClr>
    <a:custClr name="Grey 60">
      <a:srgbClr val="EBEBE8"/>
    </a:custClr>
    <a:custClr name="Dark Blue 60">
      <a:srgbClr val="668AA2"/>
    </a:custClr>
    <a:custClr name="Petrol 60">
      <a:srgbClr val="669CA2"/>
    </a:custClr>
    <a:custClr name="Burgundy 60">
      <a:srgbClr val="B1668D"/>
    </a:custClr>
    <a:custClr name="Copper 60">
      <a:srgbClr val="BA8478"/>
    </a:custClr>
    <a:custClr name="Light Blue 60">
      <a:srgbClr val="A8D2EA"/>
    </a:custClr>
    <a:custClr name="Green 60">
      <a:srgbClr val="90C67E"/>
    </a:custClr>
    <a:custClr name="Red 60">
      <a:srgbClr val="F06696"/>
    </a:custClr>
    <a:custClr name="Yellow 60">
      <a:srgbClr val="FFC97E"/>
    </a:custClr>
    <a:custClr name="Blue 40">
      <a:srgbClr val="99CDEA"/>
    </a:custClr>
    <a:custClr name="Grey 40">
      <a:srgbClr val="F2F1F0"/>
    </a:custClr>
    <a:custClr name="Dark Blue 40">
      <a:srgbClr val="99B1C1"/>
    </a:custClr>
    <a:custClr name="Petrol 40">
      <a:srgbClr val="99BDC1"/>
    </a:custClr>
    <a:custClr name="Burgundy 40">
      <a:srgbClr val="CB99B3"/>
    </a:custClr>
    <a:custClr name="Copper 40">
      <a:srgbClr val="D1ADA5"/>
    </a:custClr>
    <a:custClr name="Light Blue 40">
      <a:srgbClr val="C5E1F1"/>
    </a:custClr>
    <a:custClr name="Green 40">
      <a:srgbClr val="B5D9A9"/>
    </a:custClr>
    <a:custClr name="Red 40">
      <a:srgbClr val="F599B9"/>
    </a:custClr>
    <a:custClr name="Yellow 40">
      <a:srgbClr val="FFDBA9"/>
    </a:custClr>
  </a:custClrLst>
  <a:extLst>
    <a:ext uri="{05A4C25C-085E-4340-85A3-A5531E510DB2}">
      <thm15:themeFamily xmlns:thm15="http://schemas.microsoft.com/office/thememl/2012/main" name="20-01109_Master.potx" id="{A338CE20-F695-4E40-97F9-1D786B78AA4A}" vid="{E631E0F9-39C7-4D01-BA16-1CA3BBE3017F}"/>
    </a:ext>
  </a:extLst>
</a:theme>
</file>

<file path=ppt/theme/theme2.xml><?xml version="1.0" encoding="utf-8"?>
<a:theme xmlns:a="http://schemas.openxmlformats.org/drawingml/2006/main" name="Office Theme">
  <a:themeElements>
    <a:clrScheme name="Sonova">
      <a:dk1>
        <a:sysClr val="windowText" lastClr="000000"/>
      </a:dk1>
      <a:lt1>
        <a:sysClr val="window" lastClr="FFFFFF"/>
      </a:lt1>
      <a:dk2>
        <a:srgbClr val="005A64"/>
      </a:dk2>
      <a:lt2>
        <a:srgbClr val="0083CA"/>
      </a:lt2>
      <a:accent1>
        <a:srgbClr val="003C64"/>
      </a:accent1>
      <a:accent2>
        <a:srgbClr val="346483"/>
      </a:accent2>
      <a:accent3>
        <a:srgbClr val="668AA2"/>
      </a:accent3>
      <a:accent4>
        <a:srgbClr val="0083CA"/>
      </a:accent4>
      <a:accent5>
        <a:srgbClr val="66B5DF"/>
      </a:accent5>
      <a:accent6>
        <a:srgbClr val="99CDEA"/>
      </a:accent6>
      <a:hlink>
        <a:srgbClr val="0083CA"/>
      </a:hlink>
      <a:folHlink>
        <a:srgbClr val="003C64"/>
      </a:folHlink>
    </a:clrScheme>
    <a:fontScheme name="Rufina &amp; Roboto Light">
      <a:majorFont>
        <a:latin typeface="Rufina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onova">
      <a:dk1>
        <a:sysClr val="windowText" lastClr="000000"/>
      </a:dk1>
      <a:lt1>
        <a:sysClr val="window" lastClr="FFFFFF"/>
      </a:lt1>
      <a:dk2>
        <a:srgbClr val="005A64"/>
      </a:dk2>
      <a:lt2>
        <a:srgbClr val="0083CA"/>
      </a:lt2>
      <a:accent1>
        <a:srgbClr val="003C64"/>
      </a:accent1>
      <a:accent2>
        <a:srgbClr val="346483"/>
      </a:accent2>
      <a:accent3>
        <a:srgbClr val="668AA2"/>
      </a:accent3>
      <a:accent4>
        <a:srgbClr val="0083CA"/>
      </a:accent4>
      <a:accent5>
        <a:srgbClr val="66B5DF"/>
      </a:accent5>
      <a:accent6>
        <a:srgbClr val="99CDEA"/>
      </a:accent6>
      <a:hlink>
        <a:srgbClr val="0083CA"/>
      </a:hlink>
      <a:folHlink>
        <a:srgbClr val="003C64"/>
      </a:folHlink>
    </a:clrScheme>
    <a:fontScheme name="Rufina &amp; Roboto Light">
      <a:majorFont>
        <a:latin typeface="Rufina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9A052138A80343B5645B25D7776AA3" ma:contentTypeVersion="3" ma:contentTypeDescription="Create a new document." ma:contentTypeScope="" ma:versionID="98c3a1c6f3f82025eba1b5878dbf72da">
  <xsd:schema xmlns:xsd="http://www.w3.org/2001/XMLSchema" xmlns:xs="http://www.w3.org/2001/XMLSchema" xmlns:p="http://schemas.microsoft.com/office/2006/metadata/properties" xmlns:ns2="bcbc9bc7-395e-4713-b4ff-6e2965ec1cce" targetNamespace="http://schemas.microsoft.com/office/2006/metadata/properties" ma:root="true" ma:fieldsID="206a197db7a9de84e14d93fba4f0cfd9" ns2:_="">
    <xsd:import namespace="bcbc9bc7-395e-4713-b4ff-6e2965ec1c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c9bc7-395e-4713-b4ff-6e2965ec1c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35D78E-8580-4579-A12E-5B4C625F307A}">
  <ds:schemaRefs>
    <ds:schemaRef ds:uri="bcbc9bc7-395e-4713-b4ff-6e2965ec1c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8170980-3783-4AF3-9086-50F0F63BE2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2AE504-E207-44FF-AF23-7B979B0BD932}">
  <ds:schemaRefs>
    <ds:schemaRef ds:uri="http://purl.org/dc/dcmitype/"/>
    <ds:schemaRef ds:uri="bcbc9bc7-395e-4713-b4ff-6e2965ec1c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Sonova Master</Template>
  <TotalTime>0</TotalTime>
  <Words>2527</Words>
  <Application>Microsoft Office PowerPoint</Application>
  <PresentationFormat>Widescreen</PresentationFormat>
  <Paragraphs>219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DengXian</vt:lpstr>
      <vt:lpstr>MS PGothic</vt:lpstr>
      <vt:lpstr>Arial</vt:lpstr>
      <vt:lpstr>Arial Nova</vt:lpstr>
      <vt:lpstr>Monly Lite Light</vt:lpstr>
      <vt:lpstr>Myriad Pro Light</vt:lpstr>
      <vt:lpstr>Roboto</vt:lpstr>
      <vt:lpstr>Roboto Light</vt:lpstr>
      <vt:lpstr>Roboto Medium</vt:lpstr>
      <vt:lpstr>Rufina</vt:lpstr>
      <vt:lpstr>Symbol</vt:lpstr>
      <vt:lpstr>Times New Roman</vt:lpstr>
      <vt:lpstr>Sonova Master</vt:lpstr>
      <vt:lpstr>Audionova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Sentire bene per vivere bene</vt:lpstr>
      <vt:lpstr>Ipoacusia e benessere</vt:lpstr>
      <vt:lpstr>Ipoacusia e benessere </vt:lpstr>
      <vt:lpstr>Impatto dell’ipoacusia sottostimato</vt:lpstr>
      <vt:lpstr>Ipoacusia e benessere cognitivo</vt:lpstr>
      <vt:lpstr>Ipoacusia e cadute</vt:lpstr>
      <vt:lpstr>PowerPoint Presentation</vt:lpstr>
    </vt:vector>
  </TitlesOfParts>
  <Company>Sonova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Assistance  incontra Audionova</dc:title>
  <dc:creator>Giacomini, Diego</dc:creator>
  <cp:lastModifiedBy>Manente, Barbara</cp:lastModifiedBy>
  <cp:revision>7</cp:revision>
  <cp:lastPrinted>2023-05-08T13:11:50Z</cp:lastPrinted>
  <dcterms:created xsi:type="dcterms:W3CDTF">2023-05-02T08:03:33Z</dcterms:created>
  <dcterms:modified xsi:type="dcterms:W3CDTF">2025-01-30T14:28:52Z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0x010100999A052138A80343B5645B25D7776AA3</vt:lpwstr>
  </property>
</Properties>
</file>