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64" r:id="rId4"/>
    <p:sldId id="265" r:id="rId5"/>
    <p:sldId id="267" r:id="rId6"/>
    <p:sldId id="268" r:id="rId7"/>
    <p:sldId id="269" r:id="rId8"/>
    <p:sldId id="270" r:id="rId9"/>
    <p:sldId id="271" r:id="rId10"/>
    <p:sldId id="272" r:id="rId11"/>
    <p:sldId id="286" r:id="rId12"/>
    <p:sldId id="273" r:id="rId13"/>
    <p:sldId id="274" r:id="rId14"/>
    <p:sldId id="275" r:id="rId15"/>
    <p:sldId id="276" r:id="rId16"/>
    <p:sldId id="287" r:id="rId17"/>
    <p:sldId id="277" r:id="rId18"/>
    <p:sldId id="278" r:id="rId19"/>
    <p:sldId id="284" r:id="rId20"/>
    <p:sldId id="281" r:id="rId21"/>
    <p:sldId id="282" r:id="rId22"/>
    <p:sldId id="283" r:id="rId23"/>
    <p:sldId id="288" r:id="rId24"/>
    <p:sldId id="298" r:id="rId25"/>
    <p:sldId id="299" r:id="rId26"/>
    <p:sldId id="300" r:id="rId27"/>
    <p:sldId id="301" r:id="rId28"/>
    <p:sldId id="302" r:id="rId29"/>
    <p:sldId id="303" r:id="rId30"/>
    <p:sldId id="304" r:id="rId31"/>
    <p:sldId id="305" r:id="rId32"/>
    <p:sldId id="306" r:id="rId33"/>
    <p:sldId id="307" r:id="rId34"/>
  </p:sldIdLst>
  <p:sldSz cx="12192000" cy="6858000"/>
  <p:notesSz cx="6858000" cy="9144000"/>
  <p:embeddedFontLst>
    <p:embeddedFont>
      <p:font typeface="Arial Black" panose="020B0A04020102020204" pitchFamily="34" charset="0"/>
      <p:regular r:id="rId36"/>
      <p:bold r:id="rId37"/>
    </p:embeddedFon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
      <p:font typeface="Georgia" panose="020405020504050203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hJfBqm8ZgKWu1TxiGVJGwplix/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0bf1ce48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b0bf1ce48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b0bf1ce48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a7ca69686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11a7ca6968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a7ca69686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11a7ca6968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430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a7ca69686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11a7ca6968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a7ca69686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11a7ca69686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11a7ca69686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a7ca69686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11a7ca69686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a7ca69686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11a7ca69686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a7ca69686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11a7ca69686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5620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a7ca69686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11a7ca69686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a7ca69686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11a7ca69686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1a7ca69686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0c0b90a0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b0c0b90a0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2dc04bd06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12dc04bd0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a7ca69686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11a7ca69686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1a7ca69686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11a7ca69686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f58c367fd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11f58c367f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0bf1ce48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b0bf1ce48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b0bf1ce48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b0c0b90a0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b0c0b90a0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c4a9cd8c0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12c4a9cd8c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c4a9cd8c0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12c4a9cd8c0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0c0b90a07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b0c0b90a0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2c4a9cd8c0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12c4a9cd8c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2dc04bd06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112dc04bd06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0c0b90a07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b0c0b90a07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b0c0b90a07_0_1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f58c367fd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11f58c367f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c4a9cd8c0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12c4a9cd8c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2c4a9cd8c0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2c4a9cd8c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2c4a9cd8c0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2c4a9cd8c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495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a7ca69686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11a7ca6968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a7ca69686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1a7ca6968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a7ca69686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1a7ca6968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a7ca69686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1a7ca69686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1a7ca69686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a7ca69686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11a7ca6968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a7ca69686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1a7ca6968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è di pagina DX">
  <p:cSld name="Piè di pagina DX">
    <p:spTree>
      <p:nvGrpSpPr>
        <p:cNvPr id="1" name="Shape 15"/>
        <p:cNvGrpSpPr/>
        <p:nvPr/>
      </p:nvGrpSpPr>
      <p:grpSpPr>
        <a:xfrm>
          <a:off x="0" y="0"/>
          <a:ext cx="0" cy="0"/>
          <a:chOff x="0" y="0"/>
          <a:chExt cx="0" cy="0"/>
        </a:xfrm>
      </p:grpSpPr>
      <p:sp>
        <p:nvSpPr>
          <p:cNvPr id="16" name="Google Shape;16;p6"/>
          <p:cNvSpPr txBox="1">
            <a:spLocks noGrp="1"/>
          </p:cNvSpPr>
          <p:nvPr>
            <p:ph type="sldNum" idx="12"/>
          </p:nvPr>
        </p:nvSpPr>
        <p:spPr>
          <a:xfrm>
            <a:off x="8753251" y="6460417"/>
            <a:ext cx="2743379" cy="260633"/>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273C78"/>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‹N›</a:t>
            </a:fld>
            <a:endParaRPr/>
          </a:p>
        </p:txBody>
      </p:sp>
      <p:sp>
        <p:nvSpPr>
          <p:cNvPr id="17" name="Google Shape;17;p6"/>
          <p:cNvSpPr/>
          <p:nvPr/>
        </p:nvSpPr>
        <p:spPr>
          <a:xfrm>
            <a:off x="0" y="0"/>
            <a:ext cx="180012" cy="6858001"/>
          </a:xfrm>
          <a:prstGeom prst="rect">
            <a:avLst/>
          </a:prstGeom>
          <a:solidFill>
            <a:srgbClr val="1829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876">
          <p15:clr>
            <a:srgbClr val="FBAE40"/>
          </p15:clr>
        </p15:guide>
        <p15:guide id="2" orient="horz" pos="805">
          <p15:clr>
            <a:srgbClr val="FBAE40"/>
          </p15:clr>
        </p15:guide>
        <p15:guide id="3" orient="horz" pos="623">
          <p15:clr>
            <a:srgbClr val="FBAE40"/>
          </p15:clr>
        </p15:guide>
        <p15:guide id="4" pos="1448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a:spLocks noGrp="1"/>
          </p:cNvSpPr>
          <p:nvPr>
            <p:ph type="pic" idx="2"/>
          </p:nvPr>
        </p:nvSpPr>
        <p:spPr>
          <a:xfrm>
            <a:off x="5183188" y="987425"/>
            <a:ext cx="6172200" cy="4873625"/>
          </a:xfrm>
          <a:prstGeom prst="rect">
            <a:avLst/>
          </a:prstGeom>
          <a:noFill/>
          <a:ln>
            <a:noFill/>
          </a:ln>
        </p:spPr>
      </p:sp>
      <p:sp>
        <p:nvSpPr>
          <p:cNvPr id="71" name="Google Shape;71;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8"/>
        <p:cNvGrpSpPr/>
        <p:nvPr/>
      </p:nvGrpSpPr>
      <p:grpSpPr>
        <a:xfrm>
          <a:off x="0" y="0"/>
          <a:ext cx="0" cy="0"/>
          <a:chOff x="0" y="0"/>
          <a:chExt cx="0" cy="0"/>
        </a:xfrm>
      </p:grpSpPr>
      <p:sp>
        <p:nvSpPr>
          <p:cNvPr id="19" name="Google Shape;1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2"/>
        <p:cNvGrpSpPr/>
        <p:nvPr/>
      </p:nvGrpSpPr>
      <p:grpSpPr>
        <a:xfrm>
          <a:off x="0" y="0"/>
          <a:ext cx="0" cy="0"/>
          <a:chOff x="0" y="0"/>
          <a:chExt cx="0" cy="0"/>
        </a:xfrm>
      </p:grpSpPr>
      <p:sp>
        <p:nvSpPr>
          <p:cNvPr id="23" name="Google Shape;2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normattiva.it/uri-res/N2Ls?urn:nir:stato:decreto.legge:2022;1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gb0bf1ce48d_0_1"/>
          <p:cNvSpPr txBox="1"/>
          <p:nvPr/>
        </p:nvSpPr>
        <p:spPr>
          <a:xfrm>
            <a:off x="4775250" y="5971675"/>
            <a:ext cx="2641500" cy="45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chemeClr val="dk1"/>
                </a:solidFill>
                <a:latin typeface="Arial Black"/>
                <a:ea typeface="Arial Black"/>
                <a:cs typeface="Arial Black"/>
                <a:sym typeface="Arial Black"/>
              </a:rPr>
              <a:t>31 </a:t>
            </a:r>
            <a:r>
              <a:rPr lang="en-US" sz="1800" dirty="0" err="1">
                <a:solidFill>
                  <a:schemeClr val="dk1"/>
                </a:solidFill>
                <a:latin typeface="Arial Black"/>
                <a:ea typeface="Arial Black"/>
                <a:cs typeface="Arial Black"/>
                <a:sym typeface="Arial Black"/>
              </a:rPr>
              <a:t>maggio</a:t>
            </a:r>
            <a:r>
              <a:rPr lang="en-US" sz="1800" b="0" i="0" u="none" strike="noStrike" cap="none" dirty="0">
                <a:solidFill>
                  <a:schemeClr val="dk1"/>
                </a:solidFill>
                <a:latin typeface="Arial Black"/>
                <a:ea typeface="Arial Black"/>
                <a:cs typeface="Arial Black"/>
                <a:sym typeface="Arial Black"/>
              </a:rPr>
              <a:t> 2022</a:t>
            </a:r>
            <a:endParaRPr sz="1800" b="0" i="0" u="none" strike="noStrike" cap="none" dirty="0">
              <a:solidFill>
                <a:schemeClr val="dk1"/>
              </a:solidFill>
              <a:latin typeface="Calibri"/>
              <a:ea typeface="Calibri"/>
              <a:cs typeface="Calibri"/>
              <a:sym typeface="Calibri"/>
            </a:endParaRPr>
          </a:p>
        </p:txBody>
      </p:sp>
      <p:sp>
        <p:nvSpPr>
          <p:cNvPr id="93" name="Google Shape;93;gb0bf1ce48d_0_1"/>
          <p:cNvSpPr txBox="1"/>
          <p:nvPr/>
        </p:nvSpPr>
        <p:spPr>
          <a:xfrm>
            <a:off x="1389450" y="2850311"/>
            <a:ext cx="9413100" cy="187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5000" b="1">
                <a:latin typeface="Arial Black"/>
                <a:ea typeface="Arial Black"/>
                <a:cs typeface="Arial Black"/>
                <a:sym typeface="Arial Black"/>
              </a:rPr>
              <a:t>Misure e incentivi per le imprese</a:t>
            </a:r>
            <a:endParaRPr sz="4500" b="1"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300"/>
              <a:buFont typeface="Arial"/>
              <a:buNone/>
            </a:pPr>
            <a:endParaRPr sz="3500" b="1" i="0" u="none" strike="noStrike" cap="none">
              <a:solidFill>
                <a:srgbClr val="000000"/>
              </a:solidFill>
              <a:latin typeface="Arial Black"/>
              <a:ea typeface="Arial Black"/>
              <a:cs typeface="Arial Black"/>
              <a:sym typeface="Arial Black"/>
            </a:endParaRPr>
          </a:p>
        </p:txBody>
      </p:sp>
      <p:pic>
        <p:nvPicPr>
          <p:cNvPr id="94" name="Google Shape;94;gb0bf1ce48d_0_1"/>
          <p:cNvPicPr preferRelativeResize="0"/>
          <p:nvPr/>
        </p:nvPicPr>
        <p:blipFill rotWithShape="1">
          <a:blip r:embed="rId4">
            <a:alphaModFix/>
          </a:blip>
          <a:srcRect/>
          <a:stretch/>
        </p:blipFill>
        <p:spPr>
          <a:xfrm>
            <a:off x="4039200" y="289175"/>
            <a:ext cx="4113600" cy="83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1a7ca69686_0_83"/>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38" name="Google Shape;238;g11a7ca69686_0_83"/>
          <p:cNvSpPr txBox="1"/>
          <p:nvPr/>
        </p:nvSpPr>
        <p:spPr>
          <a:xfrm>
            <a:off x="696450" y="1293903"/>
            <a:ext cx="10799100" cy="5087700"/>
          </a:xfrm>
          <a:prstGeom prst="rect">
            <a:avLst/>
          </a:prstGeom>
          <a:noFill/>
          <a:ln>
            <a:noFill/>
          </a:ln>
        </p:spPr>
        <p:txBody>
          <a:bodyPr spcFirstLastPara="1" wrap="square" lIns="91425" tIns="91425" rIns="91425" bIns="91425" anchor="t" anchorCtr="0">
            <a:noAutofit/>
          </a:bodyPr>
          <a:lstStyle/>
          <a:p>
            <a:pPr marL="285750" indent="-285750" fontAlgn="base">
              <a:buFont typeface="Arial" panose="020B0604020202020204" pitchFamily="34" charset="0"/>
              <a:buChar char="•"/>
            </a:pPr>
            <a:r>
              <a:rPr lang="it-IT" b="1" dirty="0">
                <a:solidFill>
                  <a:schemeClr val="accent6">
                    <a:lumMod val="75000"/>
                  </a:schemeClr>
                </a:solidFill>
                <a:latin typeface="Cambria"/>
              </a:rPr>
              <a:t>Misure urgenti a sostegno del settore suinicolo</a:t>
            </a:r>
            <a:r>
              <a:rPr lang="it-IT" dirty="0">
                <a:solidFill>
                  <a:schemeClr val="accent6">
                    <a:lumMod val="75000"/>
                  </a:schemeClr>
                </a:solidFill>
                <a:latin typeface="Cambria"/>
              </a:rPr>
              <a:t>: al fine di tutelare gli allevamenti suinicoli dal rischio di contaminazione dal virus responsabile della peste suina africana e risarcire gli operatori della filiera suinicola danneggiati dal blocco alla movimentazione degli animali e delle esportazioni di prodotti trasformati, nello stato di previsione del Ministero delle politiche agricole alimentari e forestali sono istituiti due fondi denominati, rispettivamente, “Fondo di parte capitale per gli interventi strutturali e funzionali in materia di biosicurezza” con una dotazione di 15 milioni di euro per l’anno 2022 e “Fondo di parte corrente per il sostegno della filiera suinicola” con una dotazione di 35 milioni di euro per l’anno 2022.</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285750" indent="-285750" fontAlgn="base">
              <a:buFont typeface="Arial" panose="020B0604020202020204" pitchFamily="34" charset="0"/>
              <a:buChar char="•"/>
            </a:pPr>
            <a:r>
              <a:rPr lang="it-IT" b="1" dirty="0">
                <a:solidFill>
                  <a:schemeClr val="accent6">
                    <a:lumMod val="75000"/>
                  </a:schemeClr>
                </a:solidFill>
                <a:latin typeface="Cambria"/>
              </a:rPr>
              <a:t>Sostegno al settore avicolo</a:t>
            </a:r>
            <a:r>
              <a:rPr lang="it-IT" dirty="0">
                <a:solidFill>
                  <a:schemeClr val="accent6">
                    <a:lumMod val="75000"/>
                  </a:schemeClr>
                </a:solidFill>
                <a:latin typeface="Cambria"/>
              </a:rPr>
              <a:t>: aumenta da 30 a 40 milioni di euro lo stanziamento destinato a misure in favore della filiera delle carni derivanti da polli, tacchini, conigli domestici, lepri e altri animali vivi destinati all'alimentazione umana, nonché delle uova di volatili in guscio, fresche e conservate.</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285750" indent="-285750" fontAlgn="base">
              <a:buFont typeface="Arial" panose="020B0604020202020204" pitchFamily="34" charset="0"/>
              <a:buChar char="•"/>
            </a:pPr>
            <a:r>
              <a:rPr lang="it-IT" b="1" dirty="0">
                <a:solidFill>
                  <a:schemeClr val="accent6">
                    <a:lumMod val="75000"/>
                  </a:schemeClr>
                </a:solidFill>
                <a:latin typeface="Cambria"/>
              </a:rPr>
              <a:t>Contributi per i settori del wedding, dell'intrattenimento e dell'HORECA e altri settori in difficoltà</a:t>
            </a:r>
            <a:r>
              <a:rPr lang="it-IT" dirty="0">
                <a:solidFill>
                  <a:schemeClr val="accent6">
                    <a:lumMod val="75000"/>
                  </a:schemeClr>
                </a:solidFill>
                <a:latin typeface="Cambria"/>
              </a:rPr>
              <a:t>: stanzia per il 2022 40 milioni di euro, che costituisce limite massimo di spesa, da destinare ad interventi per le imprese che svolgono come attività prevalente una di quelle attività identificate dai seguenti codici della classificazione delle attività economiche ATECO: organizzazione di feste e cerimonie (96.09.05), ristoranti e attività di ristorazione mobile (56.10), fornitura di pasti preparati (catering per eventi) (56.21), bar e altri esercizi simili senza cucina (56.30), gestione di piscine (93.11.2). Tali imprese devono aver subito nel 2021 una riduzione dei ricavi non inferiore al 40 per cento rispetto ai ricavi del 2019.</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285750" indent="-285750" fontAlgn="base">
              <a:buFont typeface="Arial" panose="020B0604020202020204" pitchFamily="34" charset="0"/>
              <a:buChar char="•"/>
            </a:pPr>
            <a:r>
              <a:rPr lang="it-IT" b="1" dirty="0">
                <a:solidFill>
                  <a:schemeClr val="accent6">
                    <a:lumMod val="75000"/>
                  </a:schemeClr>
                </a:solidFill>
                <a:latin typeface="Cambria"/>
              </a:rPr>
              <a:t>Disposizioni in materia di perizia tecnica relativamente al settore agricolo</a:t>
            </a:r>
            <a:r>
              <a:rPr lang="it-IT" dirty="0">
                <a:solidFill>
                  <a:schemeClr val="accent6">
                    <a:lumMod val="75000"/>
                  </a:schemeClr>
                </a:solidFill>
                <a:latin typeface="Cambria"/>
              </a:rPr>
              <a:t>: dispone che il perito agrario abilitato a rilasciare la perizia tecnica relativamente al settore agricolo - unitamente al dottore agronomo o forestale e all'agrotecnico laureato - debba essere laureato.</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285750" indent="-285750" fontAlgn="base">
              <a:buFont typeface="Arial" panose="020B0604020202020204" pitchFamily="34" charset="0"/>
              <a:buChar char="•"/>
            </a:pPr>
            <a:r>
              <a:rPr lang="it-IT" b="1" dirty="0">
                <a:solidFill>
                  <a:schemeClr val="accent6">
                    <a:lumMod val="75000"/>
                  </a:schemeClr>
                </a:solidFill>
                <a:latin typeface="Cambria"/>
              </a:rPr>
              <a:t>Disciplina dell'attività di turismo lattiero caseario o vie del formaggio</a:t>
            </a:r>
            <a:r>
              <a:rPr lang="it-IT" dirty="0">
                <a:solidFill>
                  <a:schemeClr val="accent6">
                    <a:lumMod val="75000"/>
                  </a:schemeClr>
                </a:solidFill>
                <a:latin typeface="Cambria"/>
              </a:rPr>
              <a:t>: attribuisce alle regioni attività di promozione del turismo lattiero caseario.</a:t>
            </a:r>
          </a:p>
          <a:p>
            <a:br>
              <a:rPr lang="it-IT" dirty="0"/>
            </a:br>
            <a:endParaRPr sz="1300" b="1" dirty="0">
              <a:solidFill>
                <a:srgbClr val="073763"/>
              </a:solidFill>
              <a:latin typeface="Cambria"/>
              <a:ea typeface="Cambria"/>
              <a:cs typeface="Cambria"/>
              <a:sym typeface="Cambria"/>
            </a:endParaRPr>
          </a:p>
          <a:p>
            <a:pPr marL="457200" lvl="0" indent="0" algn="just" rtl="0">
              <a:lnSpc>
                <a:spcPct val="115000"/>
              </a:lnSpc>
              <a:spcBef>
                <a:spcPts val="0"/>
              </a:spcBef>
              <a:spcAft>
                <a:spcPts val="0"/>
              </a:spcAft>
              <a:buNone/>
            </a:pPr>
            <a:endParaRPr sz="1100" b="1"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C343D"/>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39" name="Google Shape;239;g11a7ca69686_0_83"/>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40" name="Google Shape;240;g11a7ca69686_0_83"/>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Agricoltura</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1a7ca69686_0_83"/>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38" name="Google Shape;238;g11a7ca69686_0_83"/>
          <p:cNvSpPr txBox="1"/>
          <p:nvPr/>
        </p:nvSpPr>
        <p:spPr>
          <a:xfrm>
            <a:off x="696450" y="1293903"/>
            <a:ext cx="10799100" cy="5087700"/>
          </a:xfrm>
          <a:prstGeom prst="rect">
            <a:avLst/>
          </a:prstGeom>
          <a:noFill/>
          <a:ln>
            <a:noFill/>
          </a:ln>
        </p:spPr>
        <p:txBody>
          <a:bodyPr spcFirstLastPara="1" wrap="square" lIns="91425" tIns="91425" rIns="91425" bIns="91425" anchor="t" anchorCtr="0">
            <a:noAutofit/>
          </a:bodyPr>
          <a:lstStyle/>
          <a:p>
            <a:pPr marL="285750" indent="-285750" fontAlgn="base">
              <a:buFont typeface="Arial" panose="020B0604020202020204" pitchFamily="34" charset="0"/>
              <a:buChar char="•"/>
            </a:pPr>
            <a:r>
              <a:rPr lang="it-IT" b="1" dirty="0">
                <a:solidFill>
                  <a:schemeClr val="accent6">
                    <a:lumMod val="75000"/>
                  </a:schemeClr>
                </a:solidFill>
                <a:latin typeface="Cambria"/>
              </a:rPr>
              <a:t>Contrasto dello spreco alimentare</a:t>
            </a:r>
            <a:r>
              <a:rPr lang="it-IT" dirty="0">
                <a:solidFill>
                  <a:schemeClr val="accent6">
                    <a:lumMod val="75000"/>
                  </a:schemeClr>
                </a:solidFill>
                <a:latin typeface="Cambria"/>
              </a:rPr>
              <a:t>: prevede che, al fine di evitare gravi fenomeni di spreco alimentare, nel rispetto del regolamento (CE) n. 853/2004, che stabilisce norme specifiche in materia di igiene per gli alimenti di origine animale, le operazioni di congelamento delle carni fresche siano effettuate senza indebiti ritardi ovvero entro la data di scadenza relativa al prodotto refrigerato, purché le carni da destinare al congelamento siano sottoposte ad adeguate misure di controllo igienico sanitario ai sensi degli artt. 4 e 5 del Reg. (CE) 852/2004/CE, sull'igiene dei prodotti alimentari, e correttamente identificate ai sensi del Reg (CE) 1169/2011/UE, relativo alla fornitura di informazioni sugli alimenti ai consumatori.</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285750" indent="-285750" fontAlgn="base">
              <a:buFont typeface="Arial" panose="020B0604020202020204" pitchFamily="34" charset="0"/>
              <a:buChar char="•"/>
            </a:pPr>
            <a:r>
              <a:rPr lang="it-IT" b="1" dirty="0">
                <a:solidFill>
                  <a:schemeClr val="accent6">
                    <a:lumMod val="75000"/>
                  </a:schemeClr>
                </a:solidFill>
                <a:latin typeface="Cambria"/>
              </a:rPr>
              <a:t>Assemblaggio delle partite di vini IGP</a:t>
            </a:r>
            <a:r>
              <a:rPr lang="it-IT" dirty="0">
                <a:solidFill>
                  <a:schemeClr val="accent6">
                    <a:lumMod val="75000"/>
                  </a:schemeClr>
                </a:solidFill>
                <a:latin typeface="Cambria"/>
              </a:rPr>
              <a:t>: consente che per i vini a IGP (indicazione geografica protetta) le operazioni di assemblaggio delle partite o delle frazioni di partita di vini finiti e dei prodotti atti alla rifermentazione per la produzione di vini frizzanti e spumanti derivanti da uve raccolte fuori zona (massimo 15 per cento) con vini derivanti da uve della zona di produzione (minimo 85 per cento) siano effettuate anche in una fase successiva alla produzione, nell'ambito della zona di elaborazione delimitata nel disciplinare della specifica IGP.</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285750" indent="-285750" fontAlgn="base">
              <a:buFont typeface="Arial" panose="020B0604020202020204" pitchFamily="34" charset="0"/>
              <a:buChar char="•"/>
            </a:pPr>
            <a:r>
              <a:rPr lang="it-IT" b="1" dirty="0">
                <a:solidFill>
                  <a:schemeClr val="accent6">
                    <a:lumMod val="75000"/>
                  </a:schemeClr>
                </a:solidFill>
                <a:latin typeface="Cambria"/>
              </a:rPr>
              <a:t>Gestione del fondo per lo svolgimento di attività di monitoraggio dell'insetto nocivo </a:t>
            </a:r>
            <a:r>
              <a:rPr lang="it-IT" b="1" dirty="0" err="1">
                <a:solidFill>
                  <a:schemeClr val="accent6">
                    <a:lumMod val="75000"/>
                  </a:schemeClr>
                </a:solidFill>
                <a:latin typeface="Cambria"/>
              </a:rPr>
              <a:t>Coreabus</a:t>
            </a:r>
            <a:r>
              <a:rPr lang="it-IT" b="1" dirty="0">
                <a:solidFill>
                  <a:schemeClr val="accent6">
                    <a:lumMod val="75000"/>
                  </a:schemeClr>
                </a:solidFill>
                <a:latin typeface="Cambria"/>
              </a:rPr>
              <a:t> </a:t>
            </a:r>
            <a:r>
              <a:rPr lang="it-IT" b="1" dirty="0" err="1">
                <a:solidFill>
                  <a:schemeClr val="accent6">
                    <a:lumMod val="75000"/>
                  </a:schemeClr>
                </a:solidFill>
                <a:latin typeface="Cambria"/>
              </a:rPr>
              <a:t>undatus</a:t>
            </a:r>
            <a:r>
              <a:rPr lang="it-IT" dirty="0">
                <a:solidFill>
                  <a:schemeClr val="accent6">
                    <a:lumMod val="75000"/>
                  </a:schemeClr>
                </a:solidFill>
                <a:latin typeface="Cambria"/>
              </a:rPr>
              <a:t>: propone di modificare il termine entro il quale è stata prevista l'adozione dell'apposito DM al quale spetta la definizione delle modalità di contenimento della diffusione del </a:t>
            </a:r>
            <a:r>
              <a:rPr lang="it-IT" dirty="0" err="1">
                <a:solidFill>
                  <a:schemeClr val="accent6">
                    <a:lumMod val="75000"/>
                  </a:schemeClr>
                </a:solidFill>
                <a:latin typeface="Cambria"/>
              </a:rPr>
              <a:t>Coreabus</a:t>
            </a:r>
            <a:r>
              <a:rPr lang="it-IT" dirty="0">
                <a:solidFill>
                  <a:schemeClr val="accent6">
                    <a:lumMod val="75000"/>
                  </a:schemeClr>
                </a:solidFill>
                <a:latin typeface="Cambria"/>
              </a:rPr>
              <a:t> </a:t>
            </a:r>
            <a:r>
              <a:rPr lang="it-IT" dirty="0" err="1">
                <a:solidFill>
                  <a:schemeClr val="accent6">
                    <a:lumMod val="75000"/>
                  </a:schemeClr>
                </a:solidFill>
                <a:latin typeface="Cambria"/>
              </a:rPr>
              <a:t>undatus</a:t>
            </a:r>
            <a:r>
              <a:rPr lang="it-IT" dirty="0">
                <a:solidFill>
                  <a:schemeClr val="accent6">
                    <a:lumMod val="75000"/>
                  </a:schemeClr>
                </a:solidFill>
                <a:latin typeface="Cambria"/>
              </a:rPr>
              <a:t>, insetto nocivo che danneggia il sughero. Per effetto della modifica proposta il predetto DM dovrebbe quindi essere adottato entro dodici mesi (non già, come attualmente previsto, entro novanta giorni) dalla data di entrata in vigore della legge di bilancio per il 2022).</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285750" indent="-285750" fontAlgn="base">
              <a:buFont typeface="Arial" panose="020B0604020202020204" pitchFamily="34" charset="0"/>
              <a:buChar char="•"/>
            </a:pPr>
            <a:r>
              <a:rPr lang="it-IT" b="1" dirty="0">
                <a:solidFill>
                  <a:schemeClr val="accent6">
                    <a:lumMod val="75000"/>
                  </a:schemeClr>
                </a:solidFill>
                <a:latin typeface="Cambria"/>
              </a:rPr>
              <a:t>Disposizioni in materia di professione di agrotecnico</a:t>
            </a:r>
            <a:r>
              <a:rPr lang="it-IT" dirty="0">
                <a:solidFill>
                  <a:schemeClr val="accent6">
                    <a:lumMod val="75000"/>
                  </a:schemeClr>
                </a:solidFill>
                <a:latin typeface="Cambria"/>
              </a:rPr>
              <a:t>: prevede che per le classi di laurea che danno titolo all'accesso alla professione di agrotecnico il tirocinio è svolto all'interno del corso di studio.</a:t>
            </a:r>
          </a:p>
          <a:p>
            <a:br>
              <a:rPr lang="it-IT" dirty="0"/>
            </a:br>
            <a:endParaRPr sz="1300" b="1" dirty="0">
              <a:solidFill>
                <a:srgbClr val="073763"/>
              </a:solidFill>
              <a:latin typeface="Cambria"/>
              <a:ea typeface="Cambria"/>
              <a:cs typeface="Cambria"/>
              <a:sym typeface="Cambria"/>
            </a:endParaRPr>
          </a:p>
          <a:p>
            <a:pPr marL="457200" lvl="0" indent="0" algn="just" rtl="0">
              <a:lnSpc>
                <a:spcPct val="115000"/>
              </a:lnSpc>
              <a:spcBef>
                <a:spcPts val="0"/>
              </a:spcBef>
              <a:spcAft>
                <a:spcPts val="0"/>
              </a:spcAft>
              <a:buNone/>
            </a:pPr>
            <a:endParaRPr sz="1100" b="1"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C343D"/>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39" name="Google Shape;239;g11a7ca69686_0_83"/>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40" name="Google Shape;240;g11a7ca69686_0_83"/>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Agricoltura</a:t>
            </a:r>
            <a:endParaRPr sz="2400" b="1" i="0" u="none" strike="noStrike" cap="none" dirty="0">
              <a:solidFill>
                <a:schemeClr val="accent6">
                  <a:lumMod val="75000"/>
                </a:schemeClr>
              </a:solidFill>
              <a:latin typeface="Cambria"/>
              <a:ea typeface="Cambria"/>
              <a:cs typeface="Cambria"/>
              <a:sym typeface="Cambria"/>
            </a:endParaRPr>
          </a:p>
        </p:txBody>
      </p:sp>
    </p:spTree>
    <p:extLst>
      <p:ext uri="{BB962C8B-B14F-4D97-AF65-F5344CB8AC3E}">
        <p14:creationId xmlns:p14="http://schemas.microsoft.com/office/powerpoint/2010/main" val="281852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1a7ca69686_0_90"/>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46" name="Google Shape;246;g11a7ca69686_0_90"/>
          <p:cNvSpPr txBox="1"/>
          <p:nvPr/>
        </p:nvSpPr>
        <p:spPr>
          <a:xfrm>
            <a:off x="696450" y="1214650"/>
            <a:ext cx="10682100" cy="50877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Riduzione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oneri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sistema</a:t>
            </a:r>
            <a:r>
              <a:rPr lang="en-US" b="1" dirty="0">
                <a:solidFill>
                  <a:schemeClr val="accent6">
                    <a:lumMod val="75000"/>
                  </a:schemeClr>
                </a:solidFill>
                <a:latin typeface="Cambria"/>
                <a:ea typeface="Cambria"/>
                <a:cs typeface="Cambria"/>
                <a:sym typeface="Cambria"/>
              </a:rPr>
              <a:t> per il primo </a:t>
            </a:r>
            <a:r>
              <a:rPr lang="en-US" b="1" dirty="0" err="1">
                <a:solidFill>
                  <a:schemeClr val="accent6">
                    <a:lumMod val="75000"/>
                  </a:schemeClr>
                </a:solidFill>
                <a:latin typeface="Cambria"/>
                <a:ea typeface="Cambria"/>
                <a:cs typeface="Cambria"/>
                <a:sym typeface="Cambria"/>
              </a:rPr>
              <a:t>trimestre</a:t>
            </a:r>
            <a:r>
              <a:rPr lang="en-US" b="1" dirty="0">
                <a:solidFill>
                  <a:schemeClr val="accent6">
                    <a:lumMod val="75000"/>
                  </a:schemeClr>
                </a:solidFill>
                <a:latin typeface="Cambria"/>
                <a:ea typeface="Cambria"/>
                <a:cs typeface="Cambria"/>
                <a:sym typeface="Cambria"/>
              </a:rPr>
              <a:t> 2022 per le </a:t>
            </a:r>
            <a:r>
              <a:rPr lang="en-US" b="1" dirty="0" err="1">
                <a:solidFill>
                  <a:schemeClr val="accent6">
                    <a:lumMod val="75000"/>
                  </a:schemeClr>
                </a:solidFill>
                <a:latin typeface="Cambria"/>
                <a:ea typeface="Cambria"/>
                <a:cs typeface="Cambria"/>
                <a:sym typeface="Cambria"/>
              </a:rPr>
              <a:t>utenze</a:t>
            </a:r>
            <a:r>
              <a:rPr lang="en-US" b="1" dirty="0">
                <a:solidFill>
                  <a:schemeClr val="accent6">
                    <a:lumMod val="75000"/>
                  </a:schemeClr>
                </a:solidFill>
                <a:latin typeface="Cambria"/>
                <a:ea typeface="Cambria"/>
                <a:cs typeface="Cambria"/>
                <a:sym typeface="Cambria"/>
              </a:rPr>
              <a:t> con </a:t>
            </a:r>
            <a:r>
              <a:rPr lang="en-US" b="1" dirty="0" err="1">
                <a:solidFill>
                  <a:schemeClr val="accent6">
                    <a:lumMod val="75000"/>
                  </a:schemeClr>
                </a:solidFill>
                <a:latin typeface="Cambria"/>
                <a:ea typeface="Cambria"/>
                <a:cs typeface="Cambria"/>
                <a:sym typeface="Cambria"/>
              </a:rPr>
              <a:t>potenza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disponibile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pari</a:t>
            </a:r>
            <a:r>
              <a:rPr lang="en-US" b="1" dirty="0">
                <a:solidFill>
                  <a:schemeClr val="accent6">
                    <a:lumMod val="75000"/>
                  </a:schemeClr>
                </a:solidFill>
                <a:latin typeface="Cambria"/>
                <a:ea typeface="Cambria"/>
                <a:cs typeface="Cambria"/>
                <a:sym typeface="Cambria"/>
              </a:rPr>
              <a:t> o </a:t>
            </a:r>
            <a:r>
              <a:rPr lang="en-US" b="1" dirty="0" err="1">
                <a:solidFill>
                  <a:schemeClr val="accent6">
                    <a:lumMod val="75000"/>
                  </a:schemeClr>
                </a:solidFill>
                <a:latin typeface="Cambria"/>
                <a:ea typeface="Cambria"/>
                <a:cs typeface="Cambria"/>
                <a:sym typeface="Cambria"/>
              </a:rPr>
              <a:t>superiore</a:t>
            </a:r>
            <a:r>
              <a:rPr lang="en-US" b="1" dirty="0">
                <a:solidFill>
                  <a:schemeClr val="accent6">
                    <a:lumMod val="75000"/>
                  </a:schemeClr>
                </a:solidFill>
                <a:latin typeface="Cambria"/>
                <a:ea typeface="Cambria"/>
                <a:cs typeface="Cambria"/>
                <a:sym typeface="Cambria"/>
              </a:rPr>
              <a:t> a 16,5 kW</a:t>
            </a:r>
            <a:r>
              <a:rPr lang="en-US" dirty="0">
                <a:solidFill>
                  <a:schemeClr val="accent6">
                    <a:lumMod val="75000"/>
                  </a:schemeClr>
                </a:solidFill>
                <a:latin typeface="Cambria"/>
                <a:ea typeface="Cambria"/>
                <a:cs typeface="Cambria"/>
                <a:sym typeface="Cambria"/>
              </a:rPr>
              <a:t>: Dispone </a:t>
            </a:r>
            <a:r>
              <a:rPr lang="en-US" dirty="0" err="1">
                <a:solidFill>
                  <a:schemeClr val="accent6">
                    <a:lumMod val="75000"/>
                  </a:schemeClr>
                </a:solidFill>
                <a:latin typeface="Cambria"/>
                <a:ea typeface="Cambria"/>
                <a:cs typeface="Cambria"/>
                <a:sym typeface="Cambria"/>
              </a:rPr>
              <a:t>l’annullamento</a:t>
            </a:r>
            <a:r>
              <a:rPr lang="en-US" dirty="0">
                <a:solidFill>
                  <a:schemeClr val="accent6">
                    <a:lumMod val="75000"/>
                  </a:schemeClr>
                </a:solidFill>
                <a:latin typeface="Cambria"/>
                <a:ea typeface="Cambria"/>
                <a:cs typeface="Cambria"/>
                <a:sym typeface="Cambria"/>
              </a:rPr>
              <a:t>, per il primo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dell’anno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corso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aliquote</a:t>
            </a:r>
            <a:r>
              <a:rPr lang="en-US" dirty="0">
                <a:solidFill>
                  <a:schemeClr val="accent6">
                    <a:lumMod val="75000"/>
                  </a:schemeClr>
                </a:solidFill>
                <a:latin typeface="Cambria"/>
                <a:ea typeface="Cambria"/>
                <a:cs typeface="Cambria"/>
                <a:sym typeface="Cambria"/>
              </a:rPr>
              <a:t> relative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oneri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generali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sistema</a:t>
            </a:r>
            <a:r>
              <a:rPr lang="en-US" dirty="0">
                <a:solidFill>
                  <a:schemeClr val="accent6">
                    <a:lumMod val="75000"/>
                  </a:schemeClr>
                </a:solidFill>
                <a:latin typeface="Cambria"/>
                <a:ea typeface="Cambria"/>
                <a:cs typeface="Cambria"/>
                <a:sym typeface="Cambria"/>
              </a:rPr>
              <a:t> applicate alle </a:t>
            </a:r>
            <a:r>
              <a:rPr lang="en-US" dirty="0" err="1">
                <a:solidFill>
                  <a:schemeClr val="accent6">
                    <a:lumMod val="75000"/>
                  </a:schemeClr>
                </a:solidFill>
                <a:latin typeface="Cambria"/>
                <a:ea typeface="Cambria"/>
                <a:cs typeface="Cambria"/>
                <a:sym typeface="Cambria"/>
              </a:rPr>
              <a:t>utenze</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potenza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disponibile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o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 16,5 kW </a:t>
            </a:r>
            <a:r>
              <a:rPr lang="en-US" dirty="0" err="1">
                <a:solidFill>
                  <a:schemeClr val="accent6">
                    <a:lumMod val="75000"/>
                  </a:schemeClr>
                </a:solidFill>
                <a:latin typeface="Cambria"/>
                <a:ea typeface="Cambria"/>
                <a:cs typeface="Cambria"/>
                <a:sym typeface="Cambria"/>
              </a:rPr>
              <a:t>anche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connesse</a:t>
            </a:r>
            <a:r>
              <a:rPr lang="en-US" dirty="0">
                <a:solidFill>
                  <a:schemeClr val="accent6">
                    <a:lumMod val="75000"/>
                  </a:schemeClr>
                </a:solidFill>
                <a:latin typeface="Cambria"/>
                <a:ea typeface="Cambria"/>
                <a:cs typeface="Cambria"/>
                <a:sym typeface="Cambria"/>
              </a:rPr>
              <a:t> in media e </a:t>
            </a:r>
            <a:r>
              <a:rPr lang="en-US" dirty="0" err="1">
                <a:solidFill>
                  <a:schemeClr val="accent6">
                    <a:lumMod val="75000"/>
                  </a:schemeClr>
                </a:solidFill>
                <a:latin typeface="Cambria"/>
                <a:ea typeface="Cambria"/>
                <a:cs typeface="Cambria"/>
                <a:sym typeface="Cambria"/>
              </a:rPr>
              <a:t>alta</a:t>
            </a:r>
            <a:r>
              <a:rPr lang="en-US" dirty="0">
                <a:solidFill>
                  <a:schemeClr val="accent6">
                    <a:lumMod val="75000"/>
                  </a:schemeClr>
                </a:solidFill>
                <a:latin typeface="Cambria"/>
                <a:ea typeface="Cambria"/>
                <a:cs typeface="Cambria"/>
                <a:sym typeface="Cambria"/>
              </a:rPr>
              <a:t>/</a:t>
            </a:r>
            <a:r>
              <a:rPr lang="en-US" dirty="0" err="1">
                <a:solidFill>
                  <a:schemeClr val="accent6">
                    <a:lumMod val="75000"/>
                  </a:schemeClr>
                </a:solidFill>
                <a:latin typeface="Cambria"/>
                <a:ea typeface="Cambria"/>
                <a:cs typeface="Cambria"/>
                <a:sym typeface="Cambria"/>
              </a:rPr>
              <a:t>altissima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tensione</a:t>
            </a:r>
            <a:r>
              <a:rPr lang="en-US" dirty="0">
                <a:solidFill>
                  <a:schemeClr val="accent6">
                    <a:lumMod val="75000"/>
                  </a:schemeClr>
                </a:solidFill>
                <a:latin typeface="Cambria"/>
                <a:ea typeface="Cambria"/>
                <a:cs typeface="Cambria"/>
                <a:sym typeface="Cambria"/>
              </a:rPr>
              <a:t> o per </a:t>
            </a:r>
            <a:r>
              <a:rPr lang="en-US" dirty="0" err="1">
                <a:solidFill>
                  <a:schemeClr val="accent6">
                    <a:lumMod val="75000"/>
                  </a:schemeClr>
                </a:solidFill>
                <a:latin typeface="Cambria"/>
                <a:ea typeface="Cambria"/>
                <a:cs typeface="Cambria"/>
                <a:sym typeface="Cambria"/>
              </a:rPr>
              <a:t>usi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illuminazione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pubblica</a:t>
            </a:r>
            <a:r>
              <a:rPr lang="en-US" dirty="0">
                <a:solidFill>
                  <a:schemeClr val="accent6">
                    <a:lumMod val="75000"/>
                  </a:schemeClr>
                </a:solidFill>
                <a:latin typeface="Cambria"/>
                <a:ea typeface="Cambria"/>
                <a:cs typeface="Cambria"/>
                <a:sym typeface="Cambria"/>
              </a:rPr>
              <a:t> o di </a:t>
            </a:r>
            <a:r>
              <a:rPr lang="en-US" dirty="0" err="1">
                <a:solidFill>
                  <a:schemeClr val="accent6">
                    <a:lumMod val="75000"/>
                  </a:schemeClr>
                </a:solidFill>
                <a:latin typeface="Cambria"/>
                <a:ea typeface="Cambria"/>
                <a:cs typeface="Cambria"/>
                <a:sym typeface="Cambria"/>
              </a:rPr>
              <a:t>ricarica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veicoli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elettrici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luoghi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accessibili</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pubblico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L’intervento</a:t>
            </a:r>
            <a:r>
              <a:rPr lang="en-US" dirty="0">
                <a:solidFill>
                  <a:schemeClr val="accent6">
                    <a:lumMod val="75000"/>
                  </a:schemeClr>
                </a:solidFill>
                <a:latin typeface="Cambria"/>
                <a:ea typeface="Cambria"/>
                <a:cs typeface="Cambria"/>
                <a:sym typeface="Cambria"/>
              </a:rPr>
              <a:t> integra le </a:t>
            </a:r>
            <a:r>
              <a:rPr lang="en-US" dirty="0" err="1">
                <a:solidFill>
                  <a:schemeClr val="accent6">
                    <a:lumMod val="75000"/>
                  </a:schemeClr>
                </a:solidFill>
                <a:latin typeface="Cambria"/>
                <a:ea typeface="Cambria"/>
                <a:cs typeface="Cambria"/>
                <a:sym typeface="Cambria"/>
              </a:rPr>
              <a:t>misure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già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adottate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bilancio</a:t>
            </a:r>
            <a:r>
              <a:rPr lang="en-US" dirty="0">
                <a:solidFill>
                  <a:schemeClr val="accent6">
                    <a:lumMod val="75000"/>
                  </a:schemeClr>
                </a:solidFill>
                <a:latin typeface="Cambria"/>
                <a:ea typeface="Cambria"/>
                <a:cs typeface="Cambria"/>
                <a:sym typeface="Cambria"/>
              </a:rPr>
              <a:t> 2022 per </a:t>
            </a:r>
            <a:r>
              <a:rPr lang="en-US" dirty="0" err="1">
                <a:solidFill>
                  <a:schemeClr val="accent6">
                    <a:lumMod val="75000"/>
                  </a:schemeClr>
                </a:solidFill>
                <a:latin typeface="Cambria"/>
                <a:ea typeface="Cambria"/>
                <a:cs typeface="Cambria"/>
                <a:sym typeface="Cambria"/>
              </a:rPr>
              <a:t>contenere</a:t>
            </a:r>
            <a:r>
              <a:rPr lang="en-US" dirty="0">
                <a:solidFill>
                  <a:schemeClr val="accent6">
                    <a:lumMod val="75000"/>
                  </a:schemeClr>
                </a:solidFill>
                <a:latin typeface="Cambria"/>
                <a:ea typeface="Cambria"/>
                <a:cs typeface="Cambria"/>
                <a:sym typeface="Cambria"/>
              </a:rPr>
              <a:t>, sempre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1°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dell’anno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corso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costi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bolletta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elettrica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utenze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domestiche</a:t>
            </a:r>
            <a:r>
              <a:rPr lang="en-US" dirty="0">
                <a:solidFill>
                  <a:schemeClr val="accent6">
                    <a:lumMod val="75000"/>
                  </a:schemeClr>
                </a:solidFill>
                <a:latin typeface="Cambria"/>
                <a:ea typeface="Cambria"/>
                <a:cs typeface="Cambria"/>
                <a:sym typeface="Cambria"/>
              </a:rPr>
              <a:t> e non </a:t>
            </a:r>
            <a:r>
              <a:rPr lang="en-US" dirty="0" err="1">
                <a:solidFill>
                  <a:schemeClr val="accent6">
                    <a:lumMod val="75000"/>
                  </a:schemeClr>
                </a:solidFill>
                <a:latin typeface="Cambria"/>
                <a:ea typeface="Cambria"/>
                <a:cs typeface="Cambria"/>
                <a:sym typeface="Cambria"/>
              </a:rPr>
              <a:t>domestiche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bassa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tensione</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potenza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disponibile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fino</a:t>
            </a:r>
            <a:r>
              <a:rPr lang="en-US" dirty="0">
                <a:solidFill>
                  <a:schemeClr val="accent6">
                    <a:lumMod val="75000"/>
                  </a:schemeClr>
                </a:solidFill>
                <a:latin typeface="Cambria"/>
                <a:ea typeface="Cambria"/>
                <a:cs typeface="Cambria"/>
                <a:sym typeface="Cambria"/>
              </a:rPr>
              <a:t> a 16,5 kW.   </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r>
              <a:rPr lang="en-US" dirty="0">
                <a:solidFill>
                  <a:schemeClr val="accent6">
                    <a:lumMod val="75000"/>
                  </a:schemeClr>
                </a:solidFill>
                <a:latin typeface="Cambria"/>
                <a:ea typeface="Cambria"/>
                <a:cs typeface="Cambria"/>
                <a:sym typeface="Cambria"/>
              </a:rPr>
              <a:t>  </a:t>
            </a: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Misure</a:t>
            </a:r>
            <a:r>
              <a:rPr lang="en-US" b="1" dirty="0">
                <a:solidFill>
                  <a:schemeClr val="accent6">
                    <a:lumMod val="75000"/>
                  </a:schemeClr>
                </a:solidFill>
                <a:latin typeface="Cambria"/>
                <a:ea typeface="Cambria"/>
                <a:cs typeface="Cambria"/>
                <a:sym typeface="Cambria"/>
              </a:rPr>
              <a:t> per il </a:t>
            </a:r>
            <a:r>
              <a:rPr lang="en-US" b="1" dirty="0" err="1">
                <a:solidFill>
                  <a:schemeClr val="accent6">
                    <a:lumMod val="75000"/>
                  </a:schemeClr>
                </a:solidFill>
                <a:latin typeface="Cambria"/>
                <a:ea typeface="Cambria"/>
                <a:cs typeface="Cambria"/>
                <a:sym typeface="Cambria"/>
              </a:rPr>
              <a:t>rafforzamento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dell’azione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confidi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PMI: </a:t>
            </a:r>
            <a:r>
              <a:rPr lang="en-US" dirty="0" err="1">
                <a:solidFill>
                  <a:schemeClr val="accent6">
                    <a:lumMod val="75000"/>
                  </a:schemeClr>
                </a:solidFill>
                <a:latin typeface="Cambria"/>
                <a:ea typeface="Cambria"/>
                <a:cs typeface="Cambria"/>
                <a:sym typeface="Cambria"/>
              </a:rPr>
              <a:t>Autorizza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confidi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consorzi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garanzia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collettiva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fidi</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utilizzare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risorse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loro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disposizione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concedere</a:t>
            </a:r>
            <a:r>
              <a:rPr lang="en-US" dirty="0">
                <a:solidFill>
                  <a:schemeClr val="accent6">
                    <a:lumMod val="75000"/>
                  </a:schemeClr>
                </a:solidFill>
                <a:latin typeface="Cambria"/>
                <a:ea typeface="Cambria"/>
                <a:cs typeface="Cambria"/>
                <a:sym typeface="Cambria"/>
              </a:rPr>
              <a:t> - </a:t>
            </a:r>
            <a:r>
              <a:rPr lang="en-US" dirty="0" err="1">
                <a:solidFill>
                  <a:schemeClr val="accent6">
                    <a:lumMod val="75000"/>
                  </a:schemeClr>
                </a:solidFill>
                <a:latin typeface="Cambria"/>
                <a:ea typeface="Cambria"/>
                <a:cs typeface="Cambria"/>
                <a:sym typeface="Cambria"/>
              </a:rPr>
              <a:t>oltre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garanzie</a:t>
            </a:r>
            <a:r>
              <a:rPr lang="en-US" dirty="0">
                <a:solidFill>
                  <a:schemeClr val="accent6">
                    <a:lumMod val="75000"/>
                  </a:schemeClr>
                </a:solidFill>
                <a:latin typeface="Cambria"/>
                <a:ea typeface="Cambria"/>
                <a:cs typeface="Cambria"/>
                <a:sym typeface="Cambria"/>
              </a:rPr>
              <a:t> - </a:t>
            </a:r>
            <a:r>
              <a:rPr lang="en-US" dirty="0" err="1">
                <a:solidFill>
                  <a:schemeClr val="accent6">
                    <a:lumMod val="75000"/>
                  </a:schemeClr>
                </a:solidFill>
                <a:latin typeface="Cambria"/>
                <a:ea typeface="Cambria"/>
                <a:cs typeface="Cambria"/>
                <a:sym typeface="Cambria"/>
              </a:rPr>
              <a:t>finanziamenti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agevolati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piccole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medie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operanti</a:t>
            </a:r>
            <a:r>
              <a:rPr lang="en-US" dirty="0">
                <a:solidFill>
                  <a:schemeClr val="accent6">
                    <a:lumMod val="75000"/>
                  </a:schemeClr>
                </a:solidFill>
                <a:latin typeface="Cambria"/>
                <a:ea typeface="Cambria"/>
                <a:cs typeface="Cambria"/>
                <a:sym typeface="Cambria"/>
              </a:rPr>
              <a:t> in tutti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settori</a:t>
            </a:r>
            <a:r>
              <a:rPr lang="en-US" dirty="0">
                <a:solidFill>
                  <a:schemeClr val="accent6">
                    <a:lumMod val="75000"/>
                  </a:schemeClr>
                </a:solidFill>
                <a:latin typeface="Cambria"/>
                <a:ea typeface="Cambria"/>
                <a:cs typeface="Cambria"/>
                <a:sym typeface="Cambria"/>
              </a:rPr>
              <a:t> economici. </a:t>
            </a:r>
            <a:r>
              <a:rPr lang="en-US" dirty="0" err="1">
                <a:solidFill>
                  <a:schemeClr val="accent6">
                    <a:lumMod val="75000"/>
                  </a:schemeClr>
                </a:solidFill>
                <a:latin typeface="Cambria"/>
                <a:ea typeface="Cambria"/>
                <a:cs typeface="Cambria"/>
                <a:sym typeface="Cambria"/>
              </a:rPr>
              <a:t>Tali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devono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conformi</a:t>
            </a:r>
            <a:r>
              <a:rPr lang="en-US" dirty="0">
                <a:solidFill>
                  <a:schemeClr val="accent6">
                    <a:lumMod val="75000"/>
                  </a:schemeClr>
                </a:solidFill>
                <a:latin typeface="Cambria"/>
                <a:ea typeface="Cambria"/>
                <a:cs typeface="Cambria"/>
                <a:sym typeface="Cambria"/>
              </a:rPr>
              <a:t> ai </a:t>
            </a:r>
            <a:r>
              <a:rPr lang="en-US" dirty="0" err="1">
                <a:solidFill>
                  <a:schemeClr val="accent6">
                    <a:lumMod val="75000"/>
                  </a:schemeClr>
                </a:solidFill>
                <a:latin typeface="Cambria"/>
                <a:ea typeface="Cambria"/>
                <a:cs typeface="Cambria"/>
                <a:sym typeface="Cambria"/>
              </a:rPr>
              <a:t>limiti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consentiti</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eventuali</a:t>
            </a:r>
            <a:r>
              <a:rPr lang="en-US" dirty="0">
                <a:solidFill>
                  <a:schemeClr val="accent6">
                    <a:lumMod val="75000"/>
                  </a:schemeClr>
                </a:solidFill>
                <a:latin typeface="Cambria"/>
                <a:ea typeface="Cambria"/>
                <a:cs typeface="Cambria"/>
                <a:sym typeface="Cambria"/>
              </a:rPr>
              <a:t> normative di </a:t>
            </a:r>
            <a:r>
              <a:rPr lang="en-US" dirty="0" err="1">
                <a:solidFill>
                  <a:schemeClr val="accent6">
                    <a:lumMod val="75000"/>
                  </a:schemeClr>
                </a:solidFill>
                <a:latin typeface="Cambria"/>
                <a:ea typeface="Cambria"/>
                <a:cs typeface="Cambria"/>
                <a:sym typeface="Cambria"/>
              </a:rPr>
              <a:t>settore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Disposizioni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urgenti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adeguamento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normativa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a:t>
            </a:r>
            <a:endParaRPr sz="1700" b="1" dirty="0">
              <a:solidFill>
                <a:schemeClr val="accent6">
                  <a:lumMod val="75000"/>
                </a:schemeClr>
              </a:solidFill>
              <a:highlight>
                <a:srgbClr val="FFFFFF"/>
              </a:highlight>
              <a:latin typeface="Cambria"/>
              <a:ea typeface="Cambria"/>
              <a:cs typeface="Cambria"/>
              <a:sym typeface="Cambria"/>
            </a:endParaRPr>
          </a:p>
          <a:p>
            <a:pPr marL="457200" lvl="0" indent="0" algn="just" rtl="0">
              <a:lnSpc>
                <a:spcPct val="115000"/>
              </a:lnSpc>
              <a:spcBef>
                <a:spcPts val="0"/>
              </a:spcBef>
              <a:spcAft>
                <a:spcPts val="0"/>
              </a:spcAft>
              <a:buNone/>
            </a:pPr>
            <a:endParaRPr sz="1300" b="1" dirty="0">
              <a:solidFill>
                <a:schemeClr val="accent6">
                  <a:lumMod val="75000"/>
                </a:schemeClr>
              </a:solidFill>
              <a:latin typeface="Cambria"/>
              <a:ea typeface="Cambria"/>
              <a:cs typeface="Cambria"/>
              <a:sym typeface="Cambria"/>
            </a:endParaRPr>
          </a:p>
          <a:p>
            <a:pPr marL="457200" lvl="0" indent="0" algn="just" rtl="0">
              <a:lnSpc>
                <a:spcPct val="115000"/>
              </a:lnSpc>
              <a:spcBef>
                <a:spcPts val="0"/>
              </a:spcBef>
              <a:spcAft>
                <a:spcPts val="0"/>
              </a:spcAft>
              <a:buNone/>
            </a:pPr>
            <a:endParaRPr sz="1100" b="1"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C343D"/>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47" name="Google Shape;247;g11a7ca69686_0_90"/>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48" name="Google Shape;248;g11a7ca69686_0_90"/>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Ulteriori</a:t>
            </a:r>
            <a:r>
              <a:rPr lang="en-US" sz="2400" b="1" dirty="0">
                <a:solidFill>
                  <a:schemeClr val="accent6">
                    <a:lumMod val="75000"/>
                  </a:schemeClr>
                </a:solidFill>
                <a:latin typeface="Cambria"/>
                <a:ea typeface="Cambria"/>
                <a:cs typeface="Cambria"/>
                <a:sym typeface="Cambria"/>
              </a:rPr>
              <a:t> </a:t>
            </a:r>
            <a:r>
              <a:rPr lang="en-US" sz="2400" b="1" dirty="0" err="1">
                <a:solidFill>
                  <a:schemeClr val="accent6">
                    <a:lumMod val="75000"/>
                  </a:schemeClr>
                </a:solidFill>
                <a:latin typeface="Cambria"/>
                <a:ea typeface="Cambria"/>
                <a:cs typeface="Cambria"/>
                <a:sym typeface="Cambria"/>
              </a:rPr>
              <a:t>misure</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g11a7ca69686_0_63"/>
          <p:cNvSpPr txBox="1"/>
          <p:nvPr/>
        </p:nvSpPr>
        <p:spPr>
          <a:xfrm>
            <a:off x="-113325" y="1567819"/>
            <a:ext cx="8703300" cy="105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500" b="1" dirty="0">
                <a:solidFill>
                  <a:schemeClr val="lt1"/>
                </a:solidFill>
                <a:latin typeface="Arial Black"/>
                <a:ea typeface="Arial Black"/>
                <a:cs typeface="Arial Black"/>
                <a:sym typeface="Arial Black"/>
              </a:rPr>
              <a:t>DL </a:t>
            </a:r>
            <a:r>
              <a:rPr lang="en-US" sz="4500" b="1" dirty="0" err="1">
                <a:solidFill>
                  <a:schemeClr val="lt1"/>
                </a:solidFill>
                <a:latin typeface="Arial Black"/>
                <a:ea typeface="Arial Black"/>
                <a:cs typeface="Arial Black"/>
                <a:sym typeface="Arial Black"/>
              </a:rPr>
              <a:t>Energia</a:t>
            </a:r>
            <a:endParaRPr sz="4500" b="1" dirty="0">
              <a:solidFill>
                <a:schemeClr val="lt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300"/>
              <a:buFont typeface="Arial"/>
              <a:buNone/>
            </a:pPr>
            <a:r>
              <a:rPr lang="en-US" sz="3900" b="1" dirty="0">
                <a:solidFill>
                  <a:schemeClr val="lt1"/>
                </a:solidFill>
                <a:latin typeface="Arial Black"/>
                <a:ea typeface="Arial Black"/>
                <a:cs typeface="Arial Black"/>
                <a:sym typeface="Arial Black"/>
              </a:rPr>
              <a:t>D.L. 17/2022</a:t>
            </a:r>
            <a:endParaRPr sz="3900" b="1" dirty="0">
              <a:solidFill>
                <a:schemeClr val="lt1"/>
              </a:solidFill>
              <a:latin typeface="Arial Black"/>
              <a:ea typeface="Arial Black"/>
              <a:cs typeface="Arial Black"/>
              <a:sym typeface="Arial Black"/>
            </a:endParaRPr>
          </a:p>
        </p:txBody>
      </p:sp>
      <p:pic>
        <p:nvPicPr>
          <p:cNvPr id="255" name="Google Shape;255;g11a7ca69686_0_63"/>
          <p:cNvPicPr preferRelativeResize="0"/>
          <p:nvPr/>
        </p:nvPicPr>
        <p:blipFill rotWithShape="1">
          <a:blip r:embed="rId4">
            <a:alphaModFix/>
          </a:blip>
          <a:srcRect/>
          <a:stretch/>
        </p:blipFill>
        <p:spPr>
          <a:xfrm>
            <a:off x="10186725" y="362825"/>
            <a:ext cx="1718438" cy="349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1a7ca69686_0_208"/>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61" name="Google Shape;261;g11a7ca69686_0_208"/>
          <p:cNvSpPr txBox="1"/>
          <p:nvPr/>
        </p:nvSpPr>
        <p:spPr>
          <a:xfrm>
            <a:off x="616163" y="1186683"/>
            <a:ext cx="10799100" cy="3348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dirty="0">
              <a:solidFill>
                <a:srgbClr val="073763"/>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Contributo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straordinario</a:t>
            </a:r>
            <a:r>
              <a:rPr lang="en-US" b="1" dirty="0">
                <a:solidFill>
                  <a:schemeClr val="accent6">
                    <a:lumMod val="75000"/>
                  </a:schemeClr>
                </a:solidFill>
                <a:latin typeface="Cambria"/>
                <a:ea typeface="Cambria"/>
                <a:cs typeface="Cambria"/>
                <a:sym typeface="Cambria"/>
              </a:rPr>
              <a:t>, sotto forma di </a:t>
            </a: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a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energivore</a:t>
            </a:r>
            <a:r>
              <a:rPr lang="en-US" b="1"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riconosce</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contributo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straordinario</a:t>
            </a:r>
            <a:r>
              <a:rPr lang="en-US" dirty="0">
                <a:solidFill>
                  <a:schemeClr val="accent6">
                    <a:lumMod val="75000"/>
                  </a:schemeClr>
                </a:solidFill>
                <a:latin typeface="Cambria"/>
                <a:ea typeface="Cambria"/>
                <a:cs typeface="Cambria"/>
                <a:sym typeface="Cambria"/>
              </a:rPr>
              <a:t>, sotto forma di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imposta</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parziale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compensazione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maggiori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oneri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sostenuti</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beneficio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quantificato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al 20 per cento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spese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sostenute</a:t>
            </a:r>
            <a:r>
              <a:rPr lang="en-US" dirty="0">
                <a:solidFill>
                  <a:schemeClr val="accent6">
                    <a:lumMod val="75000"/>
                  </a:schemeClr>
                </a:solidFill>
                <a:latin typeface="Cambria"/>
                <a:ea typeface="Cambria"/>
                <a:cs typeface="Cambria"/>
                <a:sym typeface="Cambria"/>
              </a:rPr>
              <a:t> per la </a:t>
            </a:r>
            <a:r>
              <a:rPr lang="en-US" dirty="0" err="1">
                <a:solidFill>
                  <a:schemeClr val="accent6">
                    <a:lumMod val="75000"/>
                  </a:schemeClr>
                </a:solidFill>
                <a:latin typeface="Cambria"/>
                <a:ea typeface="Cambria"/>
                <a:cs typeface="Cambria"/>
                <a:sym typeface="Cambria"/>
              </a:rPr>
              <a:t>componente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acquistata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consumata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secondo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 </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Contributo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straordinario</a:t>
            </a:r>
            <a:r>
              <a:rPr lang="en-US" b="1" dirty="0">
                <a:solidFill>
                  <a:schemeClr val="accent6">
                    <a:lumMod val="75000"/>
                  </a:schemeClr>
                </a:solidFill>
                <a:latin typeface="Cambria"/>
                <a:ea typeface="Cambria"/>
                <a:cs typeface="Cambria"/>
                <a:sym typeface="Cambria"/>
              </a:rPr>
              <a:t>, sotto forma di </a:t>
            </a: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a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 forte </a:t>
            </a:r>
            <a:r>
              <a:rPr lang="en-US" b="1" dirty="0" err="1">
                <a:solidFill>
                  <a:schemeClr val="accent6">
                    <a:lumMod val="75000"/>
                  </a:schemeClr>
                </a:solidFill>
                <a:latin typeface="Cambria"/>
                <a:ea typeface="Cambria"/>
                <a:cs typeface="Cambria"/>
                <a:sym typeface="Cambria"/>
              </a:rPr>
              <a:t>consumo</a:t>
            </a:r>
            <a:r>
              <a:rPr lang="en-US" b="1" dirty="0">
                <a:solidFill>
                  <a:schemeClr val="accent6">
                    <a:lumMod val="75000"/>
                  </a:schemeClr>
                </a:solidFill>
                <a:latin typeface="Cambria"/>
                <a:ea typeface="Cambria"/>
                <a:cs typeface="Cambria"/>
                <a:sym typeface="Cambria"/>
              </a:rPr>
              <a:t> di gas </a:t>
            </a:r>
            <a:r>
              <a:rPr lang="en-US" b="1" dirty="0" err="1">
                <a:solidFill>
                  <a:schemeClr val="accent6">
                    <a:lumMod val="75000"/>
                  </a:schemeClr>
                </a:solidFill>
                <a:latin typeface="Cambria"/>
                <a:ea typeface="Cambria"/>
                <a:cs typeface="Cambria"/>
                <a:sym typeface="Cambria"/>
              </a:rPr>
              <a:t>naturale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 forte </a:t>
            </a:r>
            <a:r>
              <a:rPr lang="en-US" dirty="0" err="1">
                <a:solidFill>
                  <a:schemeClr val="accent6">
                    <a:lumMod val="75000"/>
                  </a:schemeClr>
                </a:solidFill>
                <a:latin typeface="Cambria"/>
                <a:ea typeface="Cambria"/>
                <a:cs typeface="Cambria"/>
                <a:sym typeface="Cambria"/>
              </a:rPr>
              <a:t>consumo</a:t>
            </a:r>
            <a:r>
              <a:rPr lang="en-US" dirty="0">
                <a:solidFill>
                  <a:schemeClr val="accent6">
                    <a:lumMod val="75000"/>
                  </a:schemeClr>
                </a:solidFill>
                <a:latin typeface="Cambria"/>
                <a:ea typeface="Cambria"/>
                <a:cs typeface="Cambria"/>
                <a:sym typeface="Cambria"/>
              </a:rPr>
              <a:t> di gas </a:t>
            </a:r>
            <a:r>
              <a:rPr lang="en-US" dirty="0" err="1">
                <a:solidFill>
                  <a:schemeClr val="accent6">
                    <a:lumMod val="75000"/>
                  </a:schemeClr>
                </a:solidFill>
                <a:latin typeface="Cambria"/>
                <a:ea typeface="Cambria"/>
                <a:cs typeface="Cambria"/>
                <a:sym typeface="Cambria"/>
              </a:rPr>
              <a:t>naturale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concesso</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contributo</a:t>
            </a:r>
            <a:r>
              <a:rPr lang="en-US" dirty="0">
                <a:solidFill>
                  <a:schemeClr val="accent6">
                    <a:lumMod val="75000"/>
                  </a:schemeClr>
                </a:solidFill>
                <a:latin typeface="Cambria"/>
                <a:ea typeface="Cambria"/>
                <a:cs typeface="Cambria"/>
                <a:sym typeface="Cambria"/>
              </a:rPr>
              <a:t>, sotto forma di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al 15 per cento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spesa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sostenuta</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l’acquisto</a:t>
            </a:r>
            <a:r>
              <a:rPr lang="en-US" dirty="0">
                <a:solidFill>
                  <a:schemeClr val="accent6">
                    <a:lumMod val="75000"/>
                  </a:schemeClr>
                </a:solidFill>
                <a:latin typeface="Cambria"/>
                <a:ea typeface="Cambria"/>
                <a:cs typeface="Cambria"/>
                <a:sym typeface="Cambria"/>
              </a:rPr>
              <a:t> del gas </a:t>
            </a:r>
            <a:r>
              <a:rPr lang="en-US" dirty="0" err="1">
                <a:solidFill>
                  <a:schemeClr val="accent6">
                    <a:lumMod val="75000"/>
                  </a:schemeClr>
                </a:solidFill>
                <a:latin typeface="Cambria"/>
                <a:ea typeface="Cambria"/>
                <a:cs typeface="Cambria"/>
                <a:sym typeface="Cambria"/>
              </a:rPr>
              <a:t>naturale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necessario</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proprie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attività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industriali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Contributo</a:t>
            </a:r>
            <a:r>
              <a:rPr lang="en-US" b="1" dirty="0">
                <a:solidFill>
                  <a:schemeClr val="accent6">
                    <a:lumMod val="75000"/>
                  </a:schemeClr>
                </a:solidFill>
                <a:latin typeface="Cambria"/>
                <a:ea typeface="Cambria"/>
                <a:cs typeface="Cambria"/>
                <a:sym typeface="Cambria"/>
              </a:rPr>
              <a:t> sotto forma di </a:t>
            </a: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l’efficienza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energetica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nelle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regioni</a:t>
            </a:r>
            <a:r>
              <a:rPr lang="en-US" b="1" dirty="0">
                <a:solidFill>
                  <a:schemeClr val="accent6">
                    <a:lumMod val="75000"/>
                  </a:schemeClr>
                </a:solidFill>
                <a:latin typeface="Cambria"/>
                <a:ea typeface="Cambria"/>
                <a:cs typeface="Cambria"/>
                <a:sym typeface="Cambria"/>
              </a:rPr>
              <a:t> del Sud: </a:t>
            </a:r>
            <a:r>
              <a:rPr lang="en-US" dirty="0">
                <a:solidFill>
                  <a:schemeClr val="accent6">
                    <a:lumMod val="75000"/>
                  </a:schemeClr>
                </a:solidFill>
                <a:latin typeface="Cambria"/>
                <a:ea typeface="Cambria"/>
                <a:cs typeface="Cambria"/>
                <a:sym typeface="Cambria"/>
              </a:rPr>
              <a:t>Introduce </a:t>
            </a:r>
            <a:r>
              <a:rPr lang="en-US" dirty="0" err="1">
                <a:solidFill>
                  <a:schemeClr val="accent6">
                    <a:lumMod val="75000"/>
                  </a:schemeClr>
                </a:solidFill>
                <a:latin typeface="Cambria"/>
                <a:ea typeface="Cambria"/>
                <a:cs typeface="Cambria"/>
                <a:sym typeface="Cambria"/>
              </a:rPr>
              <a:t>misure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incentivazione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investimenti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diretti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all’incremento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dell’efficienza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opifici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all’autoproduzione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energia</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fonti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rinnovabili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nell’ambito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strutture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produttive</a:t>
            </a:r>
            <a:r>
              <a:rPr lang="en-US" dirty="0">
                <a:solidFill>
                  <a:schemeClr val="accent6">
                    <a:lumMod val="75000"/>
                  </a:schemeClr>
                </a:solidFill>
                <a:latin typeface="Cambria"/>
                <a:ea typeface="Cambria"/>
                <a:cs typeface="Cambria"/>
                <a:sym typeface="Cambria"/>
              </a:rPr>
              <a:t>, al fine di </a:t>
            </a:r>
            <a:r>
              <a:rPr lang="en-US" dirty="0" err="1">
                <a:solidFill>
                  <a:schemeClr val="accent6">
                    <a:lumMod val="75000"/>
                  </a:schemeClr>
                </a:solidFill>
                <a:latin typeface="Cambria"/>
                <a:ea typeface="Cambria"/>
                <a:cs typeface="Cambria"/>
                <a:sym typeface="Cambria"/>
              </a:rPr>
              <a:t>diminuire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fabbisogno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dell’imprese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conferire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loro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maggiore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resilienza</a:t>
            </a:r>
            <a:r>
              <a:rPr lang="en-US" dirty="0">
                <a:solidFill>
                  <a:schemeClr val="accent6">
                    <a:lumMod val="75000"/>
                  </a:schemeClr>
                </a:solidFill>
                <a:latin typeface="Cambria"/>
                <a:ea typeface="Cambria"/>
                <a:cs typeface="Cambria"/>
                <a:sym typeface="Cambria"/>
              </a:rPr>
              <a:t> rispetto </a:t>
            </a:r>
            <a:r>
              <a:rPr lang="en-US" dirty="0" err="1">
                <a:solidFill>
                  <a:schemeClr val="accent6">
                    <a:lumMod val="75000"/>
                  </a:schemeClr>
                </a:solidFill>
                <a:latin typeface="Cambria"/>
                <a:ea typeface="Cambria"/>
                <a:cs typeface="Cambria"/>
                <a:sym typeface="Cambria"/>
              </a:rPr>
              <a:t>all’aumentato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costo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dell’energia</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agevolazioni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dirette</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regioni</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mezzogiorno</a:t>
            </a:r>
            <a:r>
              <a:rPr lang="en-US" dirty="0">
                <a:solidFill>
                  <a:schemeClr val="accent6">
                    <a:lumMod val="75000"/>
                  </a:schemeClr>
                </a:solidFill>
                <a:latin typeface="Cambria"/>
                <a:ea typeface="Cambria"/>
                <a:cs typeface="Cambria"/>
                <a:sym typeface="Cambria"/>
              </a:rPr>
              <a:t> (Abruzzo, Basilicata, Calabria, Campania, Molise, Puglia, </a:t>
            </a:r>
            <a:r>
              <a:rPr lang="en-US" dirty="0" err="1">
                <a:solidFill>
                  <a:schemeClr val="accent6">
                    <a:lumMod val="75000"/>
                  </a:schemeClr>
                </a:solidFill>
                <a:latin typeface="Cambria"/>
                <a:ea typeface="Cambria"/>
                <a:cs typeface="Cambria"/>
                <a:sym typeface="Cambria"/>
              </a:rPr>
              <a:t>Sardegna</a:t>
            </a:r>
            <a:r>
              <a:rPr lang="en-US" dirty="0">
                <a:solidFill>
                  <a:schemeClr val="accent6">
                    <a:lumMod val="75000"/>
                  </a:schemeClr>
                </a:solidFill>
                <a:latin typeface="Cambria"/>
                <a:ea typeface="Cambria"/>
                <a:cs typeface="Cambria"/>
                <a:sym typeface="Cambria"/>
              </a:rPr>
              <a:t> e Sicilia), per il </a:t>
            </a:r>
            <a:r>
              <a:rPr lang="en-US" dirty="0" err="1">
                <a:solidFill>
                  <a:schemeClr val="accent6">
                    <a:lumMod val="75000"/>
                  </a:schemeClr>
                </a:solidFill>
                <a:latin typeface="Cambria"/>
                <a:ea typeface="Cambria"/>
                <a:cs typeface="Cambria"/>
                <a:sym typeface="Cambria"/>
              </a:rPr>
              <a:t>tramite</a:t>
            </a:r>
            <a:r>
              <a:rPr lang="en-US" dirty="0">
                <a:solidFill>
                  <a:schemeClr val="accent6">
                    <a:lumMod val="75000"/>
                  </a:schemeClr>
                </a:solidFill>
                <a:latin typeface="Cambria"/>
                <a:ea typeface="Cambria"/>
                <a:cs typeface="Cambria"/>
                <a:sym typeface="Cambria"/>
              </a:rPr>
              <a:t> di un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riconosciuto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fino</a:t>
            </a:r>
            <a:r>
              <a:rPr lang="en-US" dirty="0">
                <a:solidFill>
                  <a:schemeClr val="accent6">
                    <a:lumMod val="75000"/>
                  </a:schemeClr>
                </a:solidFill>
                <a:latin typeface="Cambria"/>
                <a:ea typeface="Cambria"/>
                <a:cs typeface="Cambria"/>
                <a:sym typeface="Cambria"/>
              </a:rPr>
              <a:t> al 30 </a:t>
            </a:r>
            <a:r>
              <a:rPr lang="en-US" dirty="0" err="1">
                <a:solidFill>
                  <a:schemeClr val="accent6">
                    <a:lumMod val="75000"/>
                  </a:schemeClr>
                </a:solidFill>
                <a:latin typeface="Cambria"/>
                <a:ea typeface="Cambria"/>
                <a:cs typeface="Cambria"/>
                <a:sym typeface="Cambria"/>
              </a:rPr>
              <a:t>novembre</a:t>
            </a:r>
            <a:r>
              <a:rPr lang="en-US" dirty="0">
                <a:solidFill>
                  <a:schemeClr val="accent6">
                    <a:lumMod val="75000"/>
                  </a:schemeClr>
                </a:solidFill>
                <a:latin typeface="Cambria"/>
                <a:ea typeface="Cambria"/>
                <a:cs typeface="Cambria"/>
                <a:sym typeface="Cambria"/>
              </a:rPr>
              <a:t> 2023 </a:t>
            </a:r>
            <a:r>
              <a:rPr lang="en-US" dirty="0" err="1">
                <a:solidFill>
                  <a:schemeClr val="accent6">
                    <a:lumMod val="75000"/>
                  </a:schemeClr>
                </a:solidFill>
                <a:latin typeface="Cambria"/>
                <a:ea typeface="Cambria"/>
                <a:cs typeface="Cambria"/>
                <a:sym typeface="Cambria"/>
              </a:rPr>
              <a:t>nei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limiti</a:t>
            </a:r>
            <a:r>
              <a:rPr lang="en-US" dirty="0">
                <a:solidFill>
                  <a:schemeClr val="accent6">
                    <a:lumMod val="75000"/>
                  </a:schemeClr>
                </a:solidFill>
                <a:latin typeface="Cambria"/>
                <a:ea typeface="Cambria"/>
                <a:cs typeface="Cambria"/>
                <a:sym typeface="Cambria"/>
              </a:rPr>
              <a:t> e alle </a:t>
            </a:r>
            <a:r>
              <a:rPr lang="en-US" dirty="0" err="1">
                <a:solidFill>
                  <a:schemeClr val="accent6">
                    <a:lumMod val="75000"/>
                  </a:schemeClr>
                </a:solidFill>
                <a:latin typeface="Cambria"/>
                <a:ea typeface="Cambria"/>
                <a:cs typeface="Cambria"/>
                <a:sym typeface="Cambria"/>
              </a:rPr>
              <a:t>condizioni</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regolamento</a:t>
            </a:r>
            <a:r>
              <a:rPr lang="en-US" dirty="0">
                <a:solidFill>
                  <a:schemeClr val="accent6">
                    <a:lumMod val="75000"/>
                  </a:schemeClr>
                </a:solidFill>
                <a:latin typeface="Cambria"/>
                <a:ea typeface="Cambria"/>
                <a:cs typeface="Cambria"/>
                <a:sym typeface="Cambria"/>
              </a:rPr>
              <a:t> (UE) n. 651/2014 (GBER), e </a:t>
            </a:r>
            <a:r>
              <a:rPr lang="en-US" dirty="0" err="1">
                <a:solidFill>
                  <a:schemeClr val="accent6">
                    <a:lumMod val="75000"/>
                  </a:schemeClr>
                </a:solidFill>
                <a:latin typeface="Cambria"/>
                <a:ea typeface="Cambria"/>
                <a:cs typeface="Cambria"/>
                <a:sym typeface="Cambria"/>
              </a:rPr>
              <a:t>dunque</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soggetto</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autorizzazione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Commissione</a:t>
            </a:r>
            <a:r>
              <a:rPr lang="en-US" dirty="0">
                <a:solidFill>
                  <a:schemeClr val="accent6">
                    <a:lumMod val="75000"/>
                  </a:schemeClr>
                </a:solidFill>
                <a:latin typeface="Cambria"/>
                <a:ea typeface="Cambria"/>
                <a:cs typeface="Cambria"/>
                <a:sym typeface="Cambria"/>
              </a:rPr>
              <a:t> UE.</a:t>
            </a:r>
            <a:endParaRPr dirty="0">
              <a:solidFill>
                <a:schemeClr val="accent6">
                  <a:lumMod val="75000"/>
                </a:schemeClr>
              </a:solidFill>
              <a:latin typeface="Cambria"/>
              <a:ea typeface="Cambria"/>
              <a:cs typeface="Cambria"/>
              <a:sym typeface="Cambria"/>
            </a:endParaRPr>
          </a:p>
          <a:p>
            <a:pPr marL="457200" marR="0" lvl="0" indent="0" algn="just" rtl="0">
              <a:lnSpc>
                <a:spcPct val="115000"/>
              </a:lnSpc>
              <a:spcBef>
                <a:spcPts val="1200"/>
              </a:spcBef>
              <a:spcAft>
                <a:spcPts val="0"/>
              </a:spcAft>
              <a:buClr>
                <a:schemeClr val="dk1"/>
              </a:buClr>
              <a:buSzPts val="1200"/>
              <a:buFont typeface="Arial"/>
              <a:buNone/>
            </a:pPr>
            <a:endParaRPr i="0" u="none" strike="noStrike" cap="none" dirty="0">
              <a:solidFill>
                <a:schemeClr val="accent6">
                  <a:lumMod val="75000"/>
                </a:schemeClr>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chemeClr val="accent6">
                  <a:lumMod val="75000"/>
                </a:schemeClr>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62" name="Google Shape;262;g11a7ca69686_0_208"/>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63" name="Google Shape;263;g11a7ca69686_0_208"/>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Credito</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1a7ca69686_0_215"/>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69" name="Google Shape;269;g11a7ca69686_0_215"/>
          <p:cNvSpPr txBox="1"/>
          <p:nvPr/>
        </p:nvSpPr>
        <p:spPr>
          <a:xfrm>
            <a:off x="574175" y="1004728"/>
            <a:ext cx="10799100" cy="5087700"/>
          </a:xfrm>
          <a:prstGeom prst="rect">
            <a:avLst/>
          </a:prstGeom>
          <a:noFill/>
          <a:ln>
            <a:noFill/>
          </a:ln>
        </p:spPr>
        <p:txBody>
          <a:bodyPr spcFirstLastPara="1" wrap="square" lIns="91425" tIns="91425" rIns="91425" bIns="91425" anchor="t" anchorCtr="0">
            <a:noAutofit/>
          </a:bodyPr>
          <a:lstStyle/>
          <a:p>
            <a:pPr marL="457200" indent="-317500" algn="just">
              <a:lnSpc>
                <a:spcPct val="115000"/>
              </a:lnSpc>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Regolamentazione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sviluppo</a:t>
            </a:r>
            <a:r>
              <a:rPr lang="en-US" b="1" dirty="0">
                <a:solidFill>
                  <a:schemeClr val="accent6">
                    <a:lumMod val="75000"/>
                  </a:schemeClr>
                </a:solidFill>
                <a:latin typeface="Cambria"/>
                <a:ea typeface="Cambria"/>
                <a:cs typeface="Cambria"/>
                <a:sym typeface="Cambria"/>
              </a:rPr>
              <a:t> del </a:t>
            </a:r>
            <a:r>
              <a:rPr lang="en-US" b="1" dirty="0" err="1">
                <a:solidFill>
                  <a:schemeClr val="accent6">
                    <a:lumMod val="75000"/>
                  </a:schemeClr>
                </a:solidFill>
                <a:latin typeface="Cambria"/>
                <a:ea typeface="Cambria"/>
                <a:cs typeface="Cambria"/>
                <a:sym typeface="Cambria"/>
              </a:rPr>
              <a:t>fotovoltaico</a:t>
            </a:r>
            <a:r>
              <a:rPr lang="en-US" b="1" dirty="0">
                <a:solidFill>
                  <a:schemeClr val="accent6">
                    <a:lumMod val="75000"/>
                  </a:schemeClr>
                </a:solidFill>
                <a:latin typeface="Cambria"/>
                <a:ea typeface="Cambria"/>
                <a:cs typeface="Cambria"/>
                <a:sym typeface="Cambria"/>
              </a:rPr>
              <a:t> in area </a:t>
            </a:r>
            <a:r>
              <a:rPr lang="en-US" b="1" dirty="0" err="1">
                <a:solidFill>
                  <a:schemeClr val="accent6">
                    <a:lumMod val="75000"/>
                  </a:schemeClr>
                </a:solidFill>
                <a:latin typeface="Cambria"/>
                <a:ea typeface="Cambria"/>
                <a:cs typeface="Cambria"/>
                <a:sym typeface="Cambria"/>
              </a:rPr>
              <a:t>agricola</a:t>
            </a:r>
            <a:r>
              <a:rPr lang="en-US" dirty="0">
                <a:solidFill>
                  <a:schemeClr val="accent6">
                    <a:lumMod val="75000"/>
                  </a:schemeClr>
                </a:solidFill>
                <a:latin typeface="Cambria"/>
                <a:ea typeface="Cambria"/>
                <a:cs typeface="Cambria"/>
                <a:sym typeface="Cambria"/>
              </a:rPr>
              <a:t>: </a:t>
            </a:r>
            <a:r>
              <a:rPr lang="it-IT" dirty="0">
                <a:solidFill>
                  <a:schemeClr val="accent6">
                    <a:lumMod val="75000"/>
                  </a:schemeClr>
                </a:solidFill>
                <a:latin typeface="Cambria"/>
              </a:rPr>
              <a:t>Introduce deroghe alla norma – contenuta nell’articolo 65, comma 1 del decreto-legge n. 1/2012 (L. n. 27/2012) - che dispone il divieto agli impianti solari fotovoltaici con moduli collocati a terra in aree agricole di accedere agli incentivi statali per le fonti energetiche rinnovabili (FER). L’articolo è stato in più punti modificato ed integrato nel corso dell’esame in sede referente. Le modifiche hanno soppresso il vincolo del 10 % di copertura della superficie agricola ai fini dell’accesso agli incentivi statali per gli impianti fotovoltaici con moduli collocati a terra, per gli impianti </a:t>
            </a:r>
            <a:r>
              <a:rPr lang="it-IT" dirty="0" err="1">
                <a:solidFill>
                  <a:schemeClr val="accent6">
                    <a:lumMod val="75000"/>
                  </a:schemeClr>
                </a:solidFill>
                <a:latin typeface="Cambria"/>
              </a:rPr>
              <a:t>agrovoltaici</a:t>
            </a:r>
            <a:r>
              <a:rPr lang="it-IT" dirty="0">
                <a:solidFill>
                  <a:schemeClr val="accent6">
                    <a:lumMod val="75000"/>
                  </a:schemeClr>
                </a:solidFill>
                <a:latin typeface="Cambria"/>
              </a:rPr>
              <a:t> con montaggio dei moduli sollevati da terra e possibilità di rotazione e per quelli che adottino altre soluzioni innovative. A tal fine, la formulazione vigente delle lettere a) e b) del comma 1 è stata soppressa e sostituita da nuove previsioni. La nuova formulazione della lett. b) ammette agli incentivi statali gli impianti solari fotovoltaici flottanti da realizzare su superfici bagnate ovvero su invasi artificiali di piccole o grandi dimensioni ove compatibili con altri usi (nuovo comma 1-septies all’articolo 65). Contestualmente, la lett. b) dispone che le particelle su cui insistono gli impianti ammessi agli incentivi (ai sensi dei commi da 1-quater fino ad 1- </a:t>
            </a:r>
            <a:r>
              <a:rPr lang="it-IT" dirty="0" err="1">
                <a:solidFill>
                  <a:schemeClr val="accent6">
                    <a:lumMod val="75000"/>
                  </a:schemeClr>
                </a:solidFill>
                <a:latin typeface="Cambria"/>
              </a:rPr>
              <a:t>septies</a:t>
            </a:r>
            <a:r>
              <a:rPr lang="it-IT" dirty="0">
                <a:solidFill>
                  <a:schemeClr val="accent6">
                    <a:lumMod val="75000"/>
                  </a:schemeClr>
                </a:solidFill>
                <a:latin typeface="Cambria"/>
              </a:rPr>
              <a:t> dell’articolo 65) - dunque, le particelle su cui insistono gli impianti con moduli sollevati da terra con possibilità di rotazione e gli impianti solari fotovoltaici flottanti da realizzare su superfici bagnate ovvero su invasi artificiali - non possono essere oggetto di ulteriori richieste di installazione (di fotovoltaico) per 10 anni successivi al rilascio degli incentivi statali. Quanto agli impianti con moduli sollevati da terra con possibilità di rotazione, per cui la legislazione vigente prevede ai fini dell’accesso agli incentivi, la realizzazione di sistemi di monitoraggio dell’attività pastorale, la nuova lettera a) dispone che tali sistemi sono da attuare sulla base delle Linee guida adottate dal CREA, in collaborazione con il GSE, entro 30 giorni dalla data di entrata in vigore della disposizione in esame.</a:t>
            </a:r>
          </a:p>
          <a:p>
            <a:pPr marL="139700" lvl="0" algn="just" rtl="0">
              <a:lnSpc>
                <a:spcPct val="115000"/>
              </a:lnSpc>
              <a:spcBef>
                <a:spcPts val="0"/>
              </a:spcBef>
              <a:spcAft>
                <a:spcPts val="0"/>
              </a:spcAft>
              <a:buClr>
                <a:srgbClr val="073763"/>
              </a:buClr>
              <a:buSzPts val="1400"/>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Promozione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biocarburanti</a:t>
            </a:r>
            <a:r>
              <a:rPr lang="en-US" b="1" dirty="0">
                <a:solidFill>
                  <a:schemeClr val="accent6">
                    <a:lumMod val="75000"/>
                  </a:schemeClr>
                </a:solidFill>
                <a:latin typeface="Cambria"/>
                <a:ea typeface="Cambria"/>
                <a:cs typeface="Cambria"/>
                <a:sym typeface="Cambria"/>
              </a:rPr>
              <a:t> da </a:t>
            </a:r>
            <a:r>
              <a:rPr lang="en-US" b="1" dirty="0" err="1">
                <a:solidFill>
                  <a:schemeClr val="accent6">
                    <a:lumMod val="75000"/>
                  </a:schemeClr>
                </a:solidFill>
                <a:latin typeface="Cambria"/>
                <a:ea typeface="Cambria"/>
                <a:cs typeface="Cambria"/>
                <a:sym typeface="Cambria"/>
              </a:rPr>
              <a:t>utilizzare</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purezza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Promuove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decarbonizzazione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settore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trasporti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prevedendo</a:t>
            </a:r>
            <a:r>
              <a:rPr lang="en-US" dirty="0">
                <a:solidFill>
                  <a:schemeClr val="accent6">
                    <a:lumMod val="75000"/>
                  </a:schemeClr>
                </a:solidFill>
                <a:latin typeface="Cambria"/>
                <a:ea typeface="Cambria"/>
                <a:cs typeface="Cambria"/>
                <a:sym typeface="Cambria"/>
              </a:rPr>
              <a:t> un regime di </a:t>
            </a:r>
            <a:r>
              <a:rPr lang="en-US" dirty="0" err="1">
                <a:solidFill>
                  <a:schemeClr val="accent6">
                    <a:lumMod val="75000"/>
                  </a:schemeClr>
                </a:solidFill>
                <a:latin typeface="Cambria"/>
                <a:ea typeface="Cambria"/>
                <a:cs typeface="Cambria"/>
                <a:sym typeface="Cambria"/>
              </a:rPr>
              <a:t>sostegno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all’immissione</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consumo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biocarburanti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sostenibili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utilizzabili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purezza</a:t>
            </a:r>
            <a:r>
              <a:rPr lang="en-US" dirty="0">
                <a:solidFill>
                  <a:schemeClr val="accent6">
                    <a:lumMod val="75000"/>
                  </a:schemeClr>
                </a:solidFill>
                <a:latin typeface="Cambria"/>
                <a:ea typeface="Cambria"/>
                <a:cs typeface="Cambria"/>
                <a:sym typeface="Cambria"/>
              </a:rPr>
              <a:t>, ossia </a:t>
            </a:r>
            <a:r>
              <a:rPr lang="en-US" dirty="0" err="1">
                <a:solidFill>
                  <a:schemeClr val="accent6">
                    <a:lumMod val="75000"/>
                  </a:schemeClr>
                </a:solidFill>
                <a:latin typeface="Cambria"/>
                <a:ea typeface="Cambria"/>
                <a:cs typeface="Cambria"/>
                <a:sym typeface="Cambria"/>
              </a:rPr>
              <a:t>biocarburanti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soffrono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limitazioni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miscibilità</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carburanti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tradizionali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quindi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perfettamente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sostituibili</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fossile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quanto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riguarda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l’utilizzo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motori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combustione</a:t>
            </a:r>
            <a:r>
              <a:rPr lang="en-US" dirty="0">
                <a:solidFill>
                  <a:schemeClr val="accent6">
                    <a:lumMod val="75000"/>
                  </a:schemeClr>
                </a:solidFill>
                <a:latin typeface="Cambria"/>
                <a:ea typeface="Cambria"/>
                <a:cs typeface="Cambria"/>
                <a:sym typeface="Cambria"/>
              </a:rPr>
              <a:t> interna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riferimento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compatibilità</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sistemi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immagazzinamento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distribuzione</a:t>
            </a:r>
            <a:r>
              <a:rPr lang="en-US" dirty="0">
                <a:solidFill>
                  <a:schemeClr val="accent6">
                    <a:lumMod val="75000"/>
                  </a:schemeClr>
                </a:solidFill>
                <a:latin typeface="Cambria"/>
                <a:ea typeface="Cambria"/>
                <a:cs typeface="Cambria"/>
                <a:sym typeface="Cambria"/>
              </a:rPr>
              <a:t>. </a:t>
            </a:r>
            <a:endParaRPr sz="1700" dirty="0">
              <a:solidFill>
                <a:schemeClr val="accent6">
                  <a:lumMod val="75000"/>
                </a:schemeClr>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70" name="Google Shape;270;g11a7ca69686_0_215"/>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71" name="Google Shape;271;g11a7ca69686_0_215"/>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Agricoltura</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1a7ca69686_0_215"/>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69" name="Google Shape;269;g11a7ca69686_0_215"/>
          <p:cNvSpPr txBox="1"/>
          <p:nvPr/>
        </p:nvSpPr>
        <p:spPr>
          <a:xfrm>
            <a:off x="553027" y="716825"/>
            <a:ext cx="10799100" cy="5087700"/>
          </a:xfrm>
          <a:prstGeom prst="rect">
            <a:avLst/>
          </a:prstGeom>
          <a:noFill/>
          <a:ln>
            <a:noFill/>
          </a:ln>
        </p:spPr>
        <p:txBody>
          <a:bodyPr spcFirstLastPara="1" wrap="square" lIns="91425" tIns="91425" rIns="91425" bIns="91425" anchor="t" anchorCtr="0">
            <a:noAutofit/>
          </a:bodyPr>
          <a:lstStyle/>
          <a:p>
            <a:pPr marL="457200" indent="-317500" algn="just">
              <a:lnSpc>
                <a:spcPct val="115000"/>
              </a:lnSpc>
              <a:buClr>
                <a:srgbClr val="073763"/>
              </a:buClr>
              <a:buSzPts val="1400"/>
              <a:buFont typeface="Georgia"/>
              <a:buChar char="●"/>
            </a:pPr>
            <a:r>
              <a:rPr lang="it-IT" dirty="0">
                <a:solidFill>
                  <a:schemeClr val="accent6">
                    <a:lumMod val="75000"/>
                  </a:schemeClr>
                </a:solidFill>
                <a:latin typeface="Cambria"/>
              </a:rPr>
              <a:t>Riconversione e incremento dell’efficienza energetica degli impianti </a:t>
            </a:r>
            <a:r>
              <a:rPr lang="it-IT" dirty="0" err="1">
                <a:solidFill>
                  <a:schemeClr val="accent6">
                    <a:lumMod val="75000"/>
                  </a:schemeClr>
                </a:solidFill>
                <a:latin typeface="Cambria"/>
              </a:rPr>
              <a:t>serricoli</a:t>
            </a:r>
            <a:r>
              <a:rPr lang="it-IT" dirty="0">
                <a:solidFill>
                  <a:schemeClr val="accent6">
                    <a:lumMod val="75000"/>
                  </a:schemeClr>
                </a:solidFill>
                <a:latin typeface="Cambria"/>
              </a:rPr>
              <a:t> - L’articolo, inserito in sede di conversione del DL, introduce iniziative normative volte alla predisposizione di un Piano nazionale per la riconversione di strutture produttive ormai deteriorate del patrimonio </a:t>
            </a:r>
            <a:r>
              <a:rPr lang="it-IT" dirty="0" err="1">
                <a:solidFill>
                  <a:schemeClr val="accent6">
                    <a:lumMod val="75000"/>
                  </a:schemeClr>
                </a:solidFill>
                <a:latin typeface="Cambria"/>
              </a:rPr>
              <a:t>serricolo</a:t>
            </a:r>
            <a:r>
              <a:rPr lang="it-IT" dirty="0">
                <a:solidFill>
                  <a:schemeClr val="accent6">
                    <a:lumMod val="75000"/>
                  </a:schemeClr>
                </a:solidFill>
                <a:latin typeface="Cambria"/>
              </a:rPr>
              <a:t> nazionale in siti </a:t>
            </a:r>
            <a:r>
              <a:rPr lang="it-IT" dirty="0" err="1">
                <a:solidFill>
                  <a:schemeClr val="accent6">
                    <a:lumMod val="75000"/>
                  </a:schemeClr>
                </a:solidFill>
                <a:latin typeface="Cambria"/>
              </a:rPr>
              <a:t>agroenergetici</a:t>
            </a:r>
            <a:r>
              <a:rPr lang="it-IT" dirty="0">
                <a:solidFill>
                  <a:schemeClr val="accent6">
                    <a:lumMod val="75000"/>
                  </a:schemeClr>
                </a:solidFill>
                <a:latin typeface="Cambria"/>
              </a:rPr>
              <a:t>.</a:t>
            </a:r>
          </a:p>
          <a:p>
            <a:pPr marL="139700" algn="just">
              <a:lnSpc>
                <a:spcPct val="115000"/>
              </a:lnSpc>
              <a:buClr>
                <a:srgbClr val="073763"/>
              </a:buClr>
              <a:buSzPts val="1400"/>
            </a:pPr>
            <a:endParaRPr dirty="0">
              <a:solidFill>
                <a:schemeClr val="accent6">
                  <a:lumMod val="75000"/>
                </a:schemeClr>
              </a:solidFill>
              <a:latin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dirty="0" err="1">
                <a:solidFill>
                  <a:schemeClr val="accent6">
                    <a:lumMod val="75000"/>
                  </a:schemeClr>
                </a:solidFill>
                <a:latin typeface="Cambria"/>
                <a:sym typeface="Cambria"/>
              </a:rPr>
              <a:t>Promozione</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dei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biocarburanti</a:t>
            </a:r>
            <a:r>
              <a:rPr lang="en-US" dirty="0">
                <a:solidFill>
                  <a:schemeClr val="accent6">
                    <a:lumMod val="75000"/>
                  </a:schemeClr>
                </a:solidFill>
                <a:latin typeface="Cambria"/>
                <a:sym typeface="Cambria"/>
              </a:rPr>
              <a:t> da </a:t>
            </a:r>
            <a:r>
              <a:rPr lang="en-US" dirty="0" err="1">
                <a:solidFill>
                  <a:schemeClr val="accent6">
                    <a:lumMod val="75000"/>
                  </a:schemeClr>
                </a:solidFill>
                <a:latin typeface="Cambria"/>
                <a:sym typeface="Cambria"/>
              </a:rPr>
              <a:t>utilizzare</a:t>
            </a:r>
            <a:r>
              <a:rPr lang="en-US" dirty="0">
                <a:solidFill>
                  <a:schemeClr val="accent6">
                    <a:lumMod val="75000"/>
                  </a:schemeClr>
                </a:solidFill>
                <a:latin typeface="Cambria"/>
                <a:sym typeface="Cambria"/>
              </a:rPr>
              <a:t> in </a:t>
            </a:r>
            <a:r>
              <a:rPr lang="en-US" dirty="0" err="1">
                <a:solidFill>
                  <a:schemeClr val="accent6">
                    <a:lumMod val="75000"/>
                  </a:schemeClr>
                </a:solidFill>
                <a:latin typeface="Cambria"/>
                <a:sym typeface="Cambria"/>
              </a:rPr>
              <a:t>purezza</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si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promuove</a:t>
            </a:r>
            <a:r>
              <a:rPr lang="en-US" dirty="0">
                <a:solidFill>
                  <a:schemeClr val="accent6">
                    <a:lumMod val="75000"/>
                  </a:schemeClr>
                </a:solidFill>
                <a:latin typeface="Cambria"/>
                <a:sym typeface="Cambria"/>
              </a:rPr>
              <a:t> la </a:t>
            </a:r>
            <a:r>
              <a:rPr lang="en-US" dirty="0" err="1">
                <a:solidFill>
                  <a:schemeClr val="accent6">
                    <a:lumMod val="75000"/>
                  </a:schemeClr>
                </a:solidFill>
                <a:latin typeface="Cambria"/>
                <a:sym typeface="Cambria"/>
              </a:rPr>
              <a:t>decarbonizzazione</a:t>
            </a:r>
            <a:r>
              <a:rPr lang="en-US" dirty="0">
                <a:solidFill>
                  <a:schemeClr val="accent6">
                    <a:lumMod val="75000"/>
                  </a:schemeClr>
                </a:solidFill>
                <a:latin typeface="Cambria"/>
                <a:sym typeface="Cambria"/>
              </a:rPr>
              <a:t> del </a:t>
            </a:r>
            <a:r>
              <a:rPr lang="en-US" dirty="0" err="1">
                <a:solidFill>
                  <a:schemeClr val="accent6">
                    <a:lumMod val="75000"/>
                  </a:schemeClr>
                </a:solidFill>
                <a:latin typeface="Cambria"/>
                <a:sym typeface="Cambria"/>
              </a:rPr>
              <a:t>settore</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dei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trasporti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prevedendo</a:t>
            </a:r>
            <a:r>
              <a:rPr lang="en-US" dirty="0">
                <a:solidFill>
                  <a:schemeClr val="accent6">
                    <a:lumMod val="75000"/>
                  </a:schemeClr>
                </a:solidFill>
                <a:latin typeface="Cambria"/>
                <a:sym typeface="Cambria"/>
              </a:rPr>
              <a:t> un regime di </a:t>
            </a:r>
            <a:r>
              <a:rPr lang="en-US" dirty="0" err="1">
                <a:solidFill>
                  <a:schemeClr val="accent6">
                    <a:lumMod val="75000"/>
                  </a:schemeClr>
                </a:solidFill>
                <a:latin typeface="Cambria"/>
                <a:sym typeface="Cambria"/>
              </a:rPr>
              <a:t>sostegno</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all’immissione</a:t>
            </a:r>
            <a:r>
              <a:rPr lang="en-US" dirty="0">
                <a:solidFill>
                  <a:schemeClr val="accent6">
                    <a:lumMod val="75000"/>
                  </a:schemeClr>
                </a:solidFill>
                <a:latin typeface="Cambria"/>
                <a:sym typeface="Cambria"/>
              </a:rPr>
              <a:t> al </a:t>
            </a:r>
            <a:r>
              <a:rPr lang="en-US" dirty="0" err="1">
                <a:solidFill>
                  <a:schemeClr val="accent6">
                    <a:lumMod val="75000"/>
                  </a:schemeClr>
                </a:solidFill>
                <a:latin typeface="Cambria"/>
                <a:sym typeface="Cambria"/>
              </a:rPr>
              <a:t>consumo</a:t>
            </a:r>
            <a:r>
              <a:rPr lang="en-US" dirty="0">
                <a:solidFill>
                  <a:schemeClr val="accent6">
                    <a:lumMod val="75000"/>
                  </a:schemeClr>
                </a:solidFill>
                <a:latin typeface="Cambria"/>
                <a:sym typeface="Cambria"/>
              </a:rPr>
              <a:t> di </a:t>
            </a:r>
            <a:r>
              <a:rPr lang="en-US" dirty="0" err="1">
                <a:solidFill>
                  <a:schemeClr val="accent6">
                    <a:lumMod val="75000"/>
                  </a:schemeClr>
                </a:solidFill>
                <a:latin typeface="Cambria"/>
                <a:sym typeface="Cambria"/>
              </a:rPr>
              <a:t>biocarburanti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sostenibili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utilizzabili</a:t>
            </a:r>
            <a:r>
              <a:rPr lang="en-US" dirty="0">
                <a:solidFill>
                  <a:schemeClr val="accent6">
                    <a:lumMod val="75000"/>
                  </a:schemeClr>
                </a:solidFill>
                <a:latin typeface="Cambria"/>
                <a:sym typeface="Cambria"/>
              </a:rPr>
              <a:t> in </a:t>
            </a:r>
            <a:r>
              <a:rPr lang="en-US" dirty="0" err="1">
                <a:solidFill>
                  <a:schemeClr val="accent6">
                    <a:lumMod val="75000"/>
                  </a:schemeClr>
                </a:solidFill>
                <a:latin typeface="Cambria"/>
                <a:sym typeface="Cambria"/>
              </a:rPr>
              <a:t>purezza</a:t>
            </a:r>
            <a:r>
              <a:rPr lang="en-US" dirty="0">
                <a:solidFill>
                  <a:schemeClr val="accent6">
                    <a:lumMod val="75000"/>
                  </a:schemeClr>
                </a:solidFill>
                <a:latin typeface="Cambria"/>
                <a:sym typeface="Cambria"/>
              </a:rPr>
              <a:t>, ossia </a:t>
            </a:r>
            <a:r>
              <a:rPr lang="en-US" dirty="0" err="1">
                <a:solidFill>
                  <a:schemeClr val="accent6">
                    <a:lumMod val="75000"/>
                  </a:schemeClr>
                </a:solidFill>
                <a:latin typeface="Cambria"/>
                <a:sym typeface="Cambria"/>
              </a:rPr>
              <a:t>biocarburanti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che</a:t>
            </a:r>
            <a:r>
              <a:rPr lang="en-US" dirty="0">
                <a:solidFill>
                  <a:schemeClr val="accent6">
                    <a:lumMod val="75000"/>
                  </a:schemeClr>
                </a:solidFill>
                <a:latin typeface="Cambria"/>
                <a:sym typeface="Cambria"/>
              </a:rPr>
              <a:t> non </a:t>
            </a:r>
            <a:r>
              <a:rPr lang="en-US" dirty="0" err="1">
                <a:solidFill>
                  <a:schemeClr val="accent6">
                    <a:lumMod val="75000"/>
                  </a:schemeClr>
                </a:solidFill>
                <a:latin typeface="Cambria"/>
                <a:sym typeface="Cambria"/>
              </a:rPr>
              <a:t>soffrono</a:t>
            </a:r>
            <a:r>
              <a:rPr lang="en-US" dirty="0">
                <a:solidFill>
                  <a:schemeClr val="accent6">
                    <a:lumMod val="75000"/>
                  </a:schemeClr>
                </a:solidFill>
                <a:latin typeface="Cambria"/>
                <a:sym typeface="Cambria"/>
              </a:rPr>
              <a:t> di </a:t>
            </a:r>
            <a:r>
              <a:rPr lang="en-US" dirty="0" err="1">
                <a:solidFill>
                  <a:schemeClr val="accent6">
                    <a:lumMod val="75000"/>
                  </a:schemeClr>
                </a:solidFill>
                <a:latin typeface="Cambria"/>
                <a:sym typeface="Cambria"/>
              </a:rPr>
              <a:t>limitazioni</a:t>
            </a:r>
            <a:r>
              <a:rPr lang="en-US" dirty="0">
                <a:solidFill>
                  <a:schemeClr val="accent6">
                    <a:lumMod val="75000"/>
                  </a:schemeClr>
                </a:solidFill>
                <a:latin typeface="Cambria"/>
                <a:sym typeface="Cambria"/>
              </a:rPr>
              <a:t> di </a:t>
            </a:r>
            <a:r>
              <a:rPr lang="en-US" dirty="0" err="1">
                <a:solidFill>
                  <a:schemeClr val="accent6">
                    <a:lumMod val="75000"/>
                  </a:schemeClr>
                </a:solidFill>
                <a:latin typeface="Cambria"/>
                <a:sym typeface="Cambria"/>
              </a:rPr>
              <a:t>miscibilità</a:t>
            </a:r>
            <a:r>
              <a:rPr lang="en-US" dirty="0">
                <a:solidFill>
                  <a:schemeClr val="accent6">
                    <a:lumMod val="75000"/>
                  </a:schemeClr>
                </a:solidFill>
                <a:latin typeface="Cambria"/>
                <a:sym typeface="Cambria"/>
              </a:rPr>
              <a:t> con </a:t>
            </a:r>
            <a:r>
              <a:rPr lang="en-US" dirty="0" err="1">
                <a:solidFill>
                  <a:schemeClr val="accent6">
                    <a:lumMod val="75000"/>
                  </a:schemeClr>
                </a:solidFill>
                <a:latin typeface="Cambria"/>
                <a:sym typeface="Cambria"/>
              </a:rPr>
              <a:t>carburanti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tradizionali</a:t>
            </a:r>
            <a:r>
              <a:rPr lang="en-US" dirty="0">
                <a:solidFill>
                  <a:schemeClr val="accent6">
                    <a:lumMod val="75000"/>
                  </a:schemeClr>
                </a:solidFill>
                <a:latin typeface="Cambria"/>
                <a:sym typeface="Cambria"/>
              </a:rPr>
              <a:t> e </a:t>
            </a:r>
            <a:r>
              <a:rPr lang="en-US" dirty="0" err="1">
                <a:solidFill>
                  <a:schemeClr val="accent6">
                    <a:lumMod val="75000"/>
                  </a:schemeClr>
                </a:solidFill>
                <a:latin typeface="Cambria"/>
                <a:sym typeface="Cambria"/>
              </a:rPr>
              <a:t>che</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sono</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quindi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perfettamente</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sostituibili</a:t>
            </a:r>
            <a:r>
              <a:rPr lang="en-US" dirty="0">
                <a:solidFill>
                  <a:schemeClr val="accent6">
                    <a:lumMod val="75000"/>
                  </a:schemeClr>
                </a:solidFill>
                <a:latin typeface="Cambria"/>
                <a:sym typeface="Cambria"/>
              </a:rPr>
              <a:t> al </a:t>
            </a:r>
            <a:r>
              <a:rPr lang="en-US" dirty="0" err="1">
                <a:solidFill>
                  <a:schemeClr val="accent6">
                    <a:lumMod val="75000"/>
                  </a:schemeClr>
                </a:solidFill>
                <a:latin typeface="Cambria"/>
                <a:sym typeface="Cambria"/>
              </a:rPr>
              <a:t>fossile</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sia</a:t>
            </a:r>
            <a:r>
              <a:rPr lang="en-US" dirty="0">
                <a:solidFill>
                  <a:schemeClr val="accent6">
                    <a:lumMod val="75000"/>
                  </a:schemeClr>
                </a:solidFill>
                <a:latin typeface="Cambria"/>
                <a:sym typeface="Cambria"/>
              </a:rPr>
              <a:t> per </a:t>
            </a:r>
            <a:r>
              <a:rPr lang="en-US" dirty="0" err="1">
                <a:solidFill>
                  <a:schemeClr val="accent6">
                    <a:lumMod val="75000"/>
                  </a:schemeClr>
                </a:solidFill>
                <a:latin typeface="Cambria"/>
                <a:sym typeface="Cambria"/>
              </a:rPr>
              <a:t>quanto</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riguarda</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l’utilizzo</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nei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motori</a:t>
            </a:r>
            <a:r>
              <a:rPr lang="en-US" dirty="0">
                <a:solidFill>
                  <a:schemeClr val="accent6">
                    <a:lumMod val="75000"/>
                  </a:schemeClr>
                </a:solidFill>
                <a:latin typeface="Cambria"/>
                <a:sym typeface="Cambria"/>
              </a:rPr>
              <a:t> a </a:t>
            </a:r>
            <a:r>
              <a:rPr lang="en-US" dirty="0" err="1">
                <a:solidFill>
                  <a:schemeClr val="accent6">
                    <a:lumMod val="75000"/>
                  </a:schemeClr>
                </a:solidFill>
                <a:latin typeface="Cambria"/>
                <a:sym typeface="Cambria"/>
              </a:rPr>
              <a:t>combustione</a:t>
            </a:r>
            <a:r>
              <a:rPr lang="en-US" dirty="0">
                <a:solidFill>
                  <a:schemeClr val="accent6">
                    <a:lumMod val="75000"/>
                  </a:schemeClr>
                </a:solidFill>
                <a:latin typeface="Cambria"/>
                <a:sym typeface="Cambria"/>
              </a:rPr>
              <a:t> interna </a:t>
            </a:r>
            <a:r>
              <a:rPr lang="en-US" dirty="0" err="1">
                <a:solidFill>
                  <a:schemeClr val="accent6">
                    <a:lumMod val="75000"/>
                  </a:schemeClr>
                </a:solidFill>
                <a:latin typeface="Cambria"/>
                <a:sym typeface="Cambria"/>
              </a:rPr>
              <a:t>che</a:t>
            </a:r>
            <a:r>
              <a:rPr lang="en-US" dirty="0">
                <a:solidFill>
                  <a:schemeClr val="accent6">
                    <a:lumMod val="75000"/>
                  </a:schemeClr>
                </a:solidFill>
                <a:latin typeface="Cambria"/>
                <a:sym typeface="Cambria"/>
              </a:rPr>
              <a:t> con </a:t>
            </a:r>
            <a:r>
              <a:rPr lang="en-US" dirty="0" err="1">
                <a:solidFill>
                  <a:schemeClr val="accent6">
                    <a:lumMod val="75000"/>
                  </a:schemeClr>
                </a:solidFill>
                <a:latin typeface="Cambria"/>
                <a:sym typeface="Cambria"/>
              </a:rPr>
              <a:t>riferimento</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alla</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compatibilità</a:t>
            </a:r>
            <a:r>
              <a:rPr lang="en-US" dirty="0">
                <a:solidFill>
                  <a:schemeClr val="accent6">
                    <a:lumMod val="75000"/>
                  </a:schemeClr>
                </a:solidFill>
                <a:latin typeface="Cambria"/>
                <a:sym typeface="Cambria"/>
              </a:rPr>
              <a:t> con </a:t>
            </a:r>
            <a:r>
              <a:rPr lang="en-US" dirty="0" err="1">
                <a:solidFill>
                  <a:schemeClr val="accent6">
                    <a:lumMod val="75000"/>
                  </a:schemeClr>
                </a:solidFill>
                <a:latin typeface="Cambria"/>
                <a:sym typeface="Cambria"/>
              </a:rPr>
              <a:t>i</a:t>
            </a:r>
            <a:r>
              <a:rPr lang="en-US" dirty="0">
                <a:solidFill>
                  <a:schemeClr val="accent6">
                    <a:lumMod val="75000"/>
                  </a:schemeClr>
                </a:solidFill>
                <a:latin typeface="Cambria"/>
                <a:sym typeface="Cambria"/>
              </a:rPr>
              <a:t> </a:t>
            </a:r>
            <a:r>
              <a:rPr lang="en-US" dirty="0" err="1">
                <a:solidFill>
                  <a:schemeClr val="accent6">
                    <a:lumMod val="75000"/>
                  </a:schemeClr>
                </a:solidFill>
                <a:latin typeface="Cambria"/>
                <a:sym typeface="Cambria"/>
              </a:rPr>
              <a:t>sistemi</a:t>
            </a:r>
            <a:r>
              <a:rPr lang="en-US" dirty="0">
                <a:solidFill>
                  <a:schemeClr val="accent6">
                    <a:lumMod val="75000"/>
                  </a:schemeClr>
                </a:solidFill>
                <a:latin typeface="Cambria"/>
                <a:sym typeface="Cambria"/>
              </a:rPr>
              <a:t> di </a:t>
            </a:r>
            <a:r>
              <a:rPr lang="en-US" dirty="0" err="1">
                <a:solidFill>
                  <a:schemeClr val="accent6">
                    <a:lumMod val="75000"/>
                  </a:schemeClr>
                </a:solidFill>
                <a:latin typeface="Cambria"/>
                <a:sym typeface="Cambria"/>
              </a:rPr>
              <a:t>immagazzinamento</a:t>
            </a:r>
            <a:r>
              <a:rPr lang="en-US" dirty="0">
                <a:solidFill>
                  <a:schemeClr val="accent6">
                    <a:lumMod val="75000"/>
                  </a:schemeClr>
                </a:solidFill>
                <a:latin typeface="Cambria"/>
                <a:sym typeface="Cambria"/>
              </a:rPr>
              <a:t> e </a:t>
            </a:r>
            <a:r>
              <a:rPr lang="en-US" dirty="0" err="1">
                <a:solidFill>
                  <a:schemeClr val="accent6">
                    <a:lumMod val="75000"/>
                  </a:schemeClr>
                </a:solidFill>
                <a:latin typeface="Cambria"/>
                <a:sym typeface="Cambria"/>
              </a:rPr>
              <a:t>distribuzione</a:t>
            </a:r>
            <a:r>
              <a:rPr lang="en-US" dirty="0">
                <a:solidFill>
                  <a:schemeClr val="accent6">
                    <a:lumMod val="75000"/>
                  </a:schemeClr>
                </a:solidFill>
                <a:latin typeface="Cambria"/>
                <a:sym typeface="Cambria"/>
              </a:rPr>
              <a:t>.</a:t>
            </a:r>
            <a:br>
              <a:rPr lang="en-US" dirty="0">
                <a:solidFill>
                  <a:schemeClr val="accent6">
                    <a:lumMod val="75000"/>
                  </a:schemeClr>
                </a:solidFill>
                <a:latin typeface="Cambria"/>
                <a:sym typeface="Cambria"/>
              </a:rPr>
            </a:br>
            <a:endParaRPr lang="en-US" dirty="0">
              <a:solidFill>
                <a:schemeClr val="accent6">
                  <a:lumMod val="75000"/>
                </a:schemeClr>
              </a:solidFill>
              <a:latin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it-IT" dirty="0">
                <a:solidFill>
                  <a:schemeClr val="accent6">
                    <a:lumMod val="75000"/>
                  </a:schemeClr>
                </a:solidFill>
                <a:latin typeface="Cambria"/>
              </a:rPr>
              <a:t>Uso di sottoprodotti negli impianti di biogas e biometano) - L’articolo, inserito in sede referente, propone di ammettere negli impianti di produzione di biogas e di biometano i sottoprodotti provenienti da attività agricola, di allevamento, dalla gestione del verde e da attività forestale e i sottoprodotti provenienti da attività alimentari ed agroindustriali previsti dal decreto ministeriale 23 giugno 2016. Inoltre, propone di definire tali sottoprodotti come "residui dell'attività agroalimentare" purché siano rispettate le condizioni relative alla distinzione tra sottoprodotto e rifiuto previste dall'articolo 184-bis del Codice dell'ambiente, e purché l'utilizzo agronomico del </a:t>
            </a:r>
            <a:r>
              <a:rPr lang="it-IT" dirty="0" err="1">
                <a:solidFill>
                  <a:schemeClr val="accent6">
                    <a:lumMod val="75000"/>
                  </a:schemeClr>
                </a:solidFill>
                <a:latin typeface="Cambria"/>
              </a:rPr>
              <a:t>digestato</a:t>
            </a:r>
            <a:r>
              <a:rPr lang="it-IT" dirty="0">
                <a:solidFill>
                  <a:schemeClr val="accent6">
                    <a:lumMod val="75000"/>
                  </a:schemeClr>
                </a:solidFill>
                <a:latin typeface="Cambria"/>
              </a:rPr>
              <a:t> rispetti le norme contenute nel Titolo IV del decreto ministeriale del 25 febbraio 2016. </a:t>
            </a:r>
            <a:br>
              <a:rPr lang="it-IT" dirty="0">
                <a:solidFill>
                  <a:schemeClr val="accent6">
                    <a:lumMod val="75000"/>
                  </a:schemeClr>
                </a:solidFill>
                <a:latin typeface="Cambria"/>
              </a:rPr>
            </a:br>
            <a:endParaRPr lang="it-IT" dirty="0">
              <a:solidFill>
                <a:schemeClr val="accent6">
                  <a:lumMod val="75000"/>
                </a:schemeClr>
              </a:solidFill>
              <a:latin typeface="Cambria"/>
            </a:endParaRPr>
          </a:p>
          <a:p>
            <a:pPr marL="457200" lvl="0" indent="-317500" algn="just" rtl="0">
              <a:lnSpc>
                <a:spcPct val="115000"/>
              </a:lnSpc>
              <a:spcBef>
                <a:spcPts val="0"/>
              </a:spcBef>
              <a:spcAft>
                <a:spcPts val="0"/>
              </a:spcAft>
              <a:buClr>
                <a:srgbClr val="073763"/>
              </a:buClr>
              <a:buSzPts val="1400"/>
              <a:buFont typeface="Georgia"/>
              <a:buChar char="●"/>
            </a:pPr>
            <a:r>
              <a:rPr lang="it-IT" dirty="0">
                <a:solidFill>
                  <a:schemeClr val="accent6">
                    <a:lumMod val="75000"/>
                  </a:schemeClr>
                </a:solidFill>
                <a:latin typeface="Cambria"/>
              </a:rPr>
              <a:t>Riapertura dei termini per la rideterminazione dei valori di acquisto dei terreni e delle partecipazioni) - Proroga la facoltà di rideterminare i valori delle partecipazioni in società non quotate e dei terreni (sia agricoli sia edificabili) posseduti, sulla base di una perizia giurata di stima, a condizione che il valore così rideterminato sia assoggettato a un'imposta sostitutiva. Con le modifiche apportate in sede referente, si prevede che le imposte sostitutive possono essere rateizzate in un massimo di tre rate annuali di pari importo, a decorrere dal 15 novembre 2022 (in luogo del 15 giugno 2022, come previsto dal testo originario della norma); analogamente, si dispone che la redazione e il giuramento della perizia siano effettuati entro la data del 15 novembre (in luogo del 15 giugno) 2022. Inoltre, aumenta dall'11 al 14 % le aliquote dell'imposta sostitutiva applicabili alla rideterminazione di valore delle partecipazioni in società non quotate (siano esse qualificate o non qualificate) e dei terreni edificabili e con destinazione agricola.</a:t>
            </a:r>
            <a:r>
              <a:rPr lang="en-US" dirty="0">
                <a:solidFill>
                  <a:schemeClr val="accent6">
                    <a:lumMod val="75000"/>
                  </a:schemeClr>
                </a:solidFill>
                <a:latin typeface="Cambria"/>
                <a:sym typeface="Cambria"/>
              </a:rPr>
              <a:t> </a:t>
            </a:r>
            <a:endParaRPr dirty="0">
              <a:solidFill>
                <a:schemeClr val="accent6">
                  <a:lumMod val="75000"/>
                </a:schemeClr>
              </a:solidFill>
              <a:latin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70" name="Google Shape;270;g11a7ca69686_0_215"/>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71" name="Google Shape;271;g11a7ca69686_0_215"/>
          <p:cNvSpPr txBox="1"/>
          <p:nvPr/>
        </p:nvSpPr>
        <p:spPr>
          <a:xfrm>
            <a:off x="506677" y="311012"/>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Agricoltura</a:t>
            </a:r>
            <a:endParaRPr sz="2400" b="1" i="0" u="none" strike="noStrike" cap="none" dirty="0">
              <a:solidFill>
                <a:schemeClr val="accent6">
                  <a:lumMod val="75000"/>
                </a:schemeClr>
              </a:solidFill>
              <a:latin typeface="Cambria"/>
              <a:ea typeface="Cambria"/>
              <a:cs typeface="Cambria"/>
              <a:sym typeface="Cambria"/>
            </a:endParaRPr>
          </a:p>
        </p:txBody>
      </p:sp>
    </p:spTree>
    <p:extLst>
      <p:ext uri="{BB962C8B-B14F-4D97-AF65-F5344CB8AC3E}">
        <p14:creationId xmlns:p14="http://schemas.microsoft.com/office/powerpoint/2010/main" val="120462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1a7ca69686_0_222"/>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77" name="Google Shape;277;g11a7ca69686_0_222"/>
          <p:cNvSpPr txBox="1"/>
          <p:nvPr/>
        </p:nvSpPr>
        <p:spPr>
          <a:xfrm>
            <a:off x="574175" y="898575"/>
            <a:ext cx="10916400" cy="5567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sz="1100" dirty="0">
              <a:solidFill>
                <a:srgbClr val="666666"/>
              </a:solidFill>
              <a:highlight>
                <a:srgbClr val="E6B8AF"/>
              </a:highlight>
              <a:latin typeface="Georgia"/>
              <a:ea typeface="Georgia"/>
              <a:cs typeface="Georgia"/>
              <a:sym typeface="Georg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Azzeramento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oneri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sistema</a:t>
            </a:r>
            <a:r>
              <a:rPr lang="en-US" b="1" dirty="0">
                <a:solidFill>
                  <a:schemeClr val="accent6">
                    <a:lumMod val="75000"/>
                  </a:schemeClr>
                </a:solidFill>
                <a:latin typeface="Cambria"/>
                <a:ea typeface="Cambria"/>
                <a:cs typeface="Cambria"/>
                <a:sym typeface="Cambria"/>
              </a:rPr>
              <a:t> per il secondo </a:t>
            </a:r>
            <a:r>
              <a:rPr lang="en-US" b="1" dirty="0" err="1">
                <a:solidFill>
                  <a:schemeClr val="accent6">
                    <a:lumMod val="75000"/>
                  </a:schemeClr>
                </a:solidFill>
                <a:latin typeface="Cambria"/>
                <a:ea typeface="Cambria"/>
                <a:cs typeface="Cambria"/>
                <a:sym typeface="Cambria"/>
              </a:rPr>
              <a:t>trimestre</a:t>
            </a:r>
            <a:r>
              <a:rPr lang="en-US" b="1" dirty="0">
                <a:solidFill>
                  <a:schemeClr val="accent6">
                    <a:lumMod val="75000"/>
                  </a:schemeClr>
                </a:solidFill>
                <a:latin typeface="Cambria"/>
                <a:ea typeface="Cambria"/>
                <a:cs typeface="Cambria"/>
                <a:sym typeface="Cambria"/>
              </a:rPr>
              <a:t> 2022</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l’Autorità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regolazione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reti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ambiente</a:t>
            </a:r>
            <a:r>
              <a:rPr lang="en-US" dirty="0">
                <a:solidFill>
                  <a:schemeClr val="accent6">
                    <a:lumMod val="75000"/>
                  </a:schemeClr>
                </a:solidFill>
                <a:latin typeface="Cambria"/>
                <a:ea typeface="Cambria"/>
                <a:cs typeface="Cambria"/>
                <a:sym typeface="Cambria"/>
              </a:rPr>
              <a:t> (ARERA) </a:t>
            </a:r>
            <a:r>
              <a:rPr lang="en-US" dirty="0" err="1">
                <a:solidFill>
                  <a:schemeClr val="accent6">
                    <a:lumMod val="75000"/>
                  </a:schemeClr>
                </a:solidFill>
                <a:latin typeface="Cambria"/>
                <a:ea typeface="Cambria"/>
                <a:cs typeface="Cambria"/>
                <a:sym typeface="Cambria"/>
              </a:rPr>
              <a:t>provveda</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annullare</a:t>
            </a:r>
            <a:r>
              <a:rPr lang="en-US" dirty="0">
                <a:solidFill>
                  <a:schemeClr val="accent6">
                    <a:lumMod val="75000"/>
                  </a:schemeClr>
                </a:solidFill>
                <a:latin typeface="Cambria"/>
                <a:ea typeface="Cambria"/>
                <a:cs typeface="Cambria"/>
                <a:sym typeface="Cambria"/>
              </a:rPr>
              <a:t>, per il secondo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 le </a:t>
            </a:r>
            <a:r>
              <a:rPr lang="en-US" dirty="0" err="1">
                <a:solidFill>
                  <a:schemeClr val="accent6">
                    <a:lumMod val="75000"/>
                  </a:schemeClr>
                </a:solidFill>
                <a:latin typeface="Cambria"/>
                <a:ea typeface="Cambria"/>
                <a:cs typeface="Cambria"/>
                <a:sym typeface="Cambria"/>
              </a:rPr>
              <a:t>aliquote</a:t>
            </a:r>
            <a:r>
              <a:rPr lang="en-US" dirty="0">
                <a:solidFill>
                  <a:schemeClr val="accent6">
                    <a:lumMod val="75000"/>
                  </a:schemeClr>
                </a:solidFill>
                <a:latin typeface="Cambria"/>
                <a:ea typeface="Cambria"/>
                <a:cs typeface="Cambria"/>
                <a:sym typeface="Cambria"/>
              </a:rPr>
              <a:t> relative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oneri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generali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sistema</a:t>
            </a:r>
            <a:r>
              <a:rPr lang="en-US" dirty="0">
                <a:solidFill>
                  <a:schemeClr val="accent6">
                    <a:lumMod val="75000"/>
                  </a:schemeClr>
                </a:solidFill>
                <a:latin typeface="Cambria"/>
                <a:ea typeface="Cambria"/>
                <a:cs typeface="Cambria"/>
                <a:sym typeface="Cambria"/>
              </a:rPr>
              <a:t> applicate alle </a:t>
            </a:r>
            <a:r>
              <a:rPr lang="en-US" dirty="0" err="1">
                <a:solidFill>
                  <a:schemeClr val="accent6">
                    <a:lumMod val="75000"/>
                  </a:schemeClr>
                </a:solidFill>
                <a:latin typeface="Cambria"/>
                <a:ea typeface="Cambria"/>
                <a:cs typeface="Cambria"/>
                <a:sym typeface="Cambria"/>
              </a:rPr>
              <a:t>utenze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domestiche</a:t>
            </a:r>
            <a:r>
              <a:rPr lang="en-US" dirty="0">
                <a:solidFill>
                  <a:schemeClr val="accent6">
                    <a:lumMod val="75000"/>
                  </a:schemeClr>
                </a:solidFill>
                <a:latin typeface="Cambria"/>
                <a:ea typeface="Cambria"/>
                <a:cs typeface="Cambria"/>
                <a:sym typeface="Cambria"/>
              </a:rPr>
              <a:t> e alle </a:t>
            </a:r>
            <a:r>
              <a:rPr lang="en-US" dirty="0" err="1">
                <a:solidFill>
                  <a:schemeClr val="accent6">
                    <a:lumMod val="75000"/>
                  </a:schemeClr>
                </a:solidFill>
                <a:latin typeface="Cambria"/>
                <a:ea typeface="Cambria"/>
                <a:cs typeface="Cambria"/>
                <a:sym typeface="Cambria"/>
              </a:rPr>
              <a:t>utenze</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domestiche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bassa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tensione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altri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usi</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potenza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disponibile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fino</a:t>
            </a:r>
            <a:r>
              <a:rPr lang="en-US" dirty="0">
                <a:solidFill>
                  <a:schemeClr val="accent6">
                    <a:lumMod val="75000"/>
                  </a:schemeClr>
                </a:solidFill>
                <a:latin typeface="Cambria"/>
                <a:ea typeface="Cambria"/>
                <a:cs typeface="Cambria"/>
                <a:sym typeface="Cambria"/>
              </a:rPr>
              <a:t> a 16,5 kW.</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Sostegno</a:t>
            </a:r>
            <a:r>
              <a:rPr lang="en-US" b="1" dirty="0">
                <a:solidFill>
                  <a:schemeClr val="accent6">
                    <a:lumMod val="75000"/>
                  </a:schemeClr>
                </a:solidFill>
                <a:latin typeface="Cambria"/>
                <a:ea typeface="Cambria"/>
                <a:cs typeface="Cambria"/>
                <a:sym typeface="Cambria"/>
              </a:rPr>
              <a:t> alle </a:t>
            </a:r>
            <a:r>
              <a:rPr lang="en-US" b="1" dirty="0" err="1">
                <a:solidFill>
                  <a:schemeClr val="accent6">
                    <a:lumMod val="75000"/>
                  </a:schemeClr>
                </a:solidFill>
                <a:latin typeface="Cambria"/>
                <a:ea typeface="Cambria"/>
                <a:cs typeface="Cambria"/>
                <a:sym typeface="Cambria"/>
              </a:rPr>
              <a:t>esigenze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liquidità</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conseguenti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aumenti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prezzi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richiesti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per far </a:t>
            </a:r>
            <a:r>
              <a:rPr lang="en-US" dirty="0" err="1">
                <a:solidFill>
                  <a:schemeClr val="accent6">
                    <a:lumMod val="75000"/>
                  </a:schemeClr>
                </a:solidFill>
                <a:latin typeface="Cambria"/>
                <a:ea typeface="Cambria"/>
                <a:cs typeface="Cambria"/>
                <a:sym typeface="Cambria"/>
              </a:rPr>
              <a:t>fronte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all’attuale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emergenza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possono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assistiti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garanzie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attraverso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strumenti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Garanzia</a:t>
            </a:r>
            <a:r>
              <a:rPr lang="en-US" dirty="0">
                <a:solidFill>
                  <a:schemeClr val="accent6">
                    <a:lumMod val="75000"/>
                  </a:schemeClr>
                </a:solidFill>
                <a:latin typeface="Cambria"/>
                <a:ea typeface="Cambria"/>
                <a:cs typeface="Cambria"/>
                <a:sym typeface="Cambria"/>
              </a:rPr>
              <a:t> Italia e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garanzia</a:t>
            </a:r>
            <a:r>
              <a:rPr lang="en-US" dirty="0">
                <a:solidFill>
                  <a:schemeClr val="accent6">
                    <a:lumMod val="75000"/>
                  </a:schemeClr>
                </a:solidFill>
                <a:latin typeface="Cambria"/>
                <a:ea typeface="Cambria"/>
                <a:cs typeface="Cambria"/>
                <a:sym typeface="Cambria"/>
              </a:rPr>
              <a:t> per le PMI alle </a:t>
            </a:r>
            <a:r>
              <a:rPr lang="en-US" dirty="0" err="1">
                <a:solidFill>
                  <a:schemeClr val="accent6">
                    <a:lumMod val="75000"/>
                  </a:schemeClr>
                </a:solidFill>
                <a:latin typeface="Cambria"/>
                <a:ea typeface="Cambria"/>
                <a:cs typeface="Cambria"/>
                <a:sym typeface="Cambria"/>
              </a:rPr>
              <a:t>medesime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condizioni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agevolative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regimi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operanti</a:t>
            </a:r>
            <a:r>
              <a:rPr lang="en-US" dirty="0">
                <a:solidFill>
                  <a:schemeClr val="accent6">
                    <a:lumMod val="75000"/>
                  </a:schemeClr>
                </a:solidFill>
                <a:latin typeface="Cambria"/>
                <a:ea typeface="Cambria"/>
                <a:cs typeface="Cambria"/>
                <a:sym typeface="Cambria"/>
              </a:rPr>
              <a:t> sotto Temporary Framework (</a:t>
            </a:r>
            <a:r>
              <a:rPr lang="en-US" dirty="0" err="1">
                <a:solidFill>
                  <a:schemeClr val="accent6">
                    <a:lumMod val="75000"/>
                  </a:schemeClr>
                </a:solidFill>
                <a:latin typeface="Cambria"/>
                <a:ea typeface="Cambria"/>
                <a:cs typeface="Cambria"/>
                <a:sym typeface="Cambria"/>
              </a:rPr>
              <a:t>quadro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temporaneo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riferimento</a:t>
            </a:r>
            <a:r>
              <a:rPr lang="en-US" dirty="0">
                <a:solidFill>
                  <a:schemeClr val="accent6">
                    <a:lumMod val="75000"/>
                  </a:schemeClr>
                </a:solidFill>
                <a:latin typeface="Cambria"/>
                <a:ea typeface="Cambria"/>
                <a:cs typeface="Cambria"/>
                <a:sym typeface="Cambria"/>
              </a:rPr>
              <a:t> per le </a:t>
            </a:r>
            <a:r>
              <a:rPr lang="en-US" dirty="0" err="1">
                <a:solidFill>
                  <a:schemeClr val="accent6">
                    <a:lumMod val="75000"/>
                  </a:schemeClr>
                </a:solidFill>
                <a:latin typeface="Cambria"/>
                <a:ea typeface="Cambria"/>
                <a:cs typeface="Cambria"/>
                <a:sym typeface="Cambria"/>
              </a:rPr>
              <a:t>misure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aiuto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adottato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Semplificazioni</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l’installazione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impianti</a:t>
            </a:r>
            <a:r>
              <a:rPr lang="en-US" b="1" dirty="0">
                <a:solidFill>
                  <a:schemeClr val="accent6">
                    <a:lumMod val="75000"/>
                  </a:schemeClr>
                </a:solidFill>
                <a:latin typeface="Cambria"/>
                <a:ea typeface="Cambria"/>
                <a:cs typeface="Cambria"/>
                <a:sym typeface="Cambria"/>
              </a:rPr>
              <a:t> a </a:t>
            </a:r>
            <a:r>
              <a:rPr lang="en-US" b="1" dirty="0" err="1">
                <a:solidFill>
                  <a:schemeClr val="accent6">
                    <a:lumMod val="75000"/>
                  </a:schemeClr>
                </a:solidFill>
                <a:latin typeface="Cambria"/>
                <a:ea typeface="Cambria"/>
                <a:cs typeface="Cambria"/>
                <a:sym typeface="Cambria"/>
              </a:rPr>
              <a:t>fonti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rinnovabili</a:t>
            </a:r>
            <a:r>
              <a:rPr lang="en-US" b="1"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Ferme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restando</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disposizioni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tributarie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materia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accisa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sull'energia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elettrica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t>
            </a:r>
            <a:r>
              <a:rPr lang="en-US" b="1" dirty="0" err="1">
                <a:solidFill>
                  <a:schemeClr val="accent6">
                    <a:lumMod val="75000"/>
                  </a:schemeClr>
                </a:solidFill>
                <a:latin typeface="Cambria"/>
                <a:ea typeface="Cambria"/>
                <a:cs typeface="Cambria"/>
                <a:sym typeface="Cambria"/>
              </a:rPr>
              <a:t>installazione</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qualunque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modalita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impianti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solari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fotovoltaici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termici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edifici</a:t>
            </a:r>
            <a:r>
              <a:rPr lang="en-US" dirty="0">
                <a:solidFill>
                  <a:schemeClr val="accent6">
                    <a:lumMod val="75000"/>
                  </a:schemeClr>
                </a:solidFill>
                <a:latin typeface="Cambria"/>
                <a:ea typeface="Cambria"/>
                <a:cs typeface="Cambria"/>
                <a:sym typeface="Cambria"/>
              </a:rPr>
              <a:t> o </a:t>
            </a:r>
            <a:r>
              <a:rPr lang="en-US" dirty="0" err="1">
                <a:solidFill>
                  <a:schemeClr val="accent6">
                    <a:lumMod val="75000"/>
                  </a:schemeClr>
                </a:solidFill>
                <a:latin typeface="Cambria"/>
                <a:ea typeface="Cambria"/>
                <a:cs typeface="Cambria"/>
                <a:sym typeface="Cambria"/>
              </a:rPr>
              <a:t>su</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strutture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manufatti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fuori</a:t>
            </a:r>
            <a:r>
              <a:rPr lang="en-US" dirty="0">
                <a:solidFill>
                  <a:schemeClr val="accent6">
                    <a:lumMod val="75000"/>
                  </a:schemeClr>
                </a:solidFill>
                <a:latin typeface="Cambria"/>
                <a:ea typeface="Cambria"/>
                <a:cs typeface="Cambria"/>
                <a:sym typeface="Cambria"/>
              </a:rPr>
              <a:t> terra </a:t>
            </a:r>
            <a:r>
              <a:rPr lang="en-US" dirty="0" err="1">
                <a:solidFill>
                  <a:schemeClr val="accent6">
                    <a:lumMod val="75000"/>
                  </a:schemeClr>
                </a:solidFill>
                <a:latin typeface="Cambria"/>
                <a:ea typeface="Cambria"/>
                <a:cs typeface="Cambria"/>
                <a:sym typeface="Cambria"/>
              </a:rPr>
              <a:t>diversi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edifici</a:t>
            </a:r>
            <a:r>
              <a:rPr lang="en-US" dirty="0">
                <a:solidFill>
                  <a:schemeClr val="accent6">
                    <a:lumMod val="75000"/>
                  </a:schemeClr>
                </a:solidFill>
                <a:latin typeface="Cambria"/>
                <a:ea typeface="Cambria"/>
                <a:cs typeface="Cambria"/>
                <a:sym typeface="Cambria"/>
              </a:rPr>
              <a:t> e la </a:t>
            </a:r>
            <a:r>
              <a:rPr lang="en-US" dirty="0" err="1">
                <a:solidFill>
                  <a:schemeClr val="accent6">
                    <a:lumMod val="75000"/>
                  </a:schemeClr>
                </a:solidFill>
                <a:latin typeface="Cambria"/>
                <a:ea typeface="Cambria"/>
                <a:cs typeface="Cambria"/>
                <a:sym typeface="Cambria"/>
              </a:rPr>
              <a:t>realizzazione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opere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funzionali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connessione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rete </a:t>
            </a:r>
            <a:r>
              <a:rPr lang="en-US" dirty="0" err="1">
                <a:solidFill>
                  <a:schemeClr val="accent6">
                    <a:lumMod val="75000"/>
                  </a:schemeClr>
                </a:solidFill>
                <a:latin typeface="Cambria"/>
                <a:ea typeface="Cambria"/>
                <a:cs typeface="Cambria"/>
                <a:sym typeface="Cambria"/>
              </a:rPr>
              <a:t>elettrica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predetti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edifici</a:t>
            </a:r>
            <a:r>
              <a:rPr lang="en-US" dirty="0">
                <a:solidFill>
                  <a:schemeClr val="accent6">
                    <a:lumMod val="75000"/>
                  </a:schemeClr>
                </a:solidFill>
                <a:latin typeface="Cambria"/>
                <a:ea typeface="Cambria"/>
                <a:cs typeface="Cambria"/>
                <a:sym typeface="Cambria"/>
              </a:rPr>
              <a:t> o </a:t>
            </a:r>
            <a:r>
              <a:rPr lang="en-US" dirty="0" err="1">
                <a:solidFill>
                  <a:schemeClr val="accent6">
                    <a:lumMod val="75000"/>
                  </a:schemeClr>
                </a:solidFill>
                <a:latin typeface="Cambria"/>
                <a:ea typeface="Cambria"/>
                <a:cs typeface="Cambria"/>
                <a:sym typeface="Cambria"/>
              </a:rPr>
              <a:t>strutture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manufatti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nonche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nelle</a:t>
            </a:r>
            <a:r>
              <a:rPr lang="en-US" dirty="0">
                <a:solidFill>
                  <a:schemeClr val="accent6">
                    <a:lumMod val="75000"/>
                  </a:schemeClr>
                </a:solidFill>
                <a:latin typeface="Cambria"/>
                <a:ea typeface="Cambria"/>
                <a:cs typeface="Cambria"/>
                <a:sym typeface="Cambria"/>
              </a:rPr>
              <a:t> relative </a:t>
            </a:r>
            <a:r>
              <a:rPr lang="en-US" dirty="0" err="1">
                <a:solidFill>
                  <a:schemeClr val="accent6">
                    <a:lumMod val="75000"/>
                  </a:schemeClr>
                </a:solidFill>
                <a:latin typeface="Cambria"/>
                <a:ea typeface="Cambria"/>
                <a:cs typeface="Cambria"/>
                <a:sym typeface="Cambria"/>
              </a:rPr>
              <a:t>pertinenze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considerata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manutenzione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ordinaria</a:t>
            </a:r>
            <a:r>
              <a:rPr lang="en-US" dirty="0">
                <a:solidFill>
                  <a:schemeClr val="accent6">
                    <a:lumMod val="75000"/>
                  </a:schemeClr>
                </a:solidFill>
                <a:latin typeface="Cambria"/>
                <a:ea typeface="Cambria"/>
                <a:cs typeface="Cambria"/>
                <a:sym typeface="Cambria"/>
              </a:rPr>
              <a:t> e non è </a:t>
            </a:r>
            <a:r>
              <a:rPr lang="en-US" dirty="0" err="1">
                <a:solidFill>
                  <a:schemeClr val="accent6">
                    <a:lumMod val="75000"/>
                  </a:schemeClr>
                </a:solidFill>
                <a:latin typeface="Cambria"/>
                <a:ea typeface="Cambria"/>
                <a:cs typeface="Cambria"/>
                <a:sym typeface="Cambria"/>
              </a:rPr>
              <a:t>subordinata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all’acquisizione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permessi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autorizzazioni</a:t>
            </a:r>
            <a:r>
              <a:rPr lang="en-US" dirty="0">
                <a:solidFill>
                  <a:schemeClr val="accent6">
                    <a:lumMod val="75000"/>
                  </a:schemeClr>
                </a:solidFill>
                <a:latin typeface="Cambria"/>
                <a:ea typeface="Cambria"/>
                <a:cs typeface="Cambria"/>
                <a:sym typeface="Cambria"/>
              </a:rPr>
              <a:t> o </a:t>
            </a:r>
            <a:r>
              <a:rPr lang="en-US" dirty="0" err="1">
                <a:solidFill>
                  <a:schemeClr val="accent6">
                    <a:lumMod val="75000"/>
                  </a:schemeClr>
                </a:solidFill>
                <a:latin typeface="Cambria"/>
                <a:ea typeface="Cambria"/>
                <a:cs typeface="Cambria"/>
                <a:sym typeface="Cambria"/>
              </a:rPr>
              <a:t>atti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amministrativi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assenso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comunque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denominati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457200" lvl="0" indent="0" algn="just" rtl="0">
              <a:lnSpc>
                <a:spcPct val="115000"/>
              </a:lnSpc>
              <a:spcBef>
                <a:spcPts val="0"/>
              </a:spcBef>
              <a:spcAft>
                <a:spcPts val="0"/>
              </a:spcAft>
              <a:buNone/>
            </a:pPr>
            <a:endParaRPr b="1"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Riapertura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termini per la </a:t>
            </a:r>
            <a:r>
              <a:rPr lang="en-US" b="1" dirty="0" err="1">
                <a:solidFill>
                  <a:schemeClr val="accent6">
                    <a:lumMod val="75000"/>
                  </a:schemeClr>
                </a:solidFill>
                <a:latin typeface="Cambria"/>
                <a:ea typeface="Cambria"/>
                <a:cs typeface="Cambria"/>
                <a:sym typeface="Cambria"/>
              </a:rPr>
              <a:t>rideterminazione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valori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acquisto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terreni</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partecipazioni</a:t>
            </a:r>
            <a:r>
              <a:rPr lang="en-US" b="1"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Si </a:t>
            </a:r>
            <a:r>
              <a:rPr lang="en-US" dirty="0" err="1">
                <a:solidFill>
                  <a:schemeClr val="accent6">
                    <a:lumMod val="75000"/>
                  </a:schemeClr>
                </a:solidFill>
                <a:latin typeface="Cambria"/>
                <a:ea typeface="Cambria"/>
                <a:cs typeface="Cambria"/>
                <a:sym typeface="Cambria"/>
              </a:rPr>
              <a:t>riaprono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termini </a:t>
            </a:r>
            <a:r>
              <a:rPr lang="en-US" dirty="0" err="1">
                <a:solidFill>
                  <a:schemeClr val="accent6">
                    <a:lumMod val="75000"/>
                  </a:schemeClr>
                </a:solidFill>
                <a:latin typeface="Cambria"/>
                <a:ea typeface="Cambria"/>
                <a:cs typeface="Cambria"/>
                <a:sym typeface="Cambria"/>
              </a:rPr>
              <a:t>previsti</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effettuare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rideterminazione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valori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acquisto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terreni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partecipazioni</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relativi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all’impresa</a:t>
            </a:r>
            <a:r>
              <a:rPr lang="en-US" dirty="0">
                <a:solidFill>
                  <a:schemeClr val="accent6">
                    <a:lumMod val="75000"/>
                  </a:schemeClr>
                </a:solidFill>
                <a:latin typeface="Cambria"/>
                <a:ea typeface="Cambria"/>
                <a:cs typeface="Cambria"/>
                <a:sym typeface="Cambria"/>
              </a:rPr>
              <a:t>. Tale </a:t>
            </a:r>
            <a:r>
              <a:rPr lang="en-US" dirty="0" err="1">
                <a:solidFill>
                  <a:schemeClr val="accent6">
                    <a:lumMod val="75000"/>
                  </a:schemeClr>
                </a:solidFill>
                <a:latin typeface="Cambria"/>
                <a:ea typeface="Cambria"/>
                <a:cs typeface="Cambria"/>
                <a:sym typeface="Cambria"/>
              </a:rPr>
              <a:t>riapertura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riguarda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terreni</a:t>
            </a:r>
            <a:r>
              <a:rPr lang="en-US" dirty="0">
                <a:solidFill>
                  <a:schemeClr val="accent6">
                    <a:lumMod val="75000"/>
                  </a:schemeClr>
                </a:solidFill>
                <a:latin typeface="Cambria"/>
                <a:ea typeface="Cambria"/>
                <a:cs typeface="Cambria"/>
                <a:sym typeface="Cambria"/>
              </a:rPr>
              <a:t> e le </a:t>
            </a:r>
            <a:r>
              <a:rPr lang="en-US" dirty="0" err="1">
                <a:solidFill>
                  <a:schemeClr val="accent6">
                    <a:lumMod val="75000"/>
                  </a:schemeClr>
                </a:solidFill>
                <a:latin typeface="Cambria"/>
                <a:ea typeface="Cambria"/>
                <a:cs typeface="Cambria"/>
                <a:sym typeface="Cambria"/>
              </a:rPr>
              <a:t>partecipazioni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posseduti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data del 1° </a:t>
            </a:r>
            <a:r>
              <a:rPr lang="en-US" dirty="0" err="1">
                <a:solidFill>
                  <a:schemeClr val="accent6">
                    <a:lumMod val="75000"/>
                  </a:schemeClr>
                </a:solidFill>
                <a:latin typeface="Cambria"/>
                <a:ea typeface="Cambria"/>
                <a:cs typeface="Cambria"/>
                <a:sym typeface="Cambria"/>
              </a:rPr>
              <a:t>gennaio</a:t>
            </a:r>
            <a:r>
              <a:rPr lang="en-US" dirty="0">
                <a:solidFill>
                  <a:schemeClr val="accent6">
                    <a:lumMod val="75000"/>
                  </a:schemeClr>
                </a:solidFill>
                <a:latin typeface="Cambria"/>
                <a:ea typeface="Cambria"/>
                <a:cs typeface="Cambria"/>
                <a:sym typeface="Cambria"/>
              </a:rPr>
              <a:t> 2022. </a:t>
            </a:r>
            <a:endParaRPr b="1" dirty="0">
              <a:solidFill>
                <a:schemeClr val="accent6">
                  <a:lumMod val="75000"/>
                </a:schemeClr>
              </a:solidFill>
              <a:highlight>
                <a:srgbClr val="FFFFFF"/>
              </a:highlight>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i="0" u="none" strike="noStrike" cap="none" dirty="0">
              <a:solidFill>
                <a:srgbClr val="073763"/>
              </a:solidFill>
              <a:latin typeface="Cambria"/>
              <a:ea typeface="Cambria"/>
              <a:cs typeface="Cambria"/>
              <a:sym typeface="Cambria"/>
            </a:endParaRPr>
          </a:p>
        </p:txBody>
      </p:sp>
      <p:pic>
        <p:nvPicPr>
          <p:cNvPr id="278" name="Google Shape;278;g11a7ca69686_0_222"/>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79" name="Google Shape;279;g11a7ca69686_0_222"/>
          <p:cNvSpPr txBox="1"/>
          <p:nvPr/>
        </p:nvSpPr>
        <p:spPr>
          <a:xfrm>
            <a:off x="5741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Ulteriori</a:t>
            </a:r>
            <a:r>
              <a:rPr lang="en-US" sz="2400" b="1" dirty="0">
                <a:solidFill>
                  <a:schemeClr val="accent6">
                    <a:lumMod val="75000"/>
                  </a:schemeClr>
                </a:solidFill>
                <a:latin typeface="Cambria"/>
                <a:ea typeface="Cambria"/>
                <a:cs typeface="Cambria"/>
                <a:sym typeface="Cambria"/>
              </a:rPr>
              <a:t> </a:t>
            </a:r>
            <a:r>
              <a:rPr lang="en-US" sz="2400" b="1" dirty="0" err="1">
                <a:solidFill>
                  <a:schemeClr val="accent6">
                    <a:lumMod val="75000"/>
                  </a:schemeClr>
                </a:solidFill>
                <a:latin typeface="Cambria"/>
                <a:ea typeface="Cambria"/>
                <a:cs typeface="Cambria"/>
                <a:sym typeface="Cambria"/>
              </a:rPr>
              <a:t>misure</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g11a7ca69686_0_125"/>
          <p:cNvSpPr txBox="1"/>
          <p:nvPr/>
        </p:nvSpPr>
        <p:spPr>
          <a:xfrm>
            <a:off x="1861300" y="1427869"/>
            <a:ext cx="8703300" cy="105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500" b="1" dirty="0">
                <a:solidFill>
                  <a:schemeClr val="lt1"/>
                </a:solidFill>
                <a:latin typeface="Arial Black"/>
                <a:ea typeface="Arial Black"/>
                <a:cs typeface="Arial Black"/>
                <a:sym typeface="Arial Black"/>
              </a:rPr>
              <a:t>DL </a:t>
            </a:r>
            <a:r>
              <a:rPr lang="en-US" sz="4500" b="1" dirty="0" err="1">
                <a:solidFill>
                  <a:schemeClr val="lt1"/>
                </a:solidFill>
                <a:latin typeface="Arial Black"/>
                <a:ea typeface="Arial Black"/>
                <a:cs typeface="Arial Black"/>
                <a:sym typeface="Arial Black"/>
              </a:rPr>
              <a:t>Ucraina</a:t>
            </a:r>
            <a:r>
              <a:rPr lang="en-US" sz="4500" b="1" dirty="0">
                <a:solidFill>
                  <a:schemeClr val="lt1"/>
                </a:solidFill>
                <a:latin typeface="Arial Black"/>
                <a:ea typeface="Arial Black"/>
                <a:cs typeface="Arial Black"/>
                <a:sym typeface="Arial Black"/>
              </a:rPr>
              <a:t> / Caro </a:t>
            </a:r>
            <a:r>
              <a:rPr lang="en-US" sz="4500" b="1" dirty="0" err="1">
                <a:solidFill>
                  <a:schemeClr val="lt1"/>
                </a:solidFill>
                <a:latin typeface="Arial Black"/>
                <a:ea typeface="Arial Black"/>
                <a:cs typeface="Arial Black"/>
                <a:sym typeface="Arial Black"/>
              </a:rPr>
              <a:t>benzina</a:t>
            </a:r>
            <a:endParaRPr sz="4500" b="1" dirty="0">
              <a:solidFill>
                <a:schemeClr val="lt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300"/>
              <a:buFont typeface="Arial"/>
              <a:buNone/>
            </a:pPr>
            <a:r>
              <a:rPr lang="en-US" sz="3900" b="1" dirty="0">
                <a:solidFill>
                  <a:schemeClr val="lt1"/>
                </a:solidFill>
                <a:latin typeface="Arial Black"/>
                <a:ea typeface="Arial Black"/>
                <a:cs typeface="Arial Black"/>
                <a:sym typeface="Arial Black"/>
              </a:rPr>
              <a:t>D.L. 21/2022</a:t>
            </a:r>
            <a:endParaRPr sz="3900" b="1" dirty="0">
              <a:solidFill>
                <a:schemeClr val="lt1"/>
              </a:solidFill>
              <a:latin typeface="Arial Black"/>
              <a:ea typeface="Arial Black"/>
              <a:cs typeface="Arial Black"/>
              <a:sym typeface="Arial Black"/>
            </a:endParaRPr>
          </a:p>
        </p:txBody>
      </p:sp>
      <p:pic>
        <p:nvPicPr>
          <p:cNvPr id="286" name="Google Shape;286;g11a7ca69686_0_125"/>
          <p:cNvPicPr preferRelativeResize="0"/>
          <p:nvPr/>
        </p:nvPicPr>
        <p:blipFill rotWithShape="1">
          <a:blip r:embed="rId4">
            <a:alphaModFix/>
          </a:blip>
          <a:srcRect/>
          <a:stretch/>
        </p:blipFill>
        <p:spPr>
          <a:xfrm>
            <a:off x="10186725" y="362825"/>
            <a:ext cx="1718438" cy="349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b0c0b90a07_0_1"/>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34" name="Google Shape;234;gb0c0b90a07_0_1"/>
          <p:cNvSpPr txBox="1"/>
          <p:nvPr/>
        </p:nvSpPr>
        <p:spPr>
          <a:xfrm>
            <a:off x="526650" y="1015950"/>
            <a:ext cx="11138700" cy="55326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a:solidFill>
                  <a:schemeClr val="accent6">
                    <a:lumMod val="75000"/>
                  </a:schemeClr>
                </a:solidFill>
                <a:latin typeface="Cambria"/>
                <a:ea typeface="Cambria"/>
                <a:cs typeface="Cambria"/>
                <a:sym typeface="Cambria"/>
              </a:rPr>
              <a:t>Art. 1 (</a:t>
            </a:r>
            <a:r>
              <a:rPr lang="en-US" b="1" dirty="0" err="1">
                <a:solidFill>
                  <a:schemeClr val="accent6">
                    <a:lumMod val="75000"/>
                  </a:schemeClr>
                </a:solidFill>
                <a:latin typeface="Cambria"/>
                <a:ea typeface="Cambria"/>
                <a:cs typeface="Cambria"/>
                <a:sym typeface="Cambria"/>
              </a:rPr>
              <a:t>Riduzione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aliquote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accisa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sulla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benzina</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sul</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gasolio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impiegato</a:t>
            </a:r>
            <a:r>
              <a:rPr lang="en-US" b="1" dirty="0">
                <a:solidFill>
                  <a:schemeClr val="accent6">
                    <a:lumMod val="75000"/>
                  </a:schemeClr>
                </a:solidFill>
                <a:latin typeface="Cambria"/>
                <a:ea typeface="Cambria"/>
                <a:cs typeface="Cambria"/>
                <a:sym typeface="Cambria"/>
              </a:rPr>
              <a:t> come </a:t>
            </a:r>
            <a:r>
              <a:rPr lang="en-US" b="1" dirty="0" err="1">
                <a:solidFill>
                  <a:schemeClr val="accent6">
                    <a:lumMod val="75000"/>
                  </a:schemeClr>
                </a:solidFill>
                <a:latin typeface="Cambria"/>
                <a:ea typeface="Cambria"/>
                <a:cs typeface="Cambria"/>
                <a:sym typeface="Cambria"/>
              </a:rPr>
              <a:t>carburante</a:t>
            </a:r>
            <a:r>
              <a:rPr lang="en-US" b="1" dirty="0">
                <a:solidFill>
                  <a:schemeClr val="accent6">
                    <a:lumMod val="75000"/>
                  </a:schemeClr>
                </a:solidFill>
                <a:latin typeface="Cambria"/>
                <a:ea typeface="Cambria"/>
                <a:cs typeface="Cambria"/>
                <a:sym typeface="Cambria"/>
              </a:rPr>
              <a:t>) </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riduzione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aliquote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accisa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benzina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sul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gasolio</a:t>
            </a:r>
            <a:r>
              <a:rPr lang="en-US" dirty="0">
                <a:solidFill>
                  <a:schemeClr val="accent6">
                    <a:lumMod val="75000"/>
                  </a:schemeClr>
                </a:solidFill>
                <a:latin typeface="Cambria"/>
                <a:ea typeface="Cambria"/>
                <a:cs typeface="Cambria"/>
                <a:sym typeface="Cambria"/>
              </a:rPr>
              <a:t> 26 ottobre 1995, n. 504. Ai sensi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lettere</a:t>
            </a:r>
            <a:r>
              <a:rPr lang="en-US" dirty="0">
                <a:solidFill>
                  <a:schemeClr val="accent6">
                    <a:lumMod val="75000"/>
                  </a:schemeClr>
                </a:solidFill>
                <a:latin typeface="Cambria"/>
                <a:ea typeface="Cambria"/>
                <a:cs typeface="Cambria"/>
                <a:sym typeface="Cambria"/>
              </a:rPr>
              <a:t> a) e b) </a:t>
            </a:r>
            <a:r>
              <a:rPr lang="en-US" dirty="0" err="1">
                <a:solidFill>
                  <a:schemeClr val="accent6">
                    <a:lumMod val="75000"/>
                  </a:schemeClr>
                </a:solidFill>
                <a:latin typeface="Cambria"/>
                <a:ea typeface="Cambria"/>
                <a:cs typeface="Cambria"/>
                <a:sym typeface="Cambria"/>
              </a:rPr>
              <a:t>rideterminate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914400" marR="0" lvl="1" indent="-317500" algn="just" rtl="0">
              <a:lnSpc>
                <a:spcPct val="100000"/>
              </a:lnSpc>
              <a:spcBef>
                <a:spcPts val="0"/>
              </a:spcBef>
              <a:spcAft>
                <a:spcPts val="0"/>
              </a:spcAft>
              <a:buClr>
                <a:srgbClr val="0C343D"/>
              </a:buClr>
              <a:buSzPts val="1400"/>
              <a:buFont typeface="Cambria"/>
              <a:buChar char="○"/>
            </a:pPr>
            <a:r>
              <a:rPr lang="en-US" dirty="0">
                <a:solidFill>
                  <a:schemeClr val="accent6">
                    <a:lumMod val="75000"/>
                  </a:schemeClr>
                </a:solidFill>
                <a:latin typeface="Cambria"/>
                <a:ea typeface="Cambria"/>
                <a:cs typeface="Cambria"/>
                <a:sym typeface="Cambria"/>
              </a:rPr>
              <a:t>per la </a:t>
            </a:r>
            <a:r>
              <a:rPr lang="en-US" dirty="0" err="1">
                <a:solidFill>
                  <a:schemeClr val="accent6">
                    <a:lumMod val="75000"/>
                  </a:schemeClr>
                </a:solidFill>
                <a:latin typeface="Cambria"/>
                <a:ea typeface="Cambria"/>
                <a:cs typeface="Cambria"/>
                <a:sym typeface="Cambria"/>
              </a:rPr>
              <a:t>benzina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di 478,40 euro per 1000 </a:t>
            </a:r>
            <a:r>
              <a:rPr lang="en-US" dirty="0" err="1">
                <a:solidFill>
                  <a:schemeClr val="accent6">
                    <a:lumMod val="75000"/>
                  </a:schemeClr>
                </a:solidFill>
                <a:latin typeface="Cambria"/>
                <a:ea typeface="Cambria"/>
                <a:cs typeface="Cambria"/>
                <a:sym typeface="Cambria"/>
              </a:rPr>
              <a:t>litri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914400" marR="0" lvl="1" indent="-317500" algn="just" rtl="0">
              <a:lnSpc>
                <a:spcPct val="100000"/>
              </a:lnSpc>
              <a:spcBef>
                <a:spcPts val="0"/>
              </a:spcBef>
              <a:spcAft>
                <a:spcPts val="0"/>
              </a:spcAft>
              <a:buClr>
                <a:srgbClr val="0C343D"/>
              </a:buClr>
              <a:buSzPts val="1400"/>
              <a:buFont typeface="Cambria"/>
              <a:buChar char="○"/>
            </a:pPr>
            <a:r>
              <a:rPr lang="en-US" dirty="0">
                <a:solidFill>
                  <a:schemeClr val="accent6">
                    <a:lumMod val="75000"/>
                  </a:schemeClr>
                </a:solidFill>
                <a:latin typeface="Cambria"/>
                <a:ea typeface="Cambria"/>
                <a:cs typeface="Cambria"/>
                <a:sym typeface="Cambria"/>
              </a:rPr>
              <a:t>per il </a:t>
            </a:r>
            <a:r>
              <a:rPr lang="en-US" dirty="0" err="1">
                <a:solidFill>
                  <a:schemeClr val="accent6">
                    <a:lumMod val="75000"/>
                  </a:schemeClr>
                </a:solidFill>
                <a:latin typeface="Cambria"/>
                <a:ea typeface="Cambria"/>
                <a:cs typeface="Cambria"/>
                <a:sym typeface="Cambria"/>
              </a:rPr>
              <a:t>gasolio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usato</a:t>
            </a:r>
            <a:r>
              <a:rPr lang="en-US" dirty="0">
                <a:solidFill>
                  <a:schemeClr val="accent6">
                    <a:lumMod val="75000"/>
                  </a:schemeClr>
                </a:solidFill>
                <a:latin typeface="Cambria"/>
                <a:ea typeface="Cambria"/>
                <a:cs typeface="Cambria"/>
                <a:sym typeface="Cambria"/>
              </a:rPr>
              <a:t> come </a:t>
            </a:r>
            <a:r>
              <a:rPr lang="en-US" dirty="0" err="1">
                <a:solidFill>
                  <a:schemeClr val="accent6">
                    <a:lumMod val="75000"/>
                  </a:schemeClr>
                </a:solidFill>
                <a:latin typeface="Cambria"/>
                <a:ea typeface="Cambria"/>
                <a:cs typeface="Cambria"/>
                <a:sym typeface="Cambria"/>
              </a:rPr>
              <a:t>carburante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di 367,40 euro per 1000 </a:t>
            </a:r>
            <a:r>
              <a:rPr lang="en-US" dirty="0" err="1">
                <a:solidFill>
                  <a:schemeClr val="accent6">
                    <a:lumMod val="75000"/>
                  </a:schemeClr>
                </a:solidFill>
                <a:latin typeface="Cambria"/>
                <a:ea typeface="Cambria"/>
                <a:cs typeface="Cambria"/>
                <a:sym typeface="Cambria"/>
              </a:rPr>
              <a:t>litri</a:t>
            </a:r>
            <a:r>
              <a:rPr lang="en-US" dirty="0">
                <a:solidFill>
                  <a:schemeClr val="accent6">
                    <a:lumMod val="75000"/>
                  </a:schemeClr>
                </a:solidFill>
                <a:latin typeface="Cambria"/>
                <a:ea typeface="Cambria"/>
                <a:cs typeface="Cambria"/>
                <a:sym typeface="Cambria"/>
              </a:rPr>
              <a:t>. </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r>
              <a:rPr lang="en-US" dirty="0">
                <a:solidFill>
                  <a:schemeClr val="accent6">
                    <a:lumMod val="75000"/>
                  </a:schemeClr>
                </a:solidFill>
                <a:latin typeface="Cambria"/>
                <a:ea typeface="Cambria"/>
                <a:cs typeface="Cambria"/>
                <a:sym typeface="Cambria"/>
              </a:rPr>
              <a:t>Il </a:t>
            </a:r>
            <a:r>
              <a:rPr lang="en-US" dirty="0" err="1">
                <a:solidFill>
                  <a:schemeClr val="accent6">
                    <a:lumMod val="75000"/>
                  </a:schemeClr>
                </a:solidFill>
                <a:latin typeface="Cambria"/>
                <a:ea typeface="Cambria"/>
                <a:cs typeface="Cambria"/>
                <a:sym typeface="Cambria"/>
              </a:rPr>
              <a:t>successivo</a:t>
            </a:r>
            <a:r>
              <a:rPr lang="en-US" dirty="0">
                <a:solidFill>
                  <a:schemeClr val="accent6">
                    <a:lumMod val="75000"/>
                  </a:schemeClr>
                </a:solidFill>
                <a:latin typeface="Cambria"/>
                <a:ea typeface="Cambria"/>
                <a:cs typeface="Cambria"/>
                <a:sym typeface="Cambria"/>
              </a:rPr>
              <a:t> comma </a:t>
            </a:r>
            <a:r>
              <a:rPr lang="en-US" dirty="0" err="1">
                <a:solidFill>
                  <a:schemeClr val="accent6">
                    <a:lumMod val="75000"/>
                  </a:schemeClr>
                </a:solidFill>
                <a:latin typeface="Cambria"/>
                <a:ea typeface="Cambria"/>
                <a:cs typeface="Cambria"/>
                <a:sym typeface="Cambria"/>
              </a:rPr>
              <a:t>stabilisce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aliquote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accisa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rideterminate</a:t>
            </a:r>
            <a:r>
              <a:rPr lang="en-US" dirty="0">
                <a:solidFill>
                  <a:schemeClr val="accent6">
                    <a:lumMod val="75000"/>
                  </a:schemeClr>
                </a:solidFill>
                <a:latin typeface="Cambria"/>
                <a:ea typeface="Cambria"/>
                <a:cs typeface="Cambria"/>
                <a:sym typeface="Cambria"/>
              </a:rPr>
              <a:t> ai sensi del comma 1 </a:t>
            </a: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applicheranno</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partire</a:t>
            </a:r>
            <a:r>
              <a:rPr lang="en-US" dirty="0">
                <a:solidFill>
                  <a:schemeClr val="accent6">
                    <a:lumMod val="75000"/>
                  </a:schemeClr>
                </a:solidFill>
                <a:latin typeface="Cambria"/>
                <a:ea typeface="Cambria"/>
                <a:cs typeface="Cambria"/>
                <a:sym typeface="Cambria"/>
              </a:rPr>
              <a:t> dal </a:t>
            </a:r>
            <a:r>
              <a:rPr lang="en-US" dirty="0" err="1">
                <a:solidFill>
                  <a:schemeClr val="accent6">
                    <a:lumMod val="75000"/>
                  </a:schemeClr>
                </a:solidFill>
                <a:latin typeface="Cambria"/>
                <a:ea typeface="Cambria"/>
                <a:cs typeface="Cambria"/>
                <a:sym typeface="Cambria"/>
              </a:rPr>
              <a:t>giorno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successivo</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quello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entrata</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vigore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presente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decreto-legge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fino</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trentesimo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giorno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successivo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medesima</a:t>
            </a:r>
            <a:r>
              <a:rPr lang="en-US" dirty="0">
                <a:solidFill>
                  <a:schemeClr val="accent6">
                    <a:lumMod val="75000"/>
                  </a:schemeClr>
                </a:solidFill>
                <a:latin typeface="Cambria"/>
                <a:ea typeface="Cambria"/>
                <a:cs typeface="Cambria"/>
                <a:sym typeface="Cambria"/>
              </a:rPr>
              <a:t> data. Il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quindi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accise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ridotte</a:t>
            </a:r>
            <a:r>
              <a:rPr lang="en-US" dirty="0">
                <a:solidFill>
                  <a:schemeClr val="accent6">
                    <a:lumMod val="75000"/>
                  </a:schemeClr>
                </a:solidFill>
                <a:latin typeface="Cambria"/>
                <a:ea typeface="Cambria"/>
                <a:cs typeface="Cambria"/>
                <a:sym typeface="Cambria"/>
              </a:rPr>
              <a:t> di 25 </a:t>
            </a:r>
            <a:r>
              <a:rPr lang="en-US" dirty="0" err="1">
                <a:solidFill>
                  <a:schemeClr val="accent6">
                    <a:lumMod val="75000"/>
                  </a:schemeClr>
                </a:solidFill>
                <a:latin typeface="Cambria"/>
                <a:ea typeface="Cambria"/>
                <a:cs typeface="Cambria"/>
                <a:sym typeface="Cambria"/>
              </a:rPr>
              <a:t>centesimi</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litro</a:t>
            </a:r>
            <a:r>
              <a:rPr lang="en-US" dirty="0">
                <a:solidFill>
                  <a:schemeClr val="accent6">
                    <a:lumMod val="75000"/>
                  </a:schemeClr>
                </a:solidFill>
                <a:latin typeface="Cambria"/>
                <a:ea typeface="Cambria"/>
                <a:cs typeface="Cambria"/>
                <a:sym typeface="Cambria"/>
              </a:rPr>
              <a:t>, con una </a:t>
            </a:r>
            <a:r>
              <a:rPr lang="en-US" dirty="0" err="1">
                <a:solidFill>
                  <a:schemeClr val="accent6">
                    <a:lumMod val="75000"/>
                  </a:schemeClr>
                </a:solidFill>
                <a:latin typeface="Cambria"/>
                <a:ea typeface="Cambria"/>
                <a:cs typeface="Cambria"/>
                <a:sym typeface="Cambria"/>
              </a:rPr>
              <a:t>riduzione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listini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pompa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 30,5 </a:t>
            </a:r>
            <a:r>
              <a:rPr lang="en-US" dirty="0" err="1">
                <a:solidFill>
                  <a:schemeClr val="accent6">
                    <a:lumMod val="75000"/>
                  </a:schemeClr>
                </a:solidFill>
                <a:latin typeface="Cambria"/>
                <a:ea typeface="Cambria"/>
                <a:cs typeface="Cambria"/>
                <a:sym typeface="Cambria"/>
              </a:rPr>
              <a:t>centesimi</a:t>
            </a:r>
            <a:r>
              <a:rPr lang="en-US" dirty="0">
                <a:solidFill>
                  <a:schemeClr val="accent6">
                    <a:lumMod val="75000"/>
                  </a:schemeClr>
                </a:solidFill>
                <a:latin typeface="Cambria"/>
                <a:ea typeface="Cambria"/>
                <a:cs typeface="Cambria"/>
                <a:sym typeface="Cambria"/>
              </a:rPr>
              <a:t> di euro </a:t>
            </a:r>
            <a:r>
              <a:rPr lang="en-US" dirty="0" err="1">
                <a:solidFill>
                  <a:schemeClr val="accent6">
                    <a:lumMod val="75000"/>
                  </a:schemeClr>
                </a:solidFill>
                <a:latin typeface="Cambria"/>
                <a:ea typeface="Cambria"/>
                <a:cs typeface="Cambria"/>
                <a:sym typeface="Cambria"/>
              </a:rPr>
              <a:t>calcolando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anche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l’Iva</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lvl="0" indent="-317500" algn="just" rtl="0">
              <a:spcBef>
                <a:spcPts val="0"/>
              </a:spcBef>
              <a:spcAft>
                <a:spcPts val="0"/>
              </a:spcAft>
              <a:buClr>
                <a:srgbClr val="0C343D"/>
              </a:buClr>
              <a:buSzPts val="1400"/>
              <a:buFont typeface="Cambria"/>
              <a:buChar char="●"/>
            </a:pPr>
            <a:r>
              <a:rPr lang="en-US" b="1" dirty="0">
                <a:solidFill>
                  <a:schemeClr val="accent6">
                    <a:lumMod val="75000"/>
                  </a:schemeClr>
                </a:solidFill>
                <a:latin typeface="Cambria"/>
                <a:ea typeface="Cambria"/>
                <a:cs typeface="Cambria"/>
                <a:sym typeface="Cambria"/>
              </a:rPr>
              <a:t>Art. 11 (</a:t>
            </a: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materia</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integrazione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salariale</a:t>
            </a:r>
            <a:r>
              <a:rPr lang="en-US" b="1"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 E' </a:t>
            </a:r>
            <a:r>
              <a:rPr lang="en-US" dirty="0" err="1">
                <a:solidFill>
                  <a:schemeClr val="accent6">
                    <a:lumMod val="75000"/>
                  </a:schemeClr>
                </a:solidFill>
                <a:latin typeface="Cambria"/>
                <a:ea typeface="Cambria"/>
                <a:cs typeface="Cambria"/>
                <a:sym typeface="Cambria"/>
              </a:rPr>
              <a:t>consentito</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aziende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assicurate</a:t>
            </a:r>
            <a:r>
              <a:rPr lang="en-US" dirty="0">
                <a:solidFill>
                  <a:schemeClr val="accent6">
                    <a:lumMod val="75000"/>
                  </a:schemeClr>
                </a:solidFill>
                <a:latin typeface="Cambria"/>
                <a:ea typeface="Cambria"/>
                <a:cs typeface="Cambria"/>
                <a:sym typeface="Cambria"/>
              </a:rPr>
              <a:t> per la </a:t>
            </a:r>
            <a:r>
              <a:rPr lang="en-US" dirty="0" err="1">
                <a:solidFill>
                  <a:schemeClr val="accent6">
                    <a:lumMod val="75000"/>
                  </a:schemeClr>
                </a:solidFill>
                <a:latin typeface="Cambria"/>
                <a:ea typeface="Cambria"/>
                <a:cs typeface="Cambria"/>
                <a:sym typeface="Cambria"/>
              </a:rPr>
              <a:t>cassa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integrazione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ordinaria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hanno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esaurito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limiti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durata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integrazioni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salariali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articoli</a:t>
            </a:r>
            <a:r>
              <a:rPr lang="en-US" dirty="0">
                <a:solidFill>
                  <a:schemeClr val="accent6">
                    <a:lumMod val="75000"/>
                  </a:schemeClr>
                </a:solidFill>
                <a:latin typeface="Cambria"/>
                <a:ea typeface="Cambria"/>
                <a:cs typeface="Cambria"/>
                <a:sym typeface="Cambria"/>
              </a:rPr>
              <a:t> 4 e 12 del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legislativo</a:t>
            </a:r>
            <a:r>
              <a:rPr lang="en-US" dirty="0">
                <a:solidFill>
                  <a:schemeClr val="accent6">
                    <a:lumMod val="75000"/>
                  </a:schemeClr>
                </a:solidFill>
                <a:latin typeface="Cambria"/>
                <a:ea typeface="Cambria"/>
                <a:cs typeface="Cambria"/>
                <a:sym typeface="Cambria"/>
              </a:rPr>
              <a:t> 14 </a:t>
            </a:r>
            <a:r>
              <a:rPr lang="en-US" dirty="0" err="1">
                <a:solidFill>
                  <a:schemeClr val="accent6">
                    <a:lumMod val="75000"/>
                  </a:schemeClr>
                </a:solidFill>
                <a:latin typeface="Cambria"/>
                <a:ea typeface="Cambria"/>
                <a:cs typeface="Cambria"/>
                <a:sym typeface="Cambria"/>
              </a:rPr>
              <a:t>settembre</a:t>
            </a:r>
            <a:r>
              <a:rPr lang="en-US" dirty="0">
                <a:solidFill>
                  <a:schemeClr val="accent6">
                    <a:lumMod val="75000"/>
                  </a:schemeClr>
                </a:solidFill>
                <a:latin typeface="Cambria"/>
                <a:ea typeface="Cambria"/>
                <a:cs typeface="Cambria"/>
                <a:sym typeface="Cambria"/>
              </a:rPr>
              <a:t> 2015, n. 148) di </a:t>
            </a:r>
            <a:r>
              <a:rPr lang="en-US" dirty="0" err="1">
                <a:solidFill>
                  <a:schemeClr val="accent6">
                    <a:lumMod val="75000"/>
                  </a:schemeClr>
                </a:solidFill>
                <a:latin typeface="Cambria"/>
                <a:ea typeface="Cambria"/>
                <a:cs typeface="Cambria"/>
                <a:sym typeface="Cambria"/>
              </a:rPr>
              <a:t>poter</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fruire</a:t>
            </a:r>
            <a:r>
              <a:rPr lang="en-US" dirty="0">
                <a:solidFill>
                  <a:schemeClr val="accent6">
                    <a:lumMod val="75000"/>
                  </a:schemeClr>
                </a:solidFill>
                <a:latin typeface="Cambria"/>
                <a:ea typeface="Cambria"/>
                <a:cs typeface="Cambria"/>
                <a:sym typeface="Cambria"/>
              </a:rPr>
              <a:t> di 26 </a:t>
            </a:r>
            <a:r>
              <a:rPr lang="en-US" dirty="0" err="1">
                <a:solidFill>
                  <a:schemeClr val="accent6">
                    <a:lumMod val="75000"/>
                  </a:schemeClr>
                </a:solidFill>
                <a:latin typeface="Cambria"/>
                <a:ea typeface="Cambria"/>
                <a:cs typeface="Cambria"/>
                <a:sym typeface="Cambria"/>
              </a:rPr>
              <a:t>settimane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integrazione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salariale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ordinaria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fino</a:t>
            </a:r>
            <a:r>
              <a:rPr lang="en-US" dirty="0">
                <a:solidFill>
                  <a:schemeClr val="accent6">
                    <a:lumMod val="75000"/>
                  </a:schemeClr>
                </a:solidFill>
                <a:latin typeface="Cambria"/>
                <a:ea typeface="Cambria"/>
                <a:cs typeface="Cambria"/>
                <a:sym typeface="Cambria"/>
              </a:rPr>
              <a:t> al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2022  </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endParaRPr dirty="0">
              <a:solidFill>
                <a:srgbClr val="0C343D"/>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400"/>
              <a:buFont typeface="Arial"/>
              <a:buNone/>
            </a:pPr>
            <a:endParaRPr sz="1200" b="0" i="0" u="none" strike="noStrike" cap="none" dirty="0">
              <a:solidFill>
                <a:srgbClr val="0C343D"/>
              </a:solidFill>
              <a:latin typeface="Cambria"/>
              <a:ea typeface="Cambria"/>
              <a:cs typeface="Cambria"/>
              <a:sym typeface="Cambria"/>
            </a:endParaRPr>
          </a:p>
        </p:txBody>
      </p:sp>
      <p:pic>
        <p:nvPicPr>
          <p:cNvPr id="235" name="Google Shape;235;gb0c0b90a07_0_1"/>
          <p:cNvPicPr preferRelativeResize="0"/>
          <p:nvPr/>
        </p:nvPicPr>
        <p:blipFill rotWithShape="1">
          <a:blip r:embed="rId3">
            <a:alphaModFix/>
          </a:blip>
          <a:srcRect/>
          <a:stretch/>
        </p:blipFill>
        <p:spPr>
          <a:xfrm>
            <a:off x="9870975" y="366913"/>
            <a:ext cx="1718438" cy="349925"/>
          </a:xfrm>
          <a:prstGeom prst="rect">
            <a:avLst/>
          </a:prstGeom>
          <a:noFill/>
          <a:ln>
            <a:noFill/>
          </a:ln>
        </p:spPr>
      </p:pic>
      <p:sp>
        <p:nvSpPr>
          <p:cNvPr id="236" name="Google Shape;236;gb0c0b90a07_0_1"/>
          <p:cNvSpPr txBox="1"/>
          <p:nvPr/>
        </p:nvSpPr>
        <p:spPr>
          <a:xfrm>
            <a:off x="650102"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err="1">
                <a:solidFill>
                  <a:schemeClr val="accent6">
                    <a:lumMod val="75000"/>
                  </a:schemeClr>
                </a:solidFill>
                <a:latin typeface="Cambria"/>
                <a:ea typeface="Cambria"/>
                <a:cs typeface="Cambria"/>
                <a:sym typeface="Cambria"/>
              </a:rPr>
              <a:t>Fisco</a:t>
            </a:r>
            <a:r>
              <a:rPr lang="en-US" sz="2200" b="1" dirty="0">
                <a:solidFill>
                  <a:schemeClr val="accent6">
                    <a:lumMod val="75000"/>
                  </a:schemeClr>
                </a:solidFill>
                <a:latin typeface="Cambria"/>
                <a:ea typeface="Cambria"/>
                <a:cs typeface="Cambria"/>
                <a:sym typeface="Cambria"/>
              </a:rPr>
              <a:t> e </a:t>
            </a:r>
            <a:r>
              <a:rPr lang="en-US" sz="2200" b="1" dirty="0" err="1">
                <a:solidFill>
                  <a:schemeClr val="accent6">
                    <a:lumMod val="75000"/>
                  </a:schemeClr>
                </a:solidFill>
                <a:latin typeface="Cambria"/>
                <a:ea typeface="Cambria"/>
                <a:cs typeface="Cambria"/>
                <a:sym typeface="Cambria"/>
              </a:rPr>
              <a:t>Lavoro</a:t>
            </a:r>
            <a:endParaRPr sz="22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112dc04bd06_0_69" descr="shutterstock_197736527_blu.jpg"/>
          <p:cNvPicPr preferRelativeResize="0"/>
          <p:nvPr/>
        </p:nvPicPr>
        <p:blipFill rotWithShape="1">
          <a:blip r:embed="rId3">
            <a:alphaModFix amt="12000"/>
          </a:blip>
          <a:srcRect b="-654"/>
          <a:stretch/>
        </p:blipFill>
        <p:spPr>
          <a:xfrm>
            <a:off x="32053" y="-323404"/>
            <a:ext cx="12192000" cy="6908649"/>
          </a:xfrm>
          <a:prstGeom prst="rect">
            <a:avLst/>
          </a:prstGeom>
          <a:noFill/>
          <a:ln>
            <a:noFill/>
          </a:ln>
        </p:spPr>
      </p:pic>
      <p:sp>
        <p:nvSpPr>
          <p:cNvPr id="100" name="Google Shape;100;g112dc04bd06_0_69"/>
          <p:cNvSpPr/>
          <p:nvPr/>
        </p:nvSpPr>
        <p:spPr>
          <a:xfrm>
            <a:off x="781449" y="472350"/>
            <a:ext cx="65244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err="1">
                <a:solidFill>
                  <a:schemeClr val="accent6">
                    <a:lumMod val="75000"/>
                  </a:schemeClr>
                </a:solidFill>
                <a:latin typeface="Georgia"/>
                <a:ea typeface="Georgia"/>
                <a:cs typeface="Georgia"/>
                <a:sym typeface="Georgia"/>
              </a:rPr>
              <a:t>Indice</a:t>
            </a:r>
            <a:endParaRPr sz="2800" b="0" i="0" u="none" strike="noStrike" cap="none" dirty="0">
              <a:solidFill>
                <a:schemeClr val="accent6">
                  <a:lumMod val="75000"/>
                </a:schemeClr>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US" sz="2200" dirty="0" err="1">
                <a:solidFill>
                  <a:schemeClr val="accent6">
                    <a:lumMod val="75000"/>
                  </a:schemeClr>
                </a:solidFill>
                <a:latin typeface="Georgia"/>
                <a:ea typeface="Georgia"/>
                <a:cs typeface="Georgia"/>
                <a:sym typeface="Georgia"/>
              </a:rPr>
              <a:t>Provvedimenti</a:t>
            </a:r>
            <a:r>
              <a:rPr lang="en-US" sz="2200" dirty="0">
                <a:solidFill>
                  <a:schemeClr val="accent6">
                    <a:lumMod val="75000"/>
                  </a:schemeClr>
                </a:solidFill>
                <a:latin typeface="Georgia"/>
                <a:ea typeface="Georgia"/>
                <a:cs typeface="Georgia"/>
                <a:sym typeface="Georgia"/>
              </a:rPr>
              <a:t> a </a:t>
            </a:r>
            <a:r>
              <a:rPr lang="en-US" sz="2200" dirty="0" err="1">
                <a:solidFill>
                  <a:schemeClr val="accent6">
                    <a:lumMod val="75000"/>
                  </a:schemeClr>
                </a:solidFill>
                <a:latin typeface="Georgia"/>
                <a:ea typeface="Georgia"/>
                <a:cs typeface="Georgia"/>
                <a:sym typeface="Georgia"/>
              </a:rPr>
              <a:t>favore</a:t>
            </a:r>
            <a:r>
              <a:rPr lang="en-US" sz="2200" dirty="0">
                <a:solidFill>
                  <a:schemeClr val="accent6">
                    <a:lumMod val="75000"/>
                  </a:schemeClr>
                </a:solidFill>
                <a:latin typeface="Georgia"/>
                <a:ea typeface="Georgia"/>
                <a:cs typeface="Georgia"/>
                <a:sym typeface="Georgia"/>
              </a:rPr>
              <a:t> </a:t>
            </a:r>
            <a:r>
              <a:rPr lang="en-US" sz="2200" dirty="0" err="1">
                <a:solidFill>
                  <a:schemeClr val="accent6">
                    <a:lumMod val="75000"/>
                  </a:schemeClr>
                </a:solidFill>
                <a:latin typeface="Georgia"/>
                <a:ea typeface="Georgia"/>
                <a:cs typeface="Georgia"/>
                <a:sym typeface="Georgia"/>
              </a:rPr>
              <a:t>delle</a:t>
            </a:r>
            <a:r>
              <a:rPr lang="en-US" sz="2200" dirty="0">
                <a:solidFill>
                  <a:schemeClr val="accent6">
                    <a:lumMod val="75000"/>
                  </a:schemeClr>
                </a:solidFill>
                <a:latin typeface="Georgia"/>
                <a:ea typeface="Georgia"/>
                <a:cs typeface="Georgia"/>
                <a:sym typeface="Georgia"/>
              </a:rPr>
              <a:t> </a:t>
            </a:r>
            <a:r>
              <a:rPr lang="en-US" sz="2200" dirty="0" err="1">
                <a:solidFill>
                  <a:schemeClr val="accent6">
                    <a:lumMod val="75000"/>
                  </a:schemeClr>
                </a:solidFill>
                <a:latin typeface="Georgia"/>
                <a:ea typeface="Georgia"/>
                <a:cs typeface="Georgia"/>
                <a:sym typeface="Georgia"/>
              </a:rPr>
              <a:t>imprese</a:t>
            </a:r>
            <a:endParaRPr sz="2200" dirty="0">
              <a:solidFill>
                <a:schemeClr val="accent6">
                  <a:lumMod val="75000"/>
                </a:schemeClr>
              </a:solidFill>
              <a:latin typeface="Georgia"/>
              <a:ea typeface="Georgia"/>
              <a:cs typeface="Georgia"/>
              <a:sym typeface="Georgia"/>
            </a:endParaRPr>
          </a:p>
        </p:txBody>
      </p:sp>
      <p:cxnSp>
        <p:nvCxnSpPr>
          <p:cNvPr id="101" name="Google Shape;101;g112dc04bd06_0_69"/>
          <p:cNvCxnSpPr/>
          <p:nvPr/>
        </p:nvCxnSpPr>
        <p:spPr>
          <a:xfrm rot="10800000">
            <a:off x="782849" y="472358"/>
            <a:ext cx="680400" cy="0"/>
          </a:xfrm>
          <a:prstGeom prst="straightConnector1">
            <a:avLst/>
          </a:prstGeom>
          <a:noFill/>
          <a:ln w="57150" cap="rnd" cmpd="sng">
            <a:solidFill>
              <a:srgbClr val="00B050"/>
            </a:solidFill>
            <a:prstDash val="solid"/>
            <a:round/>
            <a:headEnd type="none" w="sm" len="sm"/>
            <a:tailEnd type="none" w="sm" len="sm"/>
          </a:ln>
        </p:spPr>
      </p:cxnSp>
      <p:grpSp>
        <p:nvGrpSpPr>
          <p:cNvPr id="102" name="Google Shape;102;g112dc04bd06_0_69"/>
          <p:cNvGrpSpPr/>
          <p:nvPr/>
        </p:nvGrpSpPr>
        <p:grpSpPr>
          <a:xfrm>
            <a:off x="555967" y="2413925"/>
            <a:ext cx="5601823" cy="1374896"/>
            <a:chOff x="224545" y="2189134"/>
            <a:chExt cx="4201472" cy="1374896"/>
          </a:xfrm>
        </p:grpSpPr>
        <p:sp>
          <p:nvSpPr>
            <p:cNvPr id="103" name="Google Shape;103;g112dc04bd06_0_69"/>
            <p:cNvSpPr txBox="1"/>
            <p:nvPr/>
          </p:nvSpPr>
          <p:spPr>
            <a:xfrm>
              <a:off x="224545" y="2989584"/>
              <a:ext cx="899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dirty="0">
                  <a:solidFill>
                    <a:schemeClr val="accent6">
                      <a:lumMod val="75000"/>
                    </a:schemeClr>
                  </a:solidFill>
                  <a:latin typeface="Cambria"/>
                  <a:ea typeface="Cambria"/>
                  <a:cs typeface="Cambria"/>
                  <a:sym typeface="Cambria"/>
                </a:rPr>
                <a:t>#</a:t>
              </a:r>
              <a:r>
                <a:rPr lang="en-US" sz="1900" b="1" dirty="0">
                  <a:solidFill>
                    <a:schemeClr val="accent6">
                      <a:lumMod val="75000"/>
                    </a:schemeClr>
                  </a:solidFill>
                  <a:latin typeface="Cambria"/>
                  <a:ea typeface="Cambria"/>
                  <a:cs typeface="Cambria"/>
                  <a:sym typeface="Cambria"/>
                </a:rPr>
                <a:t>2</a:t>
              </a:r>
              <a:endParaRPr sz="1900" b="1" i="0" u="none" strike="noStrike" cap="none" dirty="0">
                <a:solidFill>
                  <a:schemeClr val="accent6">
                    <a:lumMod val="75000"/>
                  </a:schemeClr>
                </a:solidFill>
                <a:latin typeface="Cambria"/>
                <a:ea typeface="Cambria"/>
                <a:cs typeface="Cambria"/>
                <a:sym typeface="Cambria"/>
              </a:endParaRPr>
            </a:p>
          </p:txBody>
        </p:sp>
        <p:cxnSp>
          <p:nvCxnSpPr>
            <p:cNvPr id="104" name="Google Shape;104;g112dc04bd06_0_69"/>
            <p:cNvCxnSpPr/>
            <p:nvPr/>
          </p:nvCxnSpPr>
          <p:spPr>
            <a:xfrm rot="10800000">
              <a:off x="1081439" y="2906130"/>
              <a:ext cx="0" cy="657900"/>
            </a:xfrm>
            <a:prstGeom prst="straightConnector1">
              <a:avLst/>
            </a:prstGeom>
            <a:noFill/>
            <a:ln w="57150" cap="rnd" cmpd="sng">
              <a:solidFill>
                <a:srgbClr val="00B050"/>
              </a:solidFill>
              <a:prstDash val="solid"/>
              <a:round/>
              <a:headEnd type="none" w="sm" len="sm"/>
              <a:tailEnd type="none" w="sm" len="sm"/>
            </a:ln>
          </p:spPr>
        </p:cxnSp>
        <p:sp>
          <p:nvSpPr>
            <p:cNvPr id="105" name="Google Shape;105;g112dc04bd06_0_69"/>
            <p:cNvSpPr txBox="1"/>
            <p:nvPr/>
          </p:nvSpPr>
          <p:spPr>
            <a:xfrm flipH="1">
              <a:off x="1155417" y="2189134"/>
              <a:ext cx="3270600" cy="424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700" b="1" dirty="0">
                  <a:solidFill>
                    <a:schemeClr val="accent6">
                      <a:lumMod val="75000"/>
                    </a:schemeClr>
                  </a:solidFill>
                  <a:latin typeface="Cambria"/>
                  <a:ea typeface="Cambria"/>
                  <a:cs typeface="Cambria"/>
                  <a:sym typeface="Cambria"/>
                </a:rPr>
                <a:t>DL </a:t>
              </a:r>
              <a:r>
                <a:rPr lang="en-US" sz="1700" b="1" dirty="0" err="1">
                  <a:solidFill>
                    <a:schemeClr val="accent6">
                      <a:lumMod val="75000"/>
                    </a:schemeClr>
                  </a:solidFill>
                  <a:latin typeface="Cambria"/>
                  <a:ea typeface="Cambria"/>
                  <a:cs typeface="Cambria"/>
                  <a:sym typeface="Cambria"/>
                </a:rPr>
                <a:t>Milleproroghe</a:t>
              </a:r>
              <a:endParaRPr sz="2400" b="1" i="0" u="none" strike="noStrike" cap="none" dirty="0">
                <a:solidFill>
                  <a:schemeClr val="accent6">
                    <a:lumMod val="75000"/>
                  </a:schemeClr>
                </a:solidFill>
                <a:latin typeface="Cambria"/>
                <a:ea typeface="Cambria"/>
                <a:cs typeface="Cambria"/>
                <a:sym typeface="Cambria"/>
              </a:endParaRPr>
            </a:p>
          </p:txBody>
        </p:sp>
      </p:grpSp>
      <p:grpSp>
        <p:nvGrpSpPr>
          <p:cNvPr id="106" name="Google Shape;106;g112dc04bd06_0_69"/>
          <p:cNvGrpSpPr/>
          <p:nvPr/>
        </p:nvGrpSpPr>
        <p:grpSpPr>
          <a:xfrm>
            <a:off x="1698463" y="3274536"/>
            <a:ext cx="4108453" cy="1404427"/>
            <a:chOff x="1081439" y="3035780"/>
            <a:chExt cx="3081416" cy="1404427"/>
          </a:xfrm>
        </p:grpSpPr>
        <p:cxnSp>
          <p:nvCxnSpPr>
            <p:cNvPr id="107" name="Google Shape;107;g112dc04bd06_0_69"/>
            <p:cNvCxnSpPr/>
            <p:nvPr/>
          </p:nvCxnSpPr>
          <p:spPr>
            <a:xfrm rot="10800000">
              <a:off x="1081439" y="3782307"/>
              <a:ext cx="0" cy="657900"/>
            </a:xfrm>
            <a:prstGeom prst="straightConnector1">
              <a:avLst/>
            </a:prstGeom>
            <a:noFill/>
            <a:ln w="57150" cap="rnd" cmpd="sng">
              <a:solidFill>
                <a:srgbClr val="00B050"/>
              </a:solidFill>
              <a:prstDash val="solid"/>
              <a:round/>
              <a:headEnd type="none" w="sm" len="sm"/>
              <a:tailEnd type="none" w="sm" len="sm"/>
            </a:ln>
          </p:spPr>
        </p:cxnSp>
        <p:sp>
          <p:nvSpPr>
            <p:cNvPr id="108" name="Google Shape;108;g112dc04bd06_0_69"/>
            <p:cNvSpPr txBox="1"/>
            <p:nvPr/>
          </p:nvSpPr>
          <p:spPr>
            <a:xfrm flipH="1">
              <a:off x="1182055" y="3035780"/>
              <a:ext cx="2980800" cy="424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700" b="1" dirty="0">
                  <a:solidFill>
                    <a:schemeClr val="accent6">
                      <a:lumMod val="75000"/>
                    </a:schemeClr>
                  </a:solidFill>
                  <a:latin typeface="Cambria"/>
                  <a:ea typeface="Cambria"/>
                  <a:cs typeface="Cambria"/>
                  <a:sym typeface="Cambria"/>
                </a:rPr>
                <a:t>DL </a:t>
              </a:r>
              <a:r>
                <a:rPr lang="en-US" sz="1700" b="1" dirty="0" err="1">
                  <a:solidFill>
                    <a:schemeClr val="accent6">
                      <a:lumMod val="75000"/>
                    </a:schemeClr>
                  </a:solidFill>
                  <a:latin typeface="Cambria"/>
                  <a:ea typeface="Cambria"/>
                  <a:cs typeface="Cambria"/>
                  <a:sym typeface="Cambria"/>
                </a:rPr>
                <a:t>Sostegni</a:t>
              </a:r>
              <a:r>
                <a:rPr lang="en-US" sz="1700" b="1" dirty="0">
                  <a:solidFill>
                    <a:schemeClr val="accent6">
                      <a:lumMod val="75000"/>
                    </a:schemeClr>
                  </a:solidFill>
                  <a:latin typeface="Cambria"/>
                  <a:ea typeface="Cambria"/>
                  <a:cs typeface="Cambria"/>
                  <a:sym typeface="Cambria"/>
                </a:rPr>
                <a:t> </a:t>
              </a:r>
              <a:r>
                <a:rPr lang="en-US" sz="1700" b="1" dirty="0" err="1">
                  <a:solidFill>
                    <a:schemeClr val="accent6">
                      <a:lumMod val="75000"/>
                    </a:schemeClr>
                  </a:solidFill>
                  <a:latin typeface="Cambria"/>
                  <a:ea typeface="Cambria"/>
                  <a:cs typeface="Cambria"/>
                  <a:sym typeface="Cambria"/>
                </a:rPr>
                <a:t>ter</a:t>
              </a:r>
              <a:endParaRPr sz="1700" b="1" i="0" u="none" strike="noStrike" cap="none" dirty="0">
                <a:solidFill>
                  <a:schemeClr val="accent6">
                    <a:lumMod val="75000"/>
                  </a:schemeClr>
                </a:solidFill>
                <a:latin typeface="Cambria"/>
                <a:ea typeface="Cambria"/>
                <a:cs typeface="Cambria"/>
                <a:sym typeface="Cambria"/>
              </a:endParaRPr>
            </a:p>
          </p:txBody>
        </p:sp>
      </p:grpSp>
      <p:grpSp>
        <p:nvGrpSpPr>
          <p:cNvPr id="109" name="Google Shape;109;g112dc04bd06_0_69"/>
          <p:cNvGrpSpPr/>
          <p:nvPr/>
        </p:nvGrpSpPr>
        <p:grpSpPr>
          <a:xfrm>
            <a:off x="7170601" y="2405061"/>
            <a:ext cx="4594338" cy="1436004"/>
            <a:chOff x="1077786" y="2071219"/>
            <a:chExt cx="3445839" cy="1436004"/>
          </a:xfrm>
        </p:grpSpPr>
        <p:cxnSp>
          <p:nvCxnSpPr>
            <p:cNvPr id="110" name="Google Shape;110;g112dc04bd06_0_69"/>
            <p:cNvCxnSpPr/>
            <p:nvPr/>
          </p:nvCxnSpPr>
          <p:spPr>
            <a:xfrm rot="10800000">
              <a:off x="1077786" y="2849323"/>
              <a:ext cx="0" cy="657900"/>
            </a:xfrm>
            <a:prstGeom prst="straightConnector1">
              <a:avLst/>
            </a:prstGeom>
            <a:noFill/>
            <a:ln w="57150" cap="rnd" cmpd="sng">
              <a:solidFill>
                <a:srgbClr val="00B050"/>
              </a:solidFill>
              <a:prstDash val="solid"/>
              <a:round/>
              <a:headEnd type="none" w="sm" len="sm"/>
              <a:tailEnd type="none" w="sm" len="sm"/>
            </a:ln>
          </p:spPr>
        </p:cxnSp>
        <p:sp>
          <p:nvSpPr>
            <p:cNvPr id="111" name="Google Shape;111;g112dc04bd06_0_69"/>
            <p:cNvSpPr txBox="1"/>
            <p:nvPr/>
          </p:nvSpPr>
          <p:spPr>
            <a:xfrm flipH="1">
              <a:off x="1179225" y="2071219"/>
              <a:ext cx="3344400" cy="394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700" b="1" dirty="0">
                  <a:solidFill>
                    <a:schemeClr val="accent6">
                      <a:lumMod val="75000"/>
                    </a:schemeClr>
                  </a:solidFill>
                  <a:latin typeface="Cambria"/>
                  <a:ea typeface="Cambria"/>
                  <a:cs typeface="Cambria"/>
                  <a:sym typeface="Cambria"/>
                </a:rPr>
                <a:t>DL Caro </a:t>
              </a:r>
              <a:r>
                <a:rPr lang="en-US" sz="1700" b="1" dirty="0" err="1">
                  <a:solidFill>
                    <a:schemeClr val="accent6">
                      <a:lumMod val="75000"/>
                    </a:schemeClr>
                  </a:solidFill>
                  <a:latin typeface="Cambria"/>
                  <a:ea typeface="Cambria"/>
                  <a:cs typeface="Cambria"/>
                  <a:sym typeface="Cambria"/>
                </a:rPr>
                <a:t>energia</a:t>
              </a:r>
              <a:r>
                <a:rPr lang="en-US" sz="1700" b="1" dirty="0">
                  <a:solidFill>
                    <a:schemeClr val="accent6">
                      <a:lumMod val="75000"/>
                    </a:schemeClr>
                  </a:solidFill>
                  <a:latin typeface="Cambria"/>
                  <a:ea typeface="Cambria"/>
                  <a:cs typeface="Cambria"/>
                  <a:sym typeface="Cambria"/>
                </a:rPr>
                <a:t> (</a:t>
              </a:r>
              <a:r>
                <a:rPr lang="en-US" sz="1700" b="1" dirty="0" err="1">
                  <a:solidFill>
                    <a:schemeClr val="accent6">
                      <a:lumMod val="75000"/>
                    </a:schemeClr>
                  </a:solidFill>
                  <a:latin typeface="Cambria"/>
                  <a:ea typeface="Cambria"/>
                  <a:cs typeface="Cambria"/>
                  <a:sym typeface="Cambria"/>
                </a:rPr>
                <a:t>Tagliaprezzi</a:t>
              </a:r>
              <a:r>
                <a:rPr lang="en-US" sz="1700" b="1" dirty="0">
                  <a:solidFill>
                    <a:schemeClr val="accent6">
                      <a:lumMod val="75000"/>
                    </a:schemeClr>
                  </a:solidFill>
                  <a:latin typeface="Cambria"/>
                  <a:ea typeface="Cambria"/>
                  <a:cs typeface="Cambria"/>
                  <a:sym typeface="Cambria"/>
                </a:rPr>
                <a:t>)</a:t>
              </a:r>
              <a:endParaRPr sz="1700" b="1" i="0" u="none" strike="noStrike" cap="none" dirty="0">
                <a:solidFill>
                  <a:schemeClr val="accent6">
                    <a:lumMod val="75000"/>
                  </a:schemeClr>
                </a:solidFill>
                <a:latin typeface="Cambria"/>
                <a:ea typeface="Cambria"/>
                <a:cs typeface="Cambria"/>
                <a:sym typeface="Cambria"/>
              </a:endParaRPr>
            </a:p>
          </p:txBody>
        </p:sp>
      </p:grpSp>
      <p:cxnSp>
        <p:nvCxnSpPr>
          <p:cNvPr id="113" name="Google Shape;113;g112dc04bd06_0_69"/>
          <p:cNvCxnSpPr/>
          <p:nvPr/>
        </p:nvCxnSpPr>
        <p:spPr>
          <a:xfrm rot="10800000">
            <a:off x="1698463" y="2240779"/>
            <a:ext cx="0" cy="657900"/>
          </a:xfrm>
          <a:prstGeom prst="straightConnector1">
            <a:avLst/>
          </a:prstGeom>
          <a:noFill/>
          <a:ln w="57150" cap="rnd" cmpd="sng">
            <a:solidFill>
              <a:srgbClr val="00B050"/>
            </a:solidFill>
            <a:prstDash val="solid"/>
            <a:round/>
            <a:headEnd type="none" w="sm" len="sm"/>
            <a:tailEnd type="none" w="sm" len="sm"/>
          </a:ln>
        </p:spPr>
      </p:cxnSp>
      <p:pic>
        <p:nvPicPr>
          <p:cNvPr id="116" name="Google Shape;116;g112dc04bd06_0_69"/>
          <p:cNvPicPr preferRelativeResize="0"/>
          <p:nvPr/>
        </p:nvPicPr>
        <p:blipFill rotWithShape="1">
          <a:blip r:embed="rId4">
            <a:alphaModFix/>
          </a:blip>
          <a:srcRect/>
          <a:stretch/>
        </p:blipFill>
        <p:spPr>
          <a:xfrm>
            <a:off x="10176875" y="372700"/>
            <a:ext cx="1718438" cy="349925"/>
          </a:xfrm>
          <a:prstGeom prst="rect">
            <a:avLst/>
          </a:prstGeom>
          <a:noFill/>
          <a:ln>
            <a:noFill/>
          </a:ln>
        </p:spPr>
      </p:pic>
      <p:grpSp>
        <p:nvGrpSpPr>
          <p:cNvPr id="117" name="Google Shape;117;g112dc04bd06_0_69"/>
          <p:cNvGrpSpPr/>
          <p:nvPr/>
        </p:nvGrpSpPr>
        <p:grpSpPr>
          <a:xfrm>
            <a:off x="1843160" y="2276448"/>
            <a:ext cx="5332311" cy="2252899"/>
            <a:chOff x="-2917894" y="2029953"/>
            <a:chExt cx="3999333" cy="2252899"/>
          </a:xfrm>
        </p:grpSpPr>
        <p:cxnSp>
          <p:nvCxnSpPr>
            <p:cNvPr id="118" name="Google Shape;118;g112dc04bd06_0_69"/>
            <p:cNvCxnSpPr/>
            <p:nvPr/>
          </p:nvCxnSpPr>
          <p:spPr>
            <a:xfrm rot="10800000">
              <a:off x="1081439" y="2029953"/>
              <a:ext cx="0" cy="657900"/>
            </a:xfrm>
            <a:prstGeom prst="straightConnector1">
              <a:avLst/>
            </a:prstGeom>
            <a:noFill/>
            <a:ln w="57150" cap="rnd" cmpd="sng">
              <a:solidFill>
                <a:srgbClr val="00B050"/>
              </a:solidFill>
              <a:prstDash val="solid"/>
              <a:round/>
              <a:headEnd type="none" w="sm" len="sm"/>
              <a:tailEnd type="none" w="sm" len="sm"/>
            </a:ln>
          </p:spPr>
        </p:cxnSp>
        <p:sp>
          <p:nvSpPr>
            <p:cNvPr id="119" name="Google Shape;119;g112dc04bd06_0_69"/>
            <p:cNvSpPr txBox="1"/>
            <p:nvPr/>
          </p:nvSpPr>
          <p:spPr>
            <a:xfrm flipH="1">
              <a:off x="-2917894" y="3888652"/>
              <a:ext cx="3344400" cy="394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700" b="1" dirty="0">
                  <a:solidFill>
                    <a:schemeClr val="accent6">
                      <a:lumMod val="75000"/>
                    </a:schemeClr>
                  </a:solidFill>
                  <a:latin typeface="Cambria"/>
                  <a:ea typeface="Cambria"/>
                  <a:cs typeface="Cambria"/>
                  <a:sym typeface="Cambria"/>
                </a:rPr>
                <a:t>DL </a:t>
              </a:r>
              <a:r>
                <a:rPr lang="en-US" sz="1700" b="1" dirty="0" err="1">
                  <a:solidFill>
                    <a:schemeClr val="accent6">
                      <a:lumMod val="75000"/>
                    </a:schemeClr>
                  </a:solidFill>
                  <a:latin typeface="Cambria"/>
                  <a:ea typeface="Cambria"/>
                  <a:cs typeface="Cambria"/>
                  <a:sym typeface="Cambria"/>
                </a:rPr>
                <a:t>Energia</a:t>
              </a:r>
              <a:endParaRPr sz="1900" b="1" i="0" u="none" strike="noStrike" cap="none" dirty="0">
                <a:solidFill>
                  <a:schemeClr val="accent6">
                    <a:lumMod val="75000"/>
                  </a:schemeClr>
                </a:solidFill>
                <a:latin typeface="Cambria"/>
                <a:ea typeface="Cambria"/>
                <a:cs typeface="Cambria"/>
                <a:sym typeface="Cambria"/>
              </a:endParaRPr>
            </a:p>
          </p:txBody>
        </p:sp>
      </p:grpSp>
      <p:sp>
        <p:nvSpPr>
          <p:cNvPr id="120" name="Google Shape;120;g112dc04bd06_0_69"/>
          <p:cNvSpPr txBox="1"/>
          <p:nvPr/>
        </p:nvSpPr>
        <p:spPr>
          <a:xfrm>
            <a:off x="586340" y="4134800"/>
            <a:ext cx="1115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dirty="0">
                <a:solidFill>
                  <a:schemeClr val="accent6">
                    <a:lumMod val="75000"/>
                  </a:schemeClr>
                </a:solidFill>
                <a:latin typeface="Cambria"/>
                <a:ea typeface="Cambria"/>
                <a:cs typeface="Cambria"/>
                <a:sym typeface="Cambria"/>
              </a:rPr>
              <a:t>#</a:t>
            </a:r>
            <a:r>
              <a:rPr lang="en-US" sz="1900" b="1" dirty="0">
                <a:solidFill>
                  <a:schemeClr val="accent6">
                    <a:lumMod val="75000"/>
                  </a:schemeClr>
                </a:solidFill>
                <a:latin typeface="Cambria"/>
                <a:ea typeface="Cambria"/>
                <a:cs typeface="Cambria"/>
                <a:sym typeface="Cambria"/>
              </a:rPr>
              <a:t>3</a:t>
            </a:r>
            <a:endParaRPr sz="1900" b="1" i="0" u="none" strike="noStrike" cap="none" dirty="0">
              <a:solidFill>
                <a:schemeClr val="accent6">
                  <a:lumMod val="75000"/>
                </a:schemeClr>
              </a:solidFill>
              <a:latin typeface="Cambria"/>
              <a:ea typeface="Cambria"/>
              <a:cs typeface="Cambria"/>
              <a:sym typeface="Cambria"/>
            </a:endParaRPr>
          </a:p>
        </p:txBody>
      </p:sp>
      <p:sp>
        <p:nvSpPr>
          <p:cNvPr id="121" name="Google Shape;121;g112dc04bd06_0_69"/>
          <p:cNvSpPr txBox="1"/>
          <p:nvPr/>
        </p:nvSpPr>
        <p:spPr>
          <a:xfrm>
            <a:off x="6055500" y="2364725"/>
            <a:ext cx="1115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dirty="0">
                <a:solidFill>
                  <a:schemeClr val="accent6">
                    <a:lumMod val="75000"/>
                  </a:schemeClr>
                </a:solidFill>
                <a:latin typeface="Cambria"/>
                <a:ea typeface="Cambria"/>
                <a:cs typeface="Cambria"/>
                <a:sym typeface="Cambria"/>
              </a:rPr>
              <a:t>#</a:t>
            </a:r>
            <a:r>
              <a:rPr lang="en-US" sz="1900" b="1" dirty="0">
                <a:solidFill>
                  <a:schemeClr val="accent6">
                    <a:lumMod val="75000"/>
                  </a:schemeClr>
                </a:solidFill>
                <a:latin typeface="Cambria"/>
                <a:ea typeface="Cambria"/>
                <a:cs typeface="Cambria"/>
                <a:sym typeface="Cambria"/>
              </a:rPr>
              <a:t>4</a:t>
            </a:r>
            <a:endParaRPr sz="1900" b="1" i="0" u="none" strike="noStrike" cap="none" dirty="0">
              <a:solidFill>
                <a:schemeClr val="accent6">
                  <a:lumMod val="75000"/>
                </a:schemeClr>
              </a:solidFill>
              <a:latin typeface="Cambria"/>
              <a:ea typeface="Cambria"/>
              <a:cs typeface="Cambria"/>
              <a:sym typeface="Cambria"/>
            </a:endParaRPr>
          </a:p>
        </p:txBody>
      </p:sp>
      <p:sp>
        <p:nvSpPr>
          <p:cNvPr id="122" name="Google Shape;122;g112dc04bd06_0_69"/>
          <p:cNvSpPr txBox="1"/>
          <p:nvPr/>
        </p:nvSpPr>
        <p:spPr>
          <a:xfrm>
            <a:off x="6055601" y="3352260"/>
            <a:ext cx="1115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dirty="0">
                <a:solidFill>
                  <a:schemeClr val="accent6">
                    <a:lumMod val="75000"/>
                  </a:schemeClr>
                </a:solidFill>
                <a:latin typeface="Cambria"/>
                <a:ea typeface="Cambria"/>
                <a:cs typeface="Cambria"/>
                <a:sym typeface="Cambria"/>
              </a:rPr>
              <a:t>#</a:t>
            </a:r>
            <a:r>
              <a:rPr lang="en-US" sz="1900" b="1" dirty="0">
                <a:solidFill>
                  <a:schemeClr val="accent6">
                    <a:lumMod val="75000"/>
                  </a:schemeClr>
                </a:solidFill>
                <a:latin typeface="Cambria"/>
                <a:ea typeface="Cambria"/>
                <a:cs typeface="Cambria"/>
                <a:sym typeface="Cambria"/>
              </a:rPr>
              <a:t>5</a:t>
            </a:r>
            <a:endParaRPr sz="1900" b="1" i="0" u="none" strike="noStrike" cap="none" dirty="0">
              <a:solidFill>
                <a:schemeClr val="accent6">
                  <a:lumMod val="75000"/>
                </a:schemeClr>
              </a:solidFill>
              <a:latin typeface="Cambria"/>
              <a:ea typeface="Cambria"/>
              <a:cs typeface="Cambria"/>
              <a:sym typeface="Cambria"/>
            </a:endParaRPr>
          </a:p>
        </p:txBody>
      </p:sp>
      <p:sp>
        <p:nvSpPr>
          <p:cNvPr id="123" name="Google Shape;123;g112dc04bd06_0_69"/>
          <p:cNvSpPr txBox="1"/>
          <p:nvPr/>
        </p:nvSpPr>
        <p:spPr>
          <a:xfrm>
            <a:off x="578982" y="2434206"/>
            <a:ext cx="1115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dirty="0">
                <a:solidFill>
                  <a:schemeClr val="accent6">
                    <a:lumMod val="75000"/>
                  </a:schemeClr>
                </a:solidFill>
                <a:latin typeface="Cambria"/>
                <a:ea typeface="Cambria"/>
                <a:cs typeface="Cambria"/>
                <a:sym typeface="Cambria"/>
              </a:rPr>
              <a:t>#</a:t>
            </a:r>
            <a:r>
              <a:rPr lang="en-US" sz="1900" b="1" dirty="0">
                <a:solidFill>
                  <a:schemeClr val="accent6">
                    <a:lumMod val="75000"/>
                  </a:schemeClr>
                </a:solidFill>
                <a:latin typeface="Cambria"/>
                <a:ea typeface="Cambria"/>
                <a:cs typeface="Cambria"/>
                <a:sym typeface="Cambria"/>
              </a:rPr>
              <a:t>1</a:t>
            </a:r>
            <a:endParaRPr sz="1900" b="1" i="0" u="none" strike="noStrike" cap="none" dirty="0">
              <a:solidFill>
                <a:schemeClr val="accent6">
                  <a:lumMod val="75000"/>
                </a:schemeClr>
              </a:solidFill>
              <a:latin typeface="Cambria"/>
              <a:ea typeface="Cambria"/>
              <a:cs typeface="Cambria"/>
              <a:sym typeface="Cambria"/>
            </a:endParaRPr>
          </a:p>
        </p:txBody>
      </p:sp>
      <p:sp>
        <p:nvSpPr>
          <p:cNvPr id="30" name="Google Shape;119;g112dc04bd06_0_69">
            <a:extLst>
              <a:ext uri="{FF2B5EF4-FFF2-40B4-BE49-F238E27FC236}">
                <a16:creationId xmlns:a16="http://schemas.microsoft.com/office/drawing/2014/main" id="{2D548BFB-265E-67E5-0A15-34A88EAC3998}"/>
              </a:ext>
            </a:extLst>
          </p:cNvPr>
          <p:cNvSpPr txBox="1"/>
          <p:nvPr/>
        </p:nvSpPr>
        <p:spPr>
          <a:xfrm flipH="1">
            <a:off x="7305849" y="3278875"/>
            <a:ext cx="4459089" cy="394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700" b="1" i="0" u="none" strike="noStrike" cap="none" dirty="0">
                <a:solidFill>
                  <a:schemeClr val="accent6">
                    <a:lumMod val="75000"/>
                  </a:schemeClr>
                </a:solidFill>
                <a:latin typeface="Cambria"/>
                <a:ea typeface="Cambria"/>
                <a:cs typeface="Cambria"/>
                <a:sym typeface="Cambria"/>
              </a:rPr>
              <a:t>DL Aiuti</a:t>
            </a:r>
            <a:endParaRPr sz="19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1a7ca69686_0_180"/>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308" name="Google Shape;308;g11a7ca69686_0_180"/>
          <p:cNvSpPr txBox="1"/>
          <p:nvPr/>
        </p:nvSpPr>
        <p:spPr>
          <a:xfrm>
            <a:off x="574175" y="828600"/>
            <a:ext cx="11056500" cy="6169200"/>
          </a:xfrm>
          <a:prstGeom prst="rect">
            <a:avLst/>
          </a:prstGeom>
          <a:noFill/>
          <a:ln>
            <a:noFill/>
          </a:ln>
        </p:spPr>
        <p:txBody>
          <a:bodyPr spcFirstLastPara="1" wrap="square" lIns="91425" tIns="91425" rIns="91425" bIns="91425" anchor="t" anchorCtr="0">
            <a:noAutofit/>
          </a:bodyPr>
          <a:lstStyle/>
          <a:p>
            <a:pPr marL="457200" lvl="0" indent="-311150" algn="just" rtl="0">
              <a:lnSpc>
                <a:spcPct val="115000"/>
              </a:lnSpc>
              <a:spcBef>
                <a:spcPts val="0"/>
              </a:spcBef>
              <a:spcAft>
                <a:spcPts val="0"/>
              </a:spcAft>
              <a:buClr>
                <a:srgbClr val="073763"/>
              </a:buClr>
              <a:buSzPts val="1300"/>
              <a:buFont typeface="Georgia"/>
              <a:buChar char="●"/>
            </a:pPr>
            <a:r>
              <a:rPr lang="en-US" sz="1300" b="1" dirty="0" err="1">
                <a:solidFill>
                  <a:schemeClr val="accent6">
                    <a:lumMod val="75000"/>
                  </a:schemeClr>
                </a:solidFill>
                <a:highlight>
                  <a:srgbClr val="FFFFFF"/>
                </a:highlight>
                <a:latin typeface="Cambria"/>
                <a:ea typeface="Cambria"/>
                <a:cs typeface="Cambria"/>
                <a:sym typeface="Cambria"/>
              </a:rPr>
              <a:t>Contributo</a:t>
            </a:r>
            <a:r>
              <a:rPr lang="en-US" sz="1300" b="1" dirty="0">
                <a:solidFill>
                  <a:schemeClr val="accent6">
                    <a:lumMod val="75000"/>
                  </a:schemeClr>
                </a:solidFill>
                <a:highlight>
                  <a:srgbClr val="FFFFFF"/>
                </a:highlight>
                <a:latin typeface="Cambria"/>
                <a:ea typeface="Cambria"/>
                <a:cs typeface="Cambria"/>
                <a:sym typeface="Cambria"/>
              </a:rPr>
              <a:t>, sotto forma di </a:t>
            </a:r>
            <a:r>
              <a:rPr lang="en-US" sz="1300" b="1" dirty="0" err="1">
                <a:solidFill>
                  <a:schemeClr val="accent6">
                    <a:lumMod val="75000"/>
                  </a:schemeClr>
                </a:solidFill>
                <a:highlight>
                  <a:srgbClr val="FFFFFF"/>
                </a:highlight>
                <a:latin typeface="Cambria"/>
                <a:ea typeface="Cambria"/>
                <a:cs typeface="Cambria"/>
                <a:sym typeface="Cambria"/>
              </a:rPr>
              <a:t>credito</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d'imposta</a:t>
            </a:r>
            <a:r>
              <a:rPr lang="en-US" sz="1300" b="1" dirty="0">
                <a:solidFill>
                  <a:schemeClr val="accent6">
                    <a:lumMod val="75000"/>
                  </a:schemeClr>
                </a:solidFill>
                <a:highlight>
                  <a:srgbClr val="FFFFFF"/>
                </a:highlight>
                <a:latin typeface="Cambria"/>
                <a:ea typeface="Cambria"/>
                <a:cs typeface="Cambria"/>
                <a:sym typeface="Cambria"/>
              </a:rPr>
              <a:t>, a </a:t>
            </a:r>
            <a:r>
              <a:rPr lang="en-US" sz="1300" b="1" dirty="0" err="1">
                <a:solidFill>
                  <a:schemeClr val="accent6">
                    <a:lumMod val="75000"/>
                  </a:schemeClr>
                </a:solidFill>
                <a:highlight>
                  <a:srgbClr val="FFFFFF"/>
                </a:highlight>
                <a:latin typeface="Cambria"/>
                <a:ea typeface="Cambria"/>
                <a:cs typeface="Cambria"/>
                <a:sym typeface="Cambria"/>
              </a:rPr>
              <a:t>favore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delle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imprese</a:t>
            </a:r>
            <a:r>
              <a:rPr lang="en-US" sz="1300" b="1" dirty="0">
                <a:solidFill>
                  <a:schemeClr val="accent6">
                    <a:lumMod val="75000"/>
                  </a:schemeClr>
                </a:solidFill>
                <a:highlight>
                  <a:srgbClr val="FFFFFF"/>
                </a:highlight>
                <a:latin typeface="Cambria"/>
                <a:ea typeface="Cambria"/>
                <a:cs typeface="Cambria"/>
                <a:sym typeface="Cambria"/>
              </a:rPr>
              <a:t> per </a:t>
            </a:r>
            <a:r>
              <a:rPr lang="en-US" sz="1300" b="1" dirty="0" err="1">
                <a:solidFill>
                  <a:schemeClr val="accent6">
                    <a:lumMod val="75000"/>
                  </a:schemeClr>
                </a:solidFill>
                <a:highlight>
                  <a:srgbClr val="FFFFFF"/>
                </a:highlight>
                <a:latin typeface="Cambria"/>
                <a:ea typeface="Cambria"/>
                <a:cs typeface="Cambria"/>
                <a:sym typeface="Cambria"/>
              </a:rPr>
              <a:t>l'acquisto</a:t>
            </a:r>
            <a:r>
              <a:rPr lang="en-US" sz="1300" b="1" dirty="0">
                <a:solidFill>
                  <a:schemeClr val="accent6">
                    <a:lumMod val="75000"/>
                  </a:schemeClr>
                </a:solidFill>
                <a:highlight>
                  <a:srgbClr val="FFFFFF"/>
                </a:highlight>
                <a:latin typeface="Cambria"/>
                <a:ea typeface="Cambria"/>
                <a:cs typeface="Cambria"/>
                <a:sym typeface="Cambria"/>
              </a:rPr>
              <a:t> di </a:t>
            </a:r>
            <a:r>
              <a:rPr lang="en-US" sz="1300" b="1" dirty="0" err="1">
                <a:solidFill>
                  <a:schemeClr val="accent6">
                    <a:lumMod val="75000"/>
                  </a:schemeClr>
                </a:solidFill>
                <a:highlight>
                  <a:srgbClr val="FFFFFF"/>
                </a:highlight>
                <a:latin typeface="Cambria"/>
                <a:ea typeface="Cambria"/>
                <a:cs typeface="Cambria"/>
                <a:sym typeface="Cambria"/>
              </a:rPr>
              <a:t>energia</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elettrica</a:t>
            </a:r>
            <a:r>
              <a:rPr lang="en-US" sz="1300" dirty="0">
                <a:solidFill>
                  <a:schemeClr val="accent6">
                    <a:lumMod val="75000"/>
                  </a:schemeClr>
                </a:solidFill>
                <a:highlight>
                  <a:srgbClr val="FFFFFF"/>
                </a:highlight>
                <a:latin typeface="Cambria"/>
                <a:ea typeface="Cambria"/>
                <a:cs typeface="Cambria"/>
                <a:sym typeface="Cambria"/>
              </a:rPr>
              <a:t>: Alle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dotate</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contatori</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energia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elettrica</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potenza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pari</a:t>
            </a:r>
            <a:r>
              <a:rPr lang="en-US" sz="1300" dirty="0">
                <a:solidFill>
                  <a:schemeClr val="accent6">
                    <a:lumMod val="75000"/>
                  </a:schemeClr>
                </a:solidFill>
                <a:highlight>
                  <a:srgbClr val="FFFFFF"/>
                </a:highlight>
                <a:latin typeface="Cambria"/>
                <a:ea typeface="Cambria"/>
                <a:cs typeface="Cambria"/>
                <a:sym typeface="Cambria"/>
              </a:rPr>
              <a:t> o </a:t>
            </a:r>
            <a:r>
              <a:rPr lang="en-US" sz="1300" dirty="0" err="1">
                <a:solidFill>
                  <a:schemeClr val="accent6">
                    <a:lumMod val="75000"/>
                  </a:schemeClr>
                </a:solidFill>
                <a:highlight>
                  <a:srgbClr val="FFFFFF"/>
                </a:highlight>
                <a:latin typeface="Cambria"/>
                <a:ea typeface="Cambria"/>
                <a:cs typeface="Cambria"/>
                <a:sym typeface="Cambria"/>
              </a:rPr>
              <a:t>superiore</a:t>
            </a:r>
            <a:r>
              <a:rPr lang="en-US" sz="1300" dirty="0">
                <a:solidFill>
                  <a:schemeClr val="accent6">
                    <a:lumMod val="75000"/>
                  </a:schemeClr>
                </a:solidFill>
                <a:highlight>
                  <a:srgbClr val="FFFFFF"/>
                </a:highlight>
                <a:latin typeface="Cambria"/>
                <a:ea typeface="Cambria"/>
                <a:cs typeface="Cambria"/>
                <a:sym typeface="Cambria"/>
              </a:rPr>
              <a:t> a 16,5 kW </a:t>
            </a:r>
            <a:r>
              <a:rPr lang="en-US" sz="1300" dirty="0" err="1">
                <a:solidFill>
                  <a:schemeClr val="accent6">
                    <a:lumMod val="75000"/>
                  </a:schemeClr>
                </a:solidFill>
                <a:highlight>
                  <a:srgbClr val="FFFFFF"/>
                </a:highlight>
                <a:latin typeface="Cambria"/>
                <a:ea typeface="Cambria"/>
                <a:cs typeface="Cambria"/>
                <a:sym typeface="Cambria"/>
              </a:rPr>
              <a:t>è</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riconosciuto</a:t>
            </a:r>
            <a:r>
              <a:rPr lang="en-US" sz="1300" dirty="0">
                <a:solidFill>
                  <a:schemeClr val="accent6">
                    <a:lumMod val="75000"/>
                  </a:schemeClr>
                </a:solidFill>
                <a:highlight>
                  <a:srgbClr val="FFFFFF"/>
                </a:highlight>
                <a:latin typeface="Cambria"/>
                <a:ea typeface="Cambria"/>
                <a:cs typeface="Cambria"/>
                <a:sym typeface="Cambria"/>
              </a:rPr>
              <a:t> un </a:t>
            </a:r>
            <a:r>
              <a:rPr lang="en-US" sz="1300" dirty="0" err="1">
                <a:solidFill>
                  <a:schemeClr val="accent6">
                    <a:lumMod val="75000"/>
                  </a:schemeClr>
                </a:solidFill>
                <a:highlight>
                  <a:srgbClr val="FFFFFF"/>
                </a:highlight>
                <a:latin typeface="Cambria"/>
                <a:ea typeface="Cambria"/>
                <a:cs typeface="Cambria"/>
                <a:sym typeface="Cambria"/>
              </a:rPr>
              <a:t>contributo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straordinario</a:t>
            </a:r>
            <a:r>
              <a:rPr lang="en-US" sz="1300" dirty="0">
                <a:solidFill>
                  <a:schemeClr val="accent6">
                    <a:lumMod val="75000"/>
                  </a:schemeClr>
                </a:solidFill>
                <a:highlight>
                  <a:srgbClr val="FFFFFF"/>
                </a:highlight>
                <a:latin typeface="Cambria"/>
                <a:ea typeface="Cambria"/>
                <a:cs typeface="Cambria"/>
                <a:sym typeface="Cambria"/>
              </a:rPr>
              <a:t>, sotto forma di </a:t>
            </a:r>
            <a:r>
              <a:rPr lang="en-US" sz="1300" dirty="0" err="1">
                <a:solidFill>
                  <a:schemeClr val="accent6">
                    <a:lumMod val="75000"/>
                  </a:schemeClr>
                </a:solidFill>
                <a:highlight>
                  <a:srgbClr val="FFFFFF"/>
                </a:highlight>
                <a:latin typeface="Cambria"/>
                <a:ea typeface="Cambria"/>
                <a:cs typeface="Cambria"/>
                <a:sym typeface="Cambria"/>
              </a:rPr>
              <a:t>credito</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imposta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pari</a:t>
            </a:r>
            <a:r>
              <a:rPr lang="en-US" sz="1300" dirty="0">
                <a:solidFill>
                  <a:schemeClr val="accent6">
                    <a:lumMod val="75000"/>
                  </a:schemeClr>
                </a:solidFill>
                <a:highlight>
                  <a:srgbClr val="FFFFFF"/>
                </a:highlight>
                <a:latin typeface="Cambria"/>
                <a:ea typeface="Cambria"/>
                <a:cs typeface="Cambria"/>
                <a:sym typeface="Cambria"/>
              </a:rPr>
              <a:t> al 12% </a:t>
            </a:r>
            <a:r>
              <a:rPr lang="en-US" sz="1300" dirty="0" err="1">
                <a:solidFill>
                  <a:schemeClr val="accent6">
                    <a:lumMod val="75000"/>
                  </a:schemeClr>
                </a:solidFill>
                <a:highlight>
                  <a:srgbClr val="FFFFFF"/>
                </a:highlight>
                <a:latin typeface="Cambria"/>
                <a:ea typeface="Cambria"/>
                <a:cs typeface="Cambria"/>
                <a:sym typeface="Cambria"/>
              </a:rPr>
              <a:t>della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spesa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sostenuta</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l'acquisto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della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componente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energetica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qualora</a:t>
            </a:r>
            <a:r>
              <a:rPr lang="en-US" sz="1300" dirty="0">
                <a:solidFill>
                  <a:schemeClr val="accent6">
                    <a:lumMod val="75000"/>
                  </a:schemeClr>
                </a:solidFill>
                <a:highlight>
                  <a:srgbClr val="FFFFFF"/>
                </a:highlight>
                <a:latin typeface="Cambria"/>
                <a:ea typeface="Cambria"/>
                <a:cs typeface="Cambria"/>
                <a:sym typeface="Cambria"/>
              </a:rPr>
              <a:t> il </a:t>
            </a:r>
            <a:r>
              <a:rPr lang="en-US" sz="1300" dirty="0" err="1">
                <a:solidFill>
                  <a:schemeClr val="accent6">
                    <a:lumMod val="75000"/>
                  </a:schemeClr>
                </a:solidFill>
                <a:highlight>
                  <a:srgbClr val="FFFFFF"/>
                </a:highlight>
                <a:latin typeface="Cambria"/>
                <a:ea typeface="Cambria"/>
                <a:cs typeface="Cambria"/>
                <a:sym typeface="Cambria"/>
              </a:rPr>
              <a:t>prezzo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della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stessa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abbia</a:t>
            </a:r>
            <a:r>
              <a:rPr lang="en-US" sz="1300" dirty="0">
                <a:solidFill>
                  <a:schemeClr val="accent6">
                    <a:lumMod val="75000"/>
                  </a:schemeClr>
                </a:solidFill>
                <a:highlight>
                  <a:srgbClr val="FFFFFF"/>
                </a:highlight>
                <a:latin typeface="Cambria"/>
                <a:ea typeface="Cambria"/>
                <a:cs typeface="Cambria"/>
                <a:sym typeface="Cambria"/>
              </a:rPr>
              <a:t> subito un </a:t>
            </a:r>
            <a:r>
              <a:rPr lang="en-US" sz="1300" dirty="0" err="1">
                <a:solidFill>
                  <a:schemeClr val="accent6">
                    <a:lumMod val="75000"/>
                  </a:schemeClr>
                </a:solidFill>
                <a:highlight>
                  <a:srgbClr val="FFFFFF"/>
                </a:highlight>
                <a:latin typeface="Cambria"/>
                <a:ea typeface="Cambria"/>
                <a:cs typeface="Cambria"/>
                <a:sym typeface="Cambria"/>
              </a:rPr>
              <a:t>incremento</a:t>
            </a:r>
            <a:r>
              <a:rPr lang="en-US" sz="1300" dirty="0">
                <a:solidFill>
                  <a:schemeClr val="accent6">
                    <a:lumMod val="75000"/>
                  </a:schemeClr>
                </a:solidFill>
                <a:highlight>
                  <a:srgbClr val="FFFFFF"/>
                </a:highlight>
                <a:latin typeface="Cambria"/>
                <a:ea typeface="Cambria"/>
                <a:cs typeface="Cambria"/>
                <a:sym typeface="Cambria"/>
              </a:rPr>
              <a:t>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per kWh </a:t>
            </a:r>
            <a:r>
              <a:rPr lang="en-US" sz="1300" dirty="0" err="1">
                <a:solidFill>
                  <a:schemeClr val="accent6">
                    <a:lumMod val="75000"/>
                  </a:schemeClr>
                </a:solidFill>
                <a:highlight>
                  <a:srgbClr val="FFFFFF"/>
                </a:highlight>
                <a:latin typeface="Cambria"/>
                <a:ea typeface="Cambria"/>
                <a:cs typeface="Cambria"/>
                <a:sym typeface="Cambria"/>
              </a:rPr>
              <a:t>superiore</a:t>
            </a:r>
            <a:r>
              <a:rPr lang="en-US" sz="1300" dirty="0">
                <a:solidFill>
                  <a:schemeClr val="accent6">
                    <a:lumMod val="75000"/>
                  </a:schemeClr>
                </a:solidFill>
                <a:highlight>
                  <a:srgbClr val="FFFFFF"/>
                </a:highlight>
                <a:latin typeface="Cambria"/>
                <a:ea typeface="Cambria"/>
                <a:cs typeface="Cambria"/>
                <a:sym typeface="Cambria"/>
              </a:rPr>
              <a:t> al 30% in </a:t>
            </a:r>
            <a:r>
              <a:rPr lang="en-US" sz="1300" dirty="0" err="1">
                <a:solidFill>
                  <a:schemeClr val="accent6">
                    <a:lumMod val="75000"/>
                  </a:schemeClr>
                </a:solidFill>
                <a:highlight>
                  <a:srgbClr val="FFFFFF"/>
                </a:highlight>
                <a:latin typeface="Cambria"/>
                <a:ea typeface="Cambria"/>
                <a:cs typeface="Cambria"/>
                <a:sym typeface="Cambria"/>
              </a:rPr>
              <a:t>relazione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allo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stesso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trimestre</a:t>
            </a:r>
            <a:r>
              <a:rPr lang="en-US" sz="1300" dirty="0">
                <a:solidFill>
                  <a:schemeClr val="accent6">
                    <a:lumMod val="75000"/>
                  </a:schemeClr>
                </a:solidFill>
                <a:highlight>
                  <a:srgbClr val="FFFFFF"/>
                </a:highlight>
                <a:latin typeface="Cambria"/>
                <a:ea typeface="Cambria"/>
                <a:cs typeface="Cambria"/>
                <a:sym typeface="Cambria"/>
              </a:rPr>
              <a:t> del 2019. Il </a:t>
            </a:r>
            <a:r>
              <a:rPr lang="en-US" sz="1300" dirty="0" err="1">
                <a:solidFill>
                  <a:schemeClr val="accent6">
                    <a:lumMod val="75000"/>
                  </a:schemeClr>
                </a:solidFill>
                <a:highlight>
                  <a:srgbClr val="FFFFFF"/>
                </a:highlight>
                <a:latin typeface="Cambria"/>
                <a:ea typeface="Cambria"/>
                <a:cs typeface="Cambria"/>
                <a:sym typeface="Cambria"/>
              </a:rPr>
              <a:t>credito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d'imposta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è</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utilizzabile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entro</a:t>
            </a:r>
            <a:r>
              <a:rPr lang="en-US" sz="1300" dirty="0">
                <a:solidFill>
                  <a:schemeClr val="accent6">
                    <a:lumMod val="75000"/>
                  </a:schemeClr>
                </a:solidFill>
                <a:highlight>
                  <a:srgbClr val="FFFFFF"/>
                </a:highlight>
                <a:latin typeface="Cambria"/>
                <a:ea typeface="Cambria"/>
                <a:cs typeface="Cambria"/>
                <a:sym typeface="Cambria"/>
              </a:rPr>
              <a:t> il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2022.</a:t>
            </a:r>
            <a:endParaRPr sz="1300"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sz="1300" dirty="0">
              <a:solidFill>
                <a:schemeClr val="accent6">
                  <a:lumMod val="75000"/>
                </a:schemeClr>
              </a:solidFill>
              <a:highlight>
                <a:srgbClr val="FFFFFF"/>
              </a:highlight>
              <a:latin typeface="Cambria"/>
              <a:ea typeface="Cambria"/>
              <a:cs typeface="Cambria"/>
              <a:sym typeface="Cambria"/>
            </a:endParaRPr>
          </a:p>
          <a:p>
            <a:pPr marL="457200" lvl="0" indent="-311150" algn="just" rtl="0">
              <a:lnSpc>
                <a:spcPct val="115000"/>
              </a:lnSpc>
              <a:spcBef>
                <a:spcPts val="0"/>
              </a:spcBef>
              <a:spcAft>
                <a:spcPts val="0"/>
              </a:spcAft>
              <a:buClr>
                <a:srgbClr val="073763"/>
              </a:buClr>
              <a:buSzPts val="1300"/>
              <a:buFont typeface="Georgia"/>
              <a:buChar char="●"/>
            </a:pPr>
            <a:r>
              <a:rPr lang="en-US" sz="1300" b="1" dirty="0" err="1">
                <a:solidFill>
                  <a:schemeClr val="accent6">
                    <a:lumMod val="75000"/>
                  </a:schemeClr>
                </a:solidFill>
                <a:highlight>
                  <a:srgbClr val="FFFFFF"/>
                </a:highlight>
                <a:latin typeface="Cambria"/>
                <a:ea typeface="Cambria"/>
                <a:cs typeface="Cambria"/>
                <a:sym typeface="Cambria"/>
              </a:rPr>
              <a:t>Contributo</a:t>
            </a:r>
            <a:r>
              <a:rPr lang="en-US" sz="1300" b="1" dirty="0">
                <a:solidFill>
                  <a:schemeClr val="accent6">
                    <a:lumMod val="75000"/>
                  </a:schemeClr>
                </a:solidFill>
                <a:highlight>
                  <a:srgbClr val="FFFFFF"/>
                </a:highlight>
                <a:latin typeface="Cambria"/>
                <a:ea typeface="Cambria"/>
                <a:cs typeface="Cambria"/>
                <a:sym typeface="Cambria"/>
              </a:rPr>
              <a:t>, sotto forma di </a:t>
            </a:r>
            <a:r>
              <a:rPr lang="en-US" sz="1300" b="1" dirty="0" err="1">
                <a:solidFill>
                  <a:schemeClr val="accent6">
                    <a:lumMod val="75000"/>
                  </a:schemeClr>
                </a:solidFill>
                <a:highlight>
                  <a:srgbClr val="FFFFFF"/>
                </a:highlight>
                <a:latin typeface="Cambria"/>
                <a:ea typeface="Cambria"/>
                <a:cs typeface="Cambria"/>
                <a:sym typeface="Cambria"/>
              </a:rPr>
              <a:t>credito</a:t>
            </a:r>
            <a:r>
              <a:rPr lang="en-US" sz="1300" b="1" dirty="0">
                <a:solidFill>
                  <a:schemeClr val="accent6">
                    <a:lumMod val="75000"/>
                  </a:schemeClr>
                </a:solidFill>
                <a:highlight>
                  <a:srgbClr val="FFFFFF"/>
                </a:highlight>
                <a:latin typeface="Cambria"/>
                <a:ea typeface="Cambria"/>
                <a:cs typeface="Cambria"/>
                <a:sym typeface="Cambria"/>
              </a:rPr>
              <a:t> di </a:t>
            </a:r>
            <a:r>
              <a:rPr lang="en-US" sz="1300" b="1" dirty="0" err="1">
                <a:solidFill>
                  <a:schemeClr val="accent6">
                    <a:lumMod val="75000"/>
                  </a:schemeClr>
                </a:solidFill>
                <a:highlight>
                  <a:srgbClr val="FFFFFF"/>
                </a:highlight>
                <a:latin typeface="Cambria"/>
                <a:ea typeface="Cambria"/>
                <a:cs typeface="Cambria"/>
                <a:sym typeface="Cambria"/>
              </a:rPr>
              <a:t>imposta</a:t>
            </a:r>
            <a:r>
              <a:rPr lang="en-US" sz="1300" b="1" dirty="0">
                <a:solidFill>
                  <a:schemeClr val="accent6">
                    <a:lumMod val="75000"/>
                  </a:schemeClr>
                </a:solidFill>
                <a:highlight>
                  <a:srgbClr val="FFFFFF"/>
                </a:highlight>
                <a:latin typeface="Cambria"/>
                <a:ea typeface="Cambria"/>
                <a:cs typeface="Cambria"/>
                <a:sym typeface="Cambria"/>
              </a:rPr>
              <a:t>, a </a:t>
            </a:r>
            <a:r>
              <a:rPr lang="en-US" sz="1300" b="1" dirty="0" err="1">
                <a:solidFill>
                  <a:schemeClr val="accent6">
                    <a:lumMod val="75000"/>
                  </a:schemeClr>
                </a:solidFill>
                <a:highlight>
                  <a:srgbClr val="FFFFFF"/>
                </a:highlight>
                <a:latin typeface="Cambria"/>
                <a:ea typeface="Cambria"/>
                <a:cs typeface="Cambria"/>
                <a:sym typeface="Cambria"/>
              </a:rPr>
              <a:t>favore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delle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imprese</a:t>
            </a:r>
            <a:r>
              <a:rPr lang="en-US" sz="1300" b="1" dirty="0">
                <a:solidFill>
                  <a:schemeClr val="accent6">
                    <a:lumMod val="75000"/>
                  </a:schemeClr>
                </a:solidFill>
                <a:highlight>
                  <a:srgbClr val="FFFFFF"/>
                </a:highlight>
                <a:latin typeface="Cambria"/>
                <a:ea typeface="Cambria"/>
                <a:cs typeface="Cambria"/>
                <a:sym typeface="Cambria"/>
              </a:rPr>
              <a:t> per </a:t>
            </a:r>
            <a:r>
              <a:rPr lang="en-US" sz="1300" b="1" dirty="0" err="1">
                <a:solidFill>
                  <a:schemeClr val="accent6">
                    <a:lumMod val="75000"/>
                  </a:schemeClr>
                </a:solidFill>
                <a:highlight>
                  <a:srgbClr val="FFFFFF"/>
                </a:highlight>
                <a:latin typeface="Cambria"/>
                <a:ea typeface="Cambria"/>
                <a:cs typeface="Cambria"/>
                <a:sym typeface="Cambria"/>
              </a:rPr>
              <a:t>l'acquisto</a:t>
            </a:r>
            <a:r>
              <a:rPr lang="en-US" sz="1300" b="1" dirty="0">
                <a:solidFill>
                  <a:schemeClr val="accent6">
                    <a:lumMod val="75000"/>
                  </a:schemeClr>
                </a:solidFill>
                <a:highlight>
                  <a:srgbClr val="FFFFFF"/>
                </a:highlight>
                <a:latin typeface="Cambria"/>
                <a:ea typeface="Cambria"/>
                <a:cs typeface="Cambria"/>
                <a:sym typeface="Cambria"/>
              </a:rPr>
              <a:t> di gas </a:t>
            </a:r>
            <a:r>
              <a:rPr lang="en-US" sz="1300" b="1" dirty="0" err="1">
                <a:solidFill>
                  <a:schemeClr val="accent6">
                    <a:lumMod val="75000"/>
                  </a:schemeClr>
                </a:solidFill>
                <a:highlight>
                  <a:srgbClr val="FFFFFF"/>
                </a:highlight>
                <a:latin typeface="Cambria"/>
                <a:ea typeface="Cambria"/>
                <a:cs typeface="Cambria"/>
                <a:sym typeface="Cambria"/>
              </a:rPr>
              <a:t>naturale</a:t>
            </a:r>
            <a:r>
              <a:rPr lang="en-US" sz="1300" b="1" dirty="0">
                <a:solidFill>
                  <a:schemeClr val="accent6">
                    <a:lumMod val="75000"/>
                  </a:schemeClr>
                </a:solidFill>
                <a:highlight>
                  <a:srgbClr val="FFFFFF"/>
                </a:highlight>
                <a:latin typeface="Cambria"/>
                <a:ea typeface="Cambria"/>
                <a:cs typeface="Cambria"/>
                <a:sym typeface="Cambria"/>
              </a:rPr>
              <a:t>: </a:t>
            </a:r>
            <a:r>
              <a:rPr lang="en-US" sz="1300" dirty="0">
                <a:solidFill>
                  <a:schemeClr val="accent6">
                    <a:lumMod val="75000"/>
                  </a:schemeClr>
                </a:solidFill>
                <a:highlight>
                  <a:srgbClr val="FFFFFF"/>
                </a:highlight>
                <a:latin typeface="Cambria"/>
                <a:ea typeface="Cambria"/>
                <a:cs typeface="Cambria"/>
                <a:sym typeface="Cambria"/>
              </a:rPr>
              <a:t>Alle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diverse da quelle a forte </a:t>
            </a:r>
            <a:r>
              <a:rPr lang="en-US" sz="1300" dirty="0" err="1">
                <a:solidFill>
                  <a:schemeClr val="accent6">
                    <a:lumMod val="75000"/>
                  </a:schemeClr>
                </a:solidFill>
                <a:highlight>
                  <a:srgbClr val="FFFFFF"/>
                </a:highlight>
                <a:latin typeface="Cambria"/>
                <a:ea typeface="Cambria"/>
                <a:cs typeface="Cambria"/>
                <a:sym typeface="Cambria"/>
              </a:rPr>
              <a:t>consumo</a:t>
            </a:r>
            <a:r>
              <a:rPr lang="en-US" sz="1300" dirty="0">
                <a:solidFill>
                  <a:schemeClr val="accent6">
                    <a:lumMod val="75000"/>
                  </a:schemeClr>
                </a:solidFill>
                <a:highlight>
                  <a:srgbClr val="FFFFFF"/>
                </a:highlight>
                <a:latin typeface="Cambria"/>
                <a:ea typeface="Cambria"/>
                <a:cs typeface="Cambria"/>
                <a:sym typeface="Cambria"/>
              </a:rPr>
              <a:t> di gas </a:t>
            </a:r>
            <a:r>
              <a:rPr lang="en-US" sz="1300" dirty="0" err="1">
                <a:solidFill>
                  <a:schemeClr val="accent6">
                    <a:lumMod val="75000"/>
                  </a:schemeClr>
                </a:solidFill>
                <a:highlight>
                  <a:srgbClr val="FFFFFF"/>
                </a:highlight>
                <a:latin typeface="Cambria"/>
                <a:ea typeface="Cambria"/>
                <a:cs typeface="Cambria"/>
                <a:sym typeface="Cambria"/>
              </a:rPr>
              <a:t>naturale</a:t>
            </a:r>
            <a:r>
              <a:rPr lang="en-US" sz="1300" dirty="0">
                <a:solidFill>
                  <a:schemeClr val="accent6">
                    <a:lumMod val="75000"/>
                  </a:schemeClr>
                </a:solidFill>
                <a:highlight>
                  <a:srgbClr val="FFFFFF"/>
                </a:highlight>
                <a:latin typeface="Cambria"/>
                <a:ea typeface="Cambria"/>
                <a:cs typeface="Cambria"/>
                <a:sym typeface="Cambria"/>
              </a:rPr>
              <a:t> di cui all'</a:t>
            </a:r>
            <a:r>
              <a:rPr lang="en-US" sz="1300" u="sng" dirty="0">
                <a:solidFill>
                  <a:schemeClr val="accent6">
                    <a:lumMod val="75000"/>
                  </a:schemeClr>
                </a:solidFill>
                <a:highlight>
                  <a:srgbClr val="FFFFFF"/>
                </a:highlight>
                <a:latin typeface="Cambria"/>
                <a:ea typeface="Cambria"/>
                <a:cs typeface="Cambria"/>
                <a:sym typeface="Cambria"/>
                <a:hlinkClick r:id="rId3">
                  <a:extLst>
                    <a:ext uri="{A12FA001-AC4F-418D-AE19-62706E023703}">
                      <ahyp:hlinkClr xmlns:ahyp="http://schemas.microsoft.com/office/drawing/2018/hyperlinkcolor" val="tx"/>
                    </a:ext>
                  </a:extLst>
                </a:hlinkClick>
              </a:rPr>
              <a:t>art.5 del decreto-legge 1° marzo 2022, n.17</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è</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riconosciuto</a:t>
            </a:r>
            <a:r>
              <a:rPr lang="en-US" sz="1300" dirty="0">
                <a:solidFill>
                  <a:schemeClr val="accent6">
                    <a:lumMod val="75000"/>
                  </a:schemeClr>
                </a:solidFill>
                <a:highlight>
                  <a:srgbClr val="FFFFFF"/>
                </a:highlight>
                <a:latin typeface="Cambria"/>
                <a:ea typeface="Cambria"/>
                <a:cs typeface="Cambria"/>
                <a:sym typeface="Cambria"/>
              </a:rPr>
              <a:t> un </a:t>
            </a:r>
            <a:r>
              <a:rPr lang="en-US" sz="1300" dirty="0" err="1">
                <a:solidFill>
                  <a:schemeClr val="accent6">
                    <a:lumMod val="75000"/>
                  </a:schemeClr>
                </a:solidFill>
                <a:highlight>
                  <a:srgbClr val="FFFFFF"/>
                </a:highlight>
                <a:latin typeface="Cambria"/>
                <a:ea typeface="Cambria"/>
                <a:cs typeface="Cambria"/>
                <a:sym typeface="Cambria"/>
              </a:rPr>
              <a:t>credito</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imposta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pari</a:t>
            </a:r>
            <a:r>
              <a:rPr lang="en-US" sz="1300" dirty="0">
                <a:solidFill>
                  <a:schemeClr val="accent6">
                    <a:lumMod val="75000"/>
                  </a:schemeClr>
                </a:solidFill>
                <a:highlight>
                  <a:srgbClr val="FFFFFF"/>
                </a:highlight>
                <a:latin typeface="Cambria"/>
                <a:ea typeface="Cambria"/>
                <a:cs typeface="Cambria"/>
                <a:sym typeface="Cambria"/>
              </a:rPr>
              <a:t> al 20% </a:t>
            </a:r>
            <a:r>
              <a:rPr lang="en-US" sz="1300" dirty="0" err="1">
                <a:solidFill>
                  <a:schemeClr val="accent6">
                    <a:lumMod val="75000"/>
                  </a:schemeClr>
                </a:solidFill>
                <a:highlight>
                  <a:srgbClr val="FFFFFF"/>
                </a:highlight>
                <a:latin typeface="Cambria"/>
                <a:ea typeface="Cambria"/>
                <a:cs typeface="Cambria"/>
                <a:sym typeface="Cambria"/>
              </a:rPr>
              <a:t>della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spesa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sostenuta</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l'acquisto</a:t>
            </a:r>
            <a:r>
              <a:rPr lang="en-US" sz="1300" dirty="0">
                <a:solidFill>
                  <a:schemeClr val="accent6">
                    <a:lumMod val="75000"/>
                  </a:schemeClr>
                </a:solidFill>
                <a:highlight>
                  <a:srgbClr val="FFFFFF"/>
                </a:highlight>
                <a:latin typeface="Cambria"/>
                <a:ea typeface="Cambria"/>
                <a:cs typeface="Cambria"/>
                <a:sym typeface="Cambria"/>
              </a:rPr>
              <a:t> di gas </a:t>
            </a:r>
            <a:r>
              <a:rPr lang="en-US" sz="1300" dirty="0" err="1">
                <a:solidFill>
                  <a:schemeClr val="accent6">
                    <a:lumMod val="75000"/>
                  </a:schemeClr>
                </a:solidFill>
                <a:highlight>
                  <a:srgbClr val="FFFFFF"/>
                </a:highlight>
                <a:latin typeface="Cambria"/>
                <a:ea typeface="Cambria"/>
                <a:cs typeface="Cambria"/>
                <a:sym typeface="Cambria"/>
              </a:rPr>
              <a:t>naturale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consumato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nel</a:t>
            </a:r>
            <a:r>
              <a:rPr lang="en-US" sz="1300" dirty="0">
                <a:solidFill>
                  <a:schemeClr val="accent6">
                    <a:lumMod val="75000"/>
                  </a:schemeClr>
                </a:solidFill>
                <a:highlight>
                  <a:srgbClr val="FFFFFF"/>
                </a:highlight>
                <a:latin typeface="Cambria"/>
                <a:ea typeface="Cambria"/>
                <a:cs typeface="Cambria"/>
                <a:sym typeface="Cambria"/>
              </a:rPr>
              <a:t> secondo </a:t>
            </a:r>
            <a:r>
              <a:rPr lang="en-US" sz="1300" dirty="0" err="1">
                <a:solidFill>
                  <a:schemeClr val="accent6">
                    <a:lumMod val="75000"/>
                  </a:schemeClr>
                </a:solidFill>
                <a:highlight>
                  <a:srgbClr val="FFFFFF"/>
                </a:highlight>
                <a:latin typeface="Cambria"/>
                <a:ea typeface="Cambria"/>
                <a:cs typeface="Cambria"/>
                <a:sym typeface="Cambria"/>
              </a:rPr>
              <a:t>trimestre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solare</a:t>
            </a:r>
            <a:r>
              <a:rPr lang="en-US" sz="1300" dirty="0">
                <a:solidFill>
                  <a:schemeClr val="accent6">
                    <a:lumMod val="75000"/>
                  </a:schemeClr>
                </a:solidFill>
                <a:highlight>
                  <a:srgbClr val="FFFFFF"/>
                </a:highlight>
                <a:latin typeface="Cambria"/>
                <a:ea typeface="Cambria"/>
                <a:cs typeface="Cambria"/>
                <a:sym typeface="Cambria"/>
              </a:rPr>
              <a:t> 2022 per </a:t>
            </a:r>
            <a:r>
              <a:rPr lang="en-US" sz="1300" dirty="0" err="1">
                <a:solidFill>
                  <a:schemeClr val="accent6">
                    <a:lumMod val="75000"/>
                  </a:schemeClr>
                </a:solidFill>
                <a:highlight>
                  <a:srgbClr val="FFFFFF"/>
                </a:highlight>
                <a:latin typeface="Cambria"/>
                <a:ea typeface="Cambria"/>
                <a:cs typeface="Cambria"/>
                <a:sym typeface="Cambria"/>
              </a:rPr>
              <a:t>usi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energetici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diversi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dall'uso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termoelettrico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qualora</a:t>
            </a:r>
            <a:r>
              <a:rPr lang="en-US" sz="1300" dirty="0">
                <a:solidFill>
                  <a:schemeClr val="accent6">
                    <a:lumMod val="75000"/>
                  </a:schemeClr>
                </a:solidFill>
                <a:highlight>
                  <a:srgbClr val="FFFFFF"/>
                </a:highlight>
                <a:latin typeface="Cambria"/>
                <a:ea typeface="Cambria"/>
                <a:cs typeface="Cambria"/>
                <a:sym typeface="Cambria"/>
              </a:rPr>
              <a:t> il </a:t>
            </a:r>
            <a:r>
              <a:rPr lang="en-US" sz="1300" dirty="0" err="1">
                <a:solidFill>
                  <a:schemeClr val="accent6">
                    <a:lumMod val="75000"/>
                  </a:schemeClr>
                </a:solidFill>
                <a:highlight>
                  <a:srgbClr val="FFFFFF"/>
                </a:highlight>
                <a:latin typeface="Cambria"/>
                <a:ea typeface="Cambria"/>
                <a:cs typeface="Cambria"/>
                <a:sym typeface="Cambria"/>
              </a:rPr>
              <a:t>prezzo</a:t>
            </a:r>
            <a:r>
              <a:rPr lang="en-US" sz="1300" dirty="0">
                <a:solidFill>
                  <a:schemeClr val="accent6">
                    <a:lumMod val="75000"/>
                  </a:schemeClr>
                </a:solidFill>
                <a:highlight>
                  <a:srgbClr val="FFFFFF"/>
                </a:highlight>
                <a:latin typeface="Cambria"/>
                <a:ea typeface="Cambria"/>
                <a:cs typeface="Cambria"/>
                <a:sym typeface="Cambria"/>
              </a:rPr>
              <a:t> del gas </a:t>
            </a:r>
            <a:r>
              <a:rPr lang="en-US" sz="1300" dirty="0" err="1">
                <a:solidFill>
                  <a:schemeClr val="accent6">
                    <a:lumMod val="75000"/>
                  </a:schemeClr>
                </a:solidFill>
                <a:highlight>
                  <a:srgbClr val="FFFFFF"/>
                </a:highlight>
                <a:latin typeface="Cambria"/>
                <a:ea typeface="Cambria"/>
                <a:cs typeface="Cambria"/>
                <a:sym typeface="Cambria"/>
              </a:rPr>
              <a:t>naturale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abbia</a:t>
            </a:r>
            <a:r>
              <a:rPr lang="en-US" sz="1300" dirty="0">
                <a:solidFill>
                  <a:schemeClr val="accent6">
                    <a:lumMod val="75000"/>
                  </a:schemeClr>
                </a:solidFill>
                <a:highlight>
                  <a:srgbClr val="FFFFFF"/>
                </a:highlight>
                <a:latin typeface="Cambria"/>
                <a:ea typeface="Cambria"/>
                <a:cs typeface="Cambria"/>
                <a:sym typeface="Cambria"/>
              </a:rPr>
              <a:t> subito un </a:t>
            </a:r>
            <a:r>
              <a:rPr lang="en-US" sz="1300" dirty="0" err="1">
                <a:solidFill>
                  <a:schemeClr val="accent6">
                    <a:lumMod val="75000"/>
                  </a:schemeClr>
                </a:solidFill>
                <a:highlight>
                  <a:srgbClr val="FFFFFF"/>
                </a:highlight>
                <a:latin typeface="Cambria"/>
                <a:ea typeface="Cambria"/>
                <a:cs typeface="Cambria"/>
                <a:sym typeface="Cambria"/>
              </a:rPr>
              <a:t>incremento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superiore</a:t>
            </a:r>
            <a:r>
              <a:rPr lang="en-US" sz="1300" dirty="0">
                <a:solidFill>
                  <a:schemeClr val="accent6">
                    <a:lumMod val="75000"/>
                  </a:schemeClr>
                </a:solidFill>
                <a:highlight>
                  <a:srgbClr val="FFFFFF"/>
                </a:highlight>
                <a:latin typeface="Cambria"/>
                <a:ea typeface="Cambria"/>
                <a:cs typeface="Cambria"/>
                <a:sym typeface="Cambria"/>
              </a:rPr>
              <a:t> al 30% del </a:t>
            </a:r>
            <a:r>
              <a:rPr lang="en-US" sz="1300" dirty="0" err="1">
                <a:solidFill>
                  <a:schemeClr val="accent6">
                    <a:lumMod val="75000"/>
                  </a:schemeClr>
                </a:solidFill>
                <a:highlight>
                  <a:srgbClr val="FFFFFF"/>
                </a:highlight>
                <a:latin typeface="Cambria"/>
                <a:ea typeface="Cambria"/>
                <a:cs typeface="Cambria"/>
                <a:sym typeface="Cambria"/>
              </a:rPr>
              <a:t>corrispondente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prezzo</a:t>
            </a:r>
            <a:r>
              <a:rPr lang="en-US" sz="1300" dirty="0">
                <a:solidFill>
                  <a:schemeClr val="accent6">
                    <a:lumMod val="75000"/>
                  </a:schemeClr>
                </a:solidFill>
                <a:highlight>
                  <a:srgbClr val="FFFFFF"/>
                </a:highlight>
                <a:latin typeface="Cambria"/>
                <a:ea typeface="Cambria"/>
                <a:cs typeface="Cambria"/>
                <a:sym typeface="Cambria"/>
              </a:rPr>
              <a:t> medio </a:t>
            </a:r>
            <a:r>
              <a:rPr lang="en-US" sz="1300" dirty="0" err="1">
                <a:solidFill>
                  <a:schemeClr val="accent6">
                    <a:lumMod val="75000"/>
                  </a:schemeClr>
                </a:solidFill>
                <a:highlight>
                  <a:srgbClr val="FFFFFF"/>
                </a:highlight>
                <a:latin typeface="Cambria"/>
                <a:ea typeface="Cambria"/>
                <a:cs typeface="Cambria"/>
                <a:sym typeface="Cambria"/>
              </a:rPr>
              <a:t>riferito</a:t>
            </a:r>
            <a:r>
              <a:rPr lang="en-US" sz="1300" dirty="0">
                <a:solidFill>
                  <a:schemeClr val="accent6">
                    <a:lumMod val="75000"/>
                  </a:schemeClr>
                </a:solidFill>
                <a:highlight>
                  <a:srgbClr val="FFFFFF"/>
                </a:highlight>
                <a:latin typeface="Cambria"/>
                <a:ea typeface="Cambria"/>
                <a:cs typeface="Cambria"/>
                <a:sym typeface="Cambria"/>
              </a:rPr>
              <a:t> al </a:t>
            </a:r>
            <a:r>
              <a:rPr lang="en-US" sz="1300" dirty="0" err="1">
                <a:solidFill>
                  <a:schemeClr val="accent6">
                    <a:lumMod val="75000"/>
                  </a:schemeClr>
                </a:solidFill>
                <a:highlight>
                  <a:srgbClr val="FFFFFF"/>
                </a:highlight>
                <a:latin typeface="Cambria"/>
                <a:ea typeface="Cambria"/>
                <a:cs typeface="Cambria"/>
                <a:sym typeface="Cambria"/>
              </a:rPr>
              <a:t>medesimo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trimestre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dell'anno</a:t>
            </a:r>
            <a:r>
              <a:rPr lang="en-US" sz="1300" dirty="0">
                <a:solidFill>
                  <a:schemeClr val="accent6">
                    <a:lumMod val="75000"/>
                  </a:schemeClr>
                </a:solidFill>
                <a:highlight>
                  <a:srgbClr val="FFFFFF"/>
                </a:highlight>
                <a:latin typeface="Cambria"/>
                <a:ea typeface="Cambria"/>
                <a:cs typeface="Cambria"/>
                <a:sym typeface="Cambria"/>
              </a:rPr>
              <a:t> 2019.</a:t>
            </a:r>
            <a:endParaRPr sz="1300"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sz="1300" dirty="0">
              <a:solidFill>
                <a:schemeClr val="accent6">
                  <a:lumMod val="75000"/>
                </a:schemeClr>
              </a:solidFill>
              <a:highlight>
                <a:srgbClr val="FFFFFF"/>
              </a:highlight>
              <a:latin typeface="Cambria"/>
              <a:ea typeface="Cambria"/>
              <a:cs typeface="Cambria"/>
              <a:sym typeface="Cambria"/>
            </a:endParaRPr>
          </a:p>
          <a:p>
            <a:pPr marL="457200" lvl="0" indent="-311150" algn="just" rtl="0">
              <a:lnSpc>
                <a:spcPct val="115000"/>
              </a:lnSpc>
              <a:spcBef>
                <a:spcPts val="0"/>
              </a:spcBef>
              <a:spcAft>
                <a:spcPts val="0"/>
              </a:spcAft>
              <a:buClr>
                <a:srgbClr val="073763"/>
              </a:buClr>
              <a:buSzPts val="1300"/>
              <a:buFont typeface="Georgia"/>
              <a:buChar char="●"/>
            </a:pPr>
            <a:r>
              <a:rPr lang="en-US" sz="1300" b="1" dirty="0" err="1">
                <a:solidFill>
                  <a:schemeClr val="accent6">
                    <a:lumMod val="75000"/>
                  </a:schemeClr>
                </a:solidFill>
                <a:highlight>
                  <a:srgbClr val="FFFFFF"/>
                </a:highlight>
                <a:latin typeface="Cambria"/>
                <a:ea typeface="Cambria"/>
                <a:cs typeface="Cambria"/>
                <a:sym typeface="Cambria"/>
              </a:rPr>
              <a:t>Incremento</a:t>
            </a:r>
            <a:r>
              <a:rPr lang="en-US" sz="1300" b="1" dirty="0">
                <a:solidFill>
                  <a:schemeClr val="accent6">
                    <a:lumMod val="75000"/>
                  </a:schemeClr>
                </a:solidFill>
                <a:highlight>
                  <a:srgbClr val="FFFFFF"/>
                </a:highlight>
                <a:latin typeface="Cambria"/>
                <a:ea typeface="Cambria"/>
                <a:cs typeface="Cambria"/>
                <a:sym typeface="Cambria"/>
              </a:rPr>
              <a:t> del </a:t>
            </a:r>
            <a:r>
              <a:rPr lang="en-US" sz="1300" b="1" dirty="0" err="1">
                <a:solidFill>
                  <a:schemeClr val="accent6">
                    <a:lumMod val="75000"/>
                  </a:schemeClr>
                </a:solidFill>
                <a:highlight>
                  <a:srgbClr val="FFFFFF"/>
                </a:highlight>
                <a:latin typeface="Cambria"/>
                <a:ea typeface="Cambria"/>
                <a:cs typeface="Cambria"/>
                <a:sym typeface="Cambria"/>
              </a:rPr>
              <a:t>credito</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d'imposta</a:t>
            </a:r>
            <a:r>
              <a:rPr lang="en-US" sz="1300" b="1" dirty="0">
                <a:solidFill>
                  <a:schemeClr val="accent6">
                    <a:lumMod val="75000"/>
                  </a:schemeClr>
                </a:solidFill>
                <a:highlight>
                  <a:srgbClr val="FFFFFF"/>
                </a:highlight>
                <a:latin typeface="Cambria"/>
                <a:ea typeface="Cambria"/>
                <a:cs typeface="Cambria"/>
                <a:sym typeface="Cambria"/>
              </a:rPr>
              <a:t> in </a:t>
            </a:r>
            <a:r>
              <a:rPr lang="en-US" sz="1300" b="1" dirty="0" err="1">
                <a:solidFill>
                  <a:schemeClr val="accent6">
                    <a:lumMod val="75000"/>
                  </a:schemeClr>
                </a:solidFill>
                <a:highlight>
                  <a:srgbClr val="FFFFFF"/>
                </a:highlight>
                <a:latin typeface="Cambria"/>
                <a:ea typeface="Cambria"/>
                <a:cs typeface="Cambria"/>
                <a:sym typeface="Cambria"/>
              </a:rPr>
              <a:t>favore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delle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imprese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energivore</a:t>
            </a:r>
            <a:r>
              <a:rPr lang="en-US" sz="1300" b="1" dirty="0">
                <a:solidFill>
                  <a:schemeClr val="accent6">
                    <a:lumMod val="75000"/>
                  </a:schemeClr>
                </a:solidFill>
                <a:highlight>
                  <a:srgbClr val="FFFFFF"/>
                </a:highlight>
                <a:latin typeface="Cambria"/>
                <a:ea typeface="Cambria"/>
                <a:cs typeface="Cambria"/>
                <a:sym typeface="Cambria"/>
              </a:rPr>
              <a:t> e </a:t>
            </a:r>
            <a:r>
              <a:rPr lang="en-US" sz="1300" b="1" dirty="0" err="1">
                <a:solidFill>
                  <a:schemeClr val="accent6">
                    <a:lumMod val="75000"/>
                  </a:schemeClr>
                </a:solidFill>
                <a:highlight>
                  <a:srgbClr val="FFFFFF"/>
                </a:highlight>
                <a:latin typeface="Cambria"/>
                <a:ea typeface="Cambria"/>
                <a:cs typeface="Cambria"/>
                <a:sym typeface="Cambria"/>
              </a:rPr>
              <a:t>gasivore</a:t>
            </a:r>
            <a:r>
              <a:rPr lang="en-US" sz="1300" b="1"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Innalza</a:t>
            </a:r>
            <a:r>
              <a:rPr lang="en-US" sz="1300" dirty="0">
                <a:solidFill>
                  <a:schemeClr val="accent6">
                    <a:lumMod val="75000"/>
                  </a:schemeClr>
                </a:solidFill>
                <a:highlight>
                  <a:srgbClr val="FFFFFF"/>
                </a:highlight>
                <a:latin typeface="Cambria"/>
                <a:ea typeface="Cambria"/>
                <a:cs typeface="Cambria"/>
                <a:sym typeface="Cambria"/>
              </a:rPr>
              <a:t> il </a:t>
            </a:r>
            <a:r>
              <a:rPr lang="en-US" sz="1300" dirty="0" err="1">
                <a:solidFill>
                  <a:schemeClr val="accent6">
                    <a:lumMod val="75000"/>
                  </a:schemeClr>
                </a:solidFill>
                <a:highlight>
                  <a:srgbClr val="FFFFFF"/>
                </a:highlight>
                <a:latin typeface="Cambria"/>
                <a:ea typeface="Cambria"/>
                <a:cs typeface="Cambria"/>
                <a:sym typeface="Cambria"/>
              </a:rPr>
              <a:t>contributo</a:t>
            </a:r>
            <a:r>
              <a:rPr lang="en-US" sz="1300" dirty="0">
                <a:solidFill>
                  <a:schemeClr val="accent6">
                    <a:lumMod val="75000"/>
                  </a:schemeClr>
                </a:solidFill>
                <a:highlight>
                  <a:srgbClr val="FFFFFF"/>
                </a:highlight>
                <a:latin typeface="Cambria"/>
                <a:ea typeface="Cambria"/>
                <a:cs typeface="Cambria"/>
                <a:sym typeface="Cambria"/>
              </a:rPr>
              <a:t> per 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energivore</a:t>
            </a:r>
            <a:r>
              <a:rPr lang="en-US" sz="1300" dirty="0">
                <a:solidFill>
                  <a:schemeClr val="accent6">
                    <a:lumMod val="75000"/>
                  </a:schemeClr>
                </a:solidFill>
                <a:highlight>
                  <a:srgbClr val="FFFFFF"/>
                </a:highlight>
                <a:latin typeface="Cambria"/>
                <a:ea typeface="Cambria"/>
                <a:cs typeface="Cambria"/>
                <a:sym typeface="Cambria"/>
              </a:rPr>
              <a:t> dal 20 al 25%. Per 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gasivore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aumentato</a:t>
            </a:r>
            <a:r>
              <a:rPr lang="en-US" sz="1300" dirty="0">
                <a:solidFill>
                  <a:schemeClr val="accent6">
                    <a:lumMod val="75000"/>
                  </a:schemeClr>
                </a:solidFill>
                <a:highlight>
                  <a:srgbClr val="FFFFFF"/>
                </a:highlight>
                <a:latin typeface="Cambria"/>
                <a:ea typeface="Cambria"/>
                <a:cs typeface="Cambria"/>
                <a:sym typeface="Cambria"/>
              </a:rPr>
              <a:t> dal 15 al 20%.</a:t>
            </a:r>
            <a:endParaRPr sz="1300"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sz="1300" dirty="0">
              <a:solidFill>
                <a:schemeClr val="accent6">
                  <a:lumMod val="75000"/>
                </a:schemeClr>
              </a:solidFill>
              <a:highlight>
                <a:srgbClr val="FFFFFF"/>
              </a:highlight>
              <a:latin typeface="Cambria"/>
              <a:ea typeface="Cambria"/>
              <a:cs typeface="Cambria"/>
              <a:sym typeface="Cambria"/>
            </a:endParaRPr>
          </a:p>
          <a:p>
            <a:pPr marL="457200" lvl="0" indent="-311150" algn="just" rtl="0">
              <a:lnSpc>
                <a:spcPct val="115000"/>
              </a:lnSpc>
              <a:spcBef>
                <a:spcPts val="0"/>
              </a:spcBef>
              <a:spcAft>
                <a:spcPts val="0"/>
              </a:spcAft>
              <a:buClr>
                <a:srgbClr val="073763"/>
              </a:buClr>
              <a:buSzPts val="1300"/>
              <a:buFont typeface="Georgia"/>
              <a:buChar char="●"/>
            </a:pPr>
            <a:r>
              <a:rPr lang="en-US" sz="1300" b="1" dirty="0" err="1">
                <a:solidFill>
                  <a:schemeClr val="accent6">
                    <a:lumMod val="75000"/>
                  </a:schemeClr>
                </a:solidFill>
                <a:highlight>
                  <a:srgbClr val="FFFFFF"/>
                </a:highlight>
                <a:latin typeface="Cambria"/>
                <a:ea typeface="Cambria"/>
                <a:cs typeface="Cambria"/>
                <a:sym typeface="Cambria"/>
              </a:rPr>
              <a:t>Cedibilità</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dei</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crediti</a:t>
            </a:r>
            <a:r>
              <a:rPr lang="en-US" sz="1300" b="1" dirty="0">
                <a:solidFill>
                  <a:schemeClr val="accent6">
                    <a:lumMod val="75000"/>
                  </a:schemeClr>
                </a:solidFill>
                <a:highlight>
                  <a:srgbClr val="FFFFFF"/>
                </a:highlight>
                <a:latin typeface="Cambria"/>
                <a:ea typeface="Cambria"/>
                <a:cs typeface="Cambria"/>
                <a:sym typeface="Cambria"/>
              </a:rPr>
              <a:t> di </a:t>
            </a:r>
            <a:r>
              <a:rPr lang="en-US" sz="1300" b="1" dirty="0" err="1">
                <a:solidFill>
                  <a:schemeClr val="accent6">
                    <a:lumMod val="75000"/>
                  </a:schemeClr>
                </a:solidFill>
                <a:highlight>
                  <a:srgbClr val="FFFFFF"/>
                </a:highlight>
                <a:latin typeface="Cambria"/>
                <a:ea typeface="Cambria"/>
                <a:cs typeface="Cambria"/>
                <a:sym typeface="Cambria"/>
              </a:rPr>
              <a:t>imposta</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riconosciuto</a:t>
            </a:r>
            <a:r>
              <a:rPr lang="en-US" sz="1300" b="1" dirty="0">
                <a:solidFill>
                  <a:schemeClr val="accent6">
                    <a:lumMod val="75000"/>
                  </a:schemeClr>
                </a:solidFill>
                <a:highlight>
                  <a:srgbClr val="FFFFFF"/>
                </a:highlight>
                <a:latin typeface="Cambria"/>
                <a:ea typeface="Cambria"/>
                <a:cs typeface="Cambria"/>
                <a:sym typeface="Cambria"/>
              </a:rPr>
              <a:t> alle </a:t>
            </a:r>
            <a:r>
              <a:rPr lang="en-US" sz="1300" b="1" dirty="0" err="1">
                <a:solidFill>
                  <a:schemeClr val="accent6">
                    <a:lumMod val="75000"/>
                  </a:schemeClr>
                </a:solidFill>
                <a:highlight>
                  <a:srgbClr val="FFFFFF"/>
                </a:highlight>
                <a:latin typeface="Cambria"/>
                <a:ea typeface="Cambria"/>
                <a:cs typeface="Cambria"/>
                <a:sym typeface="Cambria"/>
              </a:rPr>
              <a:t>imprese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energivore</a:t>
            </a:r>
            <a:r>
              <a:rPr lang="en-US" sz="1300" b="1" dirty="0">
                <a:solidFill>
                  <a:schemeClr val="accent6">
                    <a:lumMod val="75000"/>
                  </a:schemeClr>
                </a:solidFill>
                <a:highlight>
                  <a:srgbClr val="FFFFFF"/>
                </a:highlight>
                <a:latin typeface="Cambria"/>
                <a:ea typeface="Cambria"/>
                <a:cs typeface="Cambria"/>
                <a:sym typeface="Cambria"/>
              </a:rPr>
              <a:t> e alle </a:t>
            </a:r>
            <a:r>
              <a:rPr lang="en-US" sz="1300" b="1" dirty="0" err="1">
                <a:solidFill>
                  <a:schemeClr val="accent6">
                    <a:lumMod val="75000"/>
                  </a:schemeClr>
                </a:solidFill>
                <a:highlight>
                  <a:srgbClr val="FFFFFF"/>
                </a:highlight>
                <a:latin typeface="Cambria"/>
                <a:ea typeface="Cambria"/>
                <a:cs typeface="Cambria"/>
                <a:sym typeface="Cambria"/>
              </a:rPr>
              <a:t>imprese</a:t>
            </a:r>
            <a:r>
              <a:rPr lang="en-US" sz="1300" b="1" dirty="0">
                <a:solidFill>
                  <a:schemeClr val="accent6">
                    <a:lumMod val="75000"/>
                  </a:schemeClr>
                </a:solidFill>
                <a:highlight>
                  <a:srgbClr val="FFFFFF"/>
                </a:highlight>
                <a:latin typeface="Cambria"/>
                <a:ea typeface="Cambria"/>
                <a:cs typeface="Cambria"/>
                <a:sym typeface="Cambria"/>
              </a:rPr>
              <a:t> a forte </a:t>
            </a:r>
            <a:r>
              <a:rPr lang="en-US" sz="1300" b="1" dirty="0" err="1">
                <a:solidFill>
                  <a:schemeClr val="accent6">
                    <a:lumMod val="75000"/>
                  </a:schemeClr>
                </a:solidFill>
                <a:highlight>
                  <a:srgbClr val="FFFFFF"/>
                </a:highlight>
                <a:latin typeface="Cambria"/>
                <a:ea typeface="Cambria"/>
                <a:cs typeface="Cambria"/>
                <a:sym typeface="Cambria"/>
              </a:rPr>
              <a:t>consumo</a:t>
            </a:r>
            <a:r>
              <a:rPr lang="en-US" sz="1300" b="1" dirty="0">
                <a:solidFill>
                  <a:schemeClr val="accent6">
                    <a:lumMod val="75000"/>
                  </a:schemeClr>
                </a:solidFill>
                <a:highlight>
                  <a:srgbClr val="FFFFFF"/>
                </a:highlight>
                <a:latin typeface="Cambria"/>
                <a:ea typeface="Cambria"/>
                <a:cs typeface="Cambria"/>
                <a:sym typeface="Cambria"/>
              </a:rPr>
              <a:t> di gas </a:t>
            </a:r>
            <a:r>
              <a:rPr lang="en-US" sz="1300" b="1" dirty="0" err="1">
                <a:solidFill>
                  <a:schemeClr val="accent6">
                    <a:lumMod val="75000"/>
                  </a:schemeClr>
                </a:solidFill>
                <a:highlight>
                  <a:srgbClr val="FFFFFF"/>
                </a:highlight>
                <a:latin typeface="Cambria"/>
                <a:ea typeface="Cambria"/>
                <a:cs typeface="Cambria"/>
                <a:sym typeface="Cambria"/>
              </a:rPr>
              <a:t>naturale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P</a:t>
            </a:r>
            <a:r>
              <a:rPr lang="en-US" sz="1300" dirty="0" err="1">
                <a:solidFill>
                  <a:schemeClr val="accent6">
                    <a:lumMod val="75000"/>
                  </a:schemeClr>
                </a:solidFill>
                <a:highlight>
                  <a:srgbClr val="FFFFFF"/>
                </a:highlight>
                <a:latin typeface="Cambria"/>
                <a:ea typeface="Cambria"/>
                <a:cs typeface="Cambria"/>
                <a:sym typeface="Cambria"/>
              </a:rPr>
              <a:t>revede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l’utilizzabilità</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entro</a:t>
            </a:r>
            <a:r>
              <a:rPr lang="en-US" sz="1300" dirty="0">
                <a:solidFill>
                  <a:schemeClr val="accent6">
                    <a:lumMod val="75000"/>
                  </a:schemeClr>
                </a:solidFill>
                <a:highlight>
                  <a:srgbClr val="FFFFFF"/>
                </a:highlight>
                <a:latin typeface="Cambria"/>
                <a:ea typeface="Cambria"/>
                <a:cs typeface="Cambria"/>
                <a:sym typeface="Cambria"/>
              </a:rPr>
              <a:t> il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2022 e la </a:t>
            </a:r>
            <a:r>
              <a:rPr lang="en-US" sz="1300" dirty="0" err="1">
                <a:solidFill>
                  <a:schemeClr val="accent6">
                    <a:lumMod val="75000"/>
                  </a:schemeClr>
                </a:solidFill>
                <a:highlight>
                  <a:srgbClr val="FFFFFF"/>
                </a:highlight>
                <a:latin typeface="Cambria"/>
                <a:ea typeface="Cambria"/>
                <a:cs typeface="Cambria"/>
                <a:sym typeface="Cambria"/>
              </a:rPr>
              <a:t>cedibilità</a:t>
            </a:r>
            <a:r>
              <a:rPr lang="en-US" sz="1300" dirty="0">
                <a:solidFill>
                  <a:schemeClr val="accent6">
                    <a:lumMod val="75000"/>
                  </a:schemeClr>
                </a:solidFill>
                <a:highlight>
                  <a:srgbClr val="FFFFFF"/>
                </a:highlight>
                <a:latin typeface="Cambria"/>
                <a:ea typeface="Cambria"/>
                <a:cs typeface="Cambria"/>
                <a:sym typeface="Cambria"/>
              </a:rPr>
              <a:t>, solo per </a:t>
            </a:r>
            <a:r>
              <a:rPr lang="en-US" sz="1300" dirty="0" err="1">
                <a:solidFill>
                  <a:schemeClr val="accent6">
                    <a:lumMod val="75000"/>
                  </a:schemeClr>
                </a:solidFill>
                <a:highlight>
                  <a:srgbClr val="FFFFFF"/>
                </a:highlight>
                <a:latin typeface="Cambria"/>
                <a:ea typeface="Cambria"/>
                <a:cs typeface="Cambria"/>
                <a:sym typeface="Cambria"/>
              </a:rPr>
              <a:t>intero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crediti</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imposta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riconosciuti</a:t>
            </a:r>
            <a:r>
              <a:rPr lang="en-US" sz="1300" dirty="0">
                <a:solidFill>
                  <a:schemeClr val="accent6">
                    <a:lumMod val="75000"/>
                  </a:schemeClr>
                </a:solidFill>
                <a:highlight>
                  <a:srgbClr val="FFFFFF"/>
                </a:highlight>
                <a:latin typeface="Cambria"/>
                <a:ea typeface="Cambria"/>
                <a:cs typeface="Cambria"/>
                <a:sym typeface="Cambria"/>
              </a:rPr>
              <a:t> alle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energivore</a:t>
            </a:r>
            <a:r>
              <a:rPr lang="en-US" sz="1300" dirty="0">
                <a:solidFill>
                  <a:schemeClr val="accent6">
                    <a:lumMod val="75000"/>
                  </a:schemeClr>
                </a:solidFill>
                <a:highlight>
                  <a:srgbClr val="FFFFFF"/>
                </a:highlight>
                <a:latin typeface="Cambria"/>
                <a:ea typeface="Cambria"/>
                <a:cs typeface="Cambria"/>
                <a:sym typeface="Cambria"/>
              </a:rPr>
              <a:t> e alle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 forte </a:t>
            </a:r>
            <a:r>
              <a:rPr lang="en-US" sz="1300" dirty="0" err="1">
                <a:solidFill>
                  <a:schemeClr val="accent6">
                    <a:lumMod val="75000"/>
                  </a:schemeClr>
                </a:solidFill>
                <a:highlight>
                  <a:srgbClr val="FFFFFF"/>
                </a:highlight>
                <a:latin typeface="Cambria"/>
                <a:ea typeface="Cambria"/>
                <a:cs typeface="Cambria"/>
                <a:sym typeface="Cambria"/>
              </a:rPr>
              <a:t>consumo</a:t>
            </a:r>
            <a:r>
              <a:rPr lang="en-US" sz="1300" dirty="0">
                <a:solidFill>
                  <a:schemeClr val="accent6">
                    <a:lumMod val="75000"/>
                  </a:schemeClr>
                </a:solidFill>
                <a:highlight>
                  <a:srgbClr val="FFFFFF"/>
                </a:highlight>
                <a:latin typeface="Cambria"/>
                <a:ea typeface="Cambria"/>
                <a:cs typeface="Cambria"/>
                <a:sym typeface="Cambria"/>
              </a:rPr>
              <a:t> di gas 6 </a:t>
            </a:r>
            <a:r>
              <a:rPr lang="en-US" sz="1300" dirty="0" err="1">
                <a:solidFill>
                  <a:schemeClr val="accent6">
                    <a:lumMod val="75000"/>
                  </a:schemeClr>
                </a:solidFill>
                <a:highlight>
                  <a:srgbClr val="FFFFFF"/>
                </a:highlight>
                <a:latin typeface="Cambria"/>
                <a:ea typeface="Cambria"/>
                <a:cs typeface="Cambria"/>
                <a:sym typeface="Cambria"/>
              </a:rPr>
              <a:t>naturale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dagli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articoli</a:t>
            </a:r>
            <a:r>
              <a:rPr lang="en-US" sz="1300" dirty="0">
                <a:solidFill>
                  <a:schemeClr val="accent6">
                    <a:lumMod val="75000"/>
                  </a:schemeClr>
                </a:solidFill>
                <a:highlight>
                  <a:srgbClr val="FFFFFF"/>
                </a:highlight>
                <a:latin typeface="Cambria"/>
                <a:ea typeface="Cambria"/>
                <a:cs typeface="Cambria"/>
                <a:sym typeface="Cambria"/>
              </a:rPr>
              <a:t> 15 del </a:t>
            </a:r>
            <a:r>
              <a:rPr lang="en-US" sz="1300" dirty="0" err="1">
                <a:solidFill>
                  <a:schemeClr val="accent6">
                    <a:lumMod val="75000"/>
                  </a:schemeClr>
                </a:solidFill>
                <a:highlight>
                  <a:srgbClr val="FFFFFF"/>
                </a:highlight>
                <a:latin typeface="Cambria"/>
                <a:ea typeface="Cambria"/>
                <a:cs typeface="Cambria"/>
                <a:sym typeface="Cambria"/>
              </a:rPr>
              <a:t>decreto-legge</a:t>
            </a:r>
            <a:r>
              <a:rPr lang="en-US" sz="1300" dirty="0">
                <a:solidFill>
                  <a:schemeClr val="accent6">
                    <a:lumMod val="75000"/>
                  </a:schemeClr>
                </a:solidFill>
                <a:highlight>
                  <a:srgbClr val="FFFFFF"/>
                </a:highlight>
                <a:latin typeface="Cambria"/>
                <a:ea typeface="Cambria"/>
                <a:cs typeface="Cambria"/>
                <a:sym typeface="Cambria"/>
              </a:rPr>
              <a:t> 27 </a:t>
            </a:r>
            <a:r>
              <a:rPr lang="en-US" sz="1300" dirty="0" err="1">
                <a:solidFill>
                  <a:schemeClr val="accent6">
                    <a:lumMod val="75000"/>
                  </a:schemeClr>
                </a:solidFill>
                <a:highlight>
                  <a:srgbClr val="FFFFFF"/>
                </a:highlight>
                <a:latin typeface="Cambria"/>
                <a:ea typeface="Cambria"/>
                <a:cs typeface="Cambria"/>
                <a:sym typeface="Cambria"/>
              </a:rPr>
              <a:t>gennaio</a:t>
            </a:r>
            <a:r>
              <a:rPr lang="en-US" sz="1300" dirty="0">
                <a:solidFill>
                  <a:schemeClr val="accent6">
                    <a:lumMod val="75000"/>
                  </a:schemeClr>
                </a:solidFill>
                <a:highlight>
                  <a:srgbClr val="FFFFFF"/>
                </a:highlight>
                <a:latin typeface="Cambria"/>
                <a:ea typeface="Cambria"/>
                <a:cs typeface="Cambria"/>
                <a:sym typeface="Cambria"/>
              </a:rPr>
              <a:t> 2022, n. 4, 4 e 5 del </a:t>
            </a:r>
            <a:r>
              <a:rPr lang="en-US" sz="1300" dirty="0" err="1">
                <a:solidFill>
                  <a:schemeClr val="accent6">
                    <a:lumMod val="75000"/>
                  </a:schemeClr>
                </a:solidFill>
                <a:highlight>
                  <a:srgbClr val="FFFFFF"/>
                </a:highlight>
                <a:latin typeface="Cambria"/>
                <a:ea typeface="Cambria"/>
                <a:cs typeface="Cambria"/>
                <a:sym typeface="Cambria"/>
              </a:rPr>
              <a:t>decreto-legge</a:t>
            </a:r>
            <a:r>
              <a:rPr lang="en-US" sz="1300" dirty="0">
                <a:solidFill>
                  <a:schemeClr val="accent6">
                    <a:lumMod val="75000"/>
                  </a:schemeClr>
                </a:solidFill>
                <a:highlight>
                  <a:srgbClr val="FFFFFF"/>
                </a:highlight>
                <a:latin typeface="Cambria"/>
                <a:ea typeface="Cambria"/>
                <a:cs typeface="Cambria"/>
                <a:sym typeface="Cambria"/>
              </a:rPr>
              <a:t> 1 </a:t>
            </a:r>
            <a:r>
              <a:rPr lang="en-US" sz="1300" dirty="0" err="1">
                <a:solidFill>
                  <a:schemeClr val="accent6">
                    <a:lumMod val="75000"/>
                  </a:schemeClr>
                </a:solidFill>
                <a:highlight>
                  <a:srgbClr val="FFFFFF"/>
                </a:highlight>
                <a:latin typeface="Cambria"/>
                <a:ea typeface="Cambria"/>
                <a:cs typeface="Cambria"/>
                <a:sym typeface="Cambria"/>
              </a:rPr>
              <a:t>marzo</a:t>
            </a:r>
            <a:r>
              <a:rPr lang="en-US" sz="1300" dirty="0">
                <a:solidFill>
                  <a:schemeClr val="accent6">
                    <a:lumMod val="75000"/>
                  </a:schemeClr>
                </a:solidFill>
                <a:highlight>
                  <a:srgbClr val="FFFFFF"/>
                </a:highlight>
                <a:latin typeface="Cambria"/>
                <a:ea typeface="Cambria"/>
                <a:cs typeface="Cambria"/>
                <a:sym typeface="Cambria"/>
              </a:rPr>
              <a:t> 2022, n. 17. Il </a:t>
            </a:r>
            <a:r>
              <a:rPr lang="en-US" sz="1300" dirty="0" err="1">
                <a:solidFill>
                  <a:schemeClr val="accent6">
                    <a:lumMod val="75000"/>
                  </a:schemeClr>
                </a:solidFill>
                <a:highlight>
                  <a:srgbClr val="FFFFFF"/>
                </a:highlight>
                <a:latin typeface="Cambria"/>
                <a:ea typeface="Cambria"/>
                <a:cs typeface="Cambria"/>
                <a:sym typeface="Cambria"/>
              </a:rPr>
              <a:t>credito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d'imposta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è</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usufruito</a:t>
            </a:r>
            <a:r>
              <a:rPr lang="en-US" sz="1300" dirty="0">
                <a:solidFill>
                  <a:schemeClr val="accent6">
                    <a:lumMod val="75000"/>
                  </a:schemeClr>
                </a:solidFill>
                <a:highlight>
                  <a:srgbClr val="FFFFFF"/>
                </a:highlight>
                <a:latin typeface="Cambria"/>
                <a:ea typeface="Cambria"/>
                <a:cs typeface="Cambria"/>
                <a:sym typeface="Cambria"/>
              </a:rPr>
              <a:t> dal </a:t>
            </a:r>
            <a:r>
              <a:rPr lang="en-US" sz="1300" dirty="0" err="1">
                <a:solidFill>
                  <a:schemeClr val="accent6">
                    <a:lumMod val="75000"/>
                  </a:schemeClr>
                </a:solidFill>
                <a:highlight>
                  <a:srgbClr val="FFFFFF"/>
                </a:highlight>
                <a:latin typeface="Cambria"/>
                <a:ea typeface="Cambria"/>
                <a:cs typeface="Cambria"/>
                <a:sym typeface="Cambria"/>
              </a:rPr>
              <a:t>cessionario</a:t>
            </a:r>
            <a:r>
              <a:rPr lang="en-US" sz="1300" dirty="0">
                <a:solidFill>
                  <a:schemeClr val="accent6">
                    <a:lumMod val="75000"/>
                  </a:schemeClr>
                </a:solidFill>
                <a:highlight>
                  <a:srgbClr val="FFFFFF"/>
                </a:highlight>
                <a:latin typeface="Cambria"/>
                <a:ea typeface="Cambria"/>
                <a:cs typeface="Cambria"/>
                <a:sym typeface="Cambria"/>
              </a:rPr>
              <a:t> con le </a:t>
            </a:r>
            <a:r>
              <a:rPr lang="en-US" sz="1300" dirty="0" err="1">
                <a:solidFill>
                  <a:schemeClr val="accent6">
                    <a:lumMod val="75000"/>
                  </a:schemeClr>
                </a:solidFill>
                <a:highlight>
                  <a:srgbClr val="FFFFFF"/>
                </a:highlight>
                <a:latin typeface="Cambria"/>
                <a:ea typeface="Cambria"/>
                <a:cs typeface="Cambria"/>
                <a:sym typeface="Cambria"/>
              </a:rPr>
              <a:t>stesse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modalità</a:t>
            </a:r>
            <a:r>
              <a:rPr lang="en-US" sz="1300" dirty="0">
                <a:solidFill>
                  <a:schemeClr val="accent6">
                    <a:lumMod val="75000"/>
                  </a:schemeClr>
                </a:solidFill>
                <a:highlight>
                  <a:srgbClr val="FFFFFF"/>
                </a:highlight>
                <a:latin typeface="Cambria"/>
                <a:ea typeface="Cambria"/>
                <a:cs typeface="Cambria"/>
                <a:sym typeface="Cambria"/>
              </a:rPr>
              <a:t> con le </a:t>
            </a:r>
            <a:r>
              <a:rPr lang="en-US" sz="1300" dirty="0" err="1">
                <a:solidFill>
                  <a:schemeClr val="accent6">
                    <a:lumMod val="75000"/>
                  </a:schemeClr>
                </a:solidFill>
                <a:highlight>
                  <a:srgbClr val="FFFFFF"/>
                </a:highlight>
                <a:latin typeface="Cambria"/>
                <a:ea typeface="Cambria"/>
                <a:cs typeface="Cambria"/>
                <a:sym typeface="Cambria"/>
              </a:rPr>
              <a:t>quali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sarebbe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stato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utilizzato</a:t>
            </a:r>
            <a:r>
              <a:rPr lang="en-US" sz="1300" dirty="0">
                <a:solidFill>
                  <a:schemeClr val="accent6">
                    <a:lumMod val="75000"/>
                  </a:schemeClr>
                </a:solidFill>
                <a:highlight>
                  <a:srgbClr val="FFFFFF"/>
                </a:highlight>
                <a:latin typeface="Cambria"/>
                <a:ea typeface="Cambria"/>
                <a:cs typeface="Cambria"/>
                <a:sym typeface="Cambria"/>
              </a:rPr>
              <a:t> dal </a:t>
            </a:r>
            <a:r>
              <a:rPr lang="en-US" sz="1300" dirty="0" err="1">
                <a:solidFill>
                  <a:schemeClr val="accent6">
                    <a:lumMod val="75000"/>
                  </a:schemeClr>
                </a:solidFill>
                <a:highlight>
                  <a:srgbClr val="FFFFFF"/>
                </a:highlight>
                <a:latin typeface="Cambria"/>
                <a:ea typeface="Cambria"/>
                <a:cs typeface="Cambria"/>
                <a:sym typeface="Cambria"/>
              </a:rPr>
              <a:t>soggetto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cedente</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comunque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entro</a:t>
            </a:r>
            <a:r>
              <a:rPr lang="en-US" sz="1300" dirty="0">
                <a:solidFill>
                  <a:schemeClr val="accent6">
                    <a:lumMod val="75000"/>
                  </a:schemeClr>
                </a:solidFill>
                <a:highlight>
                  <a:srgbClr val="FFFFFF"/>
                </a:highlight>
                <a:latin typeface="Cambria"/>
                <a:ea typeface="Cambria"/>
                <a:cs typeface="Cambria"/>
                <a:sym typeface="Cambria"/>
              </a:rPr>
              <a:t> la </a:t>
            </a:r>
            <a:r>
              <a:rPr lang="en-US" sz="1300" dirty="0" err="1">
                <a:solidFill>
                  <a:schemeClr val="accent6">
                    <a:lumMod val="75000"/>
                  </a:schemeClr>
                </a:solidFill>
                <a:highlight>
                  <a:srgbClr val="FFFFFF"/>
                </a:highlight>
                <a:latin typeface="Cambria"/>
                <a:ea typeface="Cambria"/>
                <a:cs typeface="Cambria"/>
                <a:sym typeface="Cambria"/>
              </a:rPr>
              <a:t>medesima</a:t>
            </a:r>
            <a:r>
              <a:rPr lang="en-US" sz="1300" dirty="0">
                <a:solidFill>
                  <a:schemeClr val="accent6">
                    <a:lumMod val="75000"/>
                  </a:schemeClr>
                </a:solidFill>
                <a:highlight>
                  <a:srgbClr val="FFFFFF"/>
                </a:highlight>
                <a:latin typeface="Cambria"/>
                <a:ea typeface="Cambria"/>
                <a:cs typeface="Cambria"/>
                <a:sym typeface="Cambria"/>
              </a:rPr>
              <a:t> data del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2022.</a:t>
            </a:r>
            <a:endParaRPr sz="1300"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sz="1300" dirty="0">
              <a:solidFill>
                <a:schemeClr val="accent6">
                  <a:lumMod val="75000"/>
                </a:schemeClr>
              </a:solidFill>
              <a:highlight>
                <a:srgbClr val="FFFFFF"/>
              </a:highlight>
              <a:latin typeface="Cambria"/>
              <a:ea typeface="Cambria"/>
              <a:cs typeface="Cambria"/>
              <a:sym typeface="Cambria"/>
            </a:endParaRPr>
          </a:p>
          <a:p>
            <a:pPr marL="457200" lvl="0" indent="-311150" algn="just" rtl="0">
              <a:lnSpc>
                <a:spcPct val="115000"/>
              </a:lnSpc>
              <a:spcBef>
                <a:spcPts val="0"/>
              </a:spcBef>
              <a:spcAft>
                <a:spcPts val="0"/>
              </a:spcAft>
              <a:buClr>
                <a:srgbClr val="073763"/>
              </a:buClr>
              <a:buSzPts val="1300"/>
              <a:buFont typeface="Georgia"/>
              <a:buChar char="●"/>
            </a:pPr>
            <a:r>
              <a:rPr lang="en-US" sz="1300" b="1" dirty="0" err="1">
                <a:solidFill>
                  <a:schemeClr val="accent6">
                    <a:lumMod val="75000"/>
                  </a:schemeClr>
                </a:solidFill>
                <a:highlight>
                  <a:srgbClr val="FFFFFF"/>
                </a:highlight>
                <a:latin typeface="Cambria"/>
                <a:ea typeface="Cambria"/>
                <a:cs typeface="Cambria"/>
                <a:sym typeface="Cambria"/>
              </a:rPr>
              <a:t>Credito</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d'imposta</a:t>
            </a:r>
            <a:r>
              <a:rPr lang="en-US" sz="1300" b="1" dirty="0">
                <a:solidFill>
                  <a:schemeClr val="accent6">
                    <a:lumMod val="75000"/>
                  </a:schemeClr>
                </a:solidFill>
                <a:highlight>
                  <a:srgbClr val="FFFFFF"/>
                </a:highlight>
                <a:latin typeface="Cambria"/>
                <a:ea typeface="Cambria"/>
                <a:cs typeface="Cambria"/>
                <a:sym typeface="Cambria"/>
              </a:rPr>
              <a:t> per IMU in </a:t>
            </a:r>
            <a:r>
              <a:rPr lang="en-US" sz="1300" b="1" dirty="0" err="1">
                <a:solidFill>
                  <a:schemeClr val="accent6">
                    <a:lumMod val="75000"/>
                  </a:schemeClr>
                </a:solidFill>
                <a:highlight>
                  <a:srgbClr val="FFFFFF"/>
                </a:highlight>
                <a:latin typeface="Cambria"/>
                <a:ea typeface="Cambria"/>
                <a:cs typeface="Cambria"/>
                <a:sym typeface="Cambria"/>
              </a:rPr>
              <a:t>comparto</a:t>
            </a:r>
            <a:r>
              <a:rPr lang="en-US" sz="1300" b="1" dirty="0">
                <a:solidFill>
                  <a:schemeClr val="accent6">
                    <a:lumMod val="75000"/>
                  </a:schemeClr>
                </a:solidFill>
                <a:highlight>
                  <a:srgbClr val="FFFFFF"/>
                </a:highlight>
                <a:latin typeface="Cambria"/>
                <a:ea typeface="Cambria"/>
                <a:cs typeface="Cambria"/>
                <a:sym typeface="Cambria"/>
              </a:rPr>
              <a:t> turismo: </a:t>
            </a:r>
            <a:r>
              <a:rPr lang="en-US" sz="1300" dirty="0">
                <a:solidFill>
                  <a:schemeClr val="accent6">
                    <a:lumMod val="75000"/>
                  </a:schemeClr>
                </a:solidFill>
                <a:highlight>
                  <a:srgbClr val="FFFFFF"/>
                </a:highlight>
                <a:latin typeface="Cambria"/>
                <a:ea typeface="Cambria"/>
                <a:cs typeface="Cambria"/>
                <a:sym typeface="Cambria"/>
              </a:rPr>
              <a:t>Concede un </a:t>
            </a:r>
            <a:r>
              <a:rPr lang="en-US" sz="1300" dirty="0" err="1">
                <a:solidFill>
                  <a:schemeClr val="accent6">
                    <a:lumMod val="75000"/>
                  </a:schemeClr>
                </a:solidFill>
                <a:highlight>
                  <a:srgbClr val="FFFFFF"/>
                </a:highlight>
                <a:latin typeface="Cambria"/>
                <a:ea typeface="Cambria"/>
                <a:cs typeface="Cambria"/>
                <a:sym typeface="Cambria"/>
              </a:rPr>
              <a:t>credito</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imposta</a:t>
            </a:r>
            <a:r>
              <a:rPr lang="en-US" sz="1300" dirty="0">
                <a:solidFill>
                  <a:schemeClr val="accent6">
                    <a:lumMod val="75000"/>
                  </a:schemeClr>
                </a:solidFill>
                <a:highlight>
                  <a:srgbClr val="FFFFFF"/>
                </a:highlight>
                <a:latin typeface="Cambria"/>
                <a:ea typeface="Cambria"/>
                <a:cs typeface="Cambria"/>
                <a:sym typeface="Cambria"/>
              </a:rPr>
              <a:t> alle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turistico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ricettive</a:t>
            </a:r>
            <a:r>
              <a:rPr lang="en-US" sz="1300" dirty="0">
                <a:solidFill>
                  <a:schemeClr val="accent6">
                    <a:lumMod val="75000"/>
                  </a:schemeClr>
                </a:solidFill>
                <a:highlight>
                  <a:srgbClr val="FFFFFF"/>
                </a:highlight>
                <a:latin typeface="Cambria"/>
                <a:ea typeface="Cambria"/>
                <a:cs typeface="Cambria"/>
                <a:sym typeface="Cambria"/>
              </a:rPr>
              <a:t> in </a:t>
            </a:r>
            <a:r>
              <a:rPr lang="en-US" sz="1300" dirty="0" err="1">
                <a:solidFill>
                  <a:schemeClr val="accent6">
                    <a:lumMod val="75000"/>
                  </a:schemeClr>
                </a:solidFill>
                <a:highlight>
                  <a:srgbClr val="FFFFFF"/>
                </a:highlight>
                <a:latin typeface="Cambria"/>
                <a:ea typeface="Cambria"/>
                <a:cs typeface="Cambria"/>
                <a:sym typeface="Cambria"/>
              </a:rPr>
              <a:t>misura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corrispondente</a:t>
            </a:r>
            <a:r>
              <a:rPr lang="en-US" sz="1300" dirty="0">
                <a:solidFill>
                  <a:schemeClr val="accent6">
                    <a:lumMod val="75000"/>
                  </a:schemeClr>
                </a:solidFill>
                <a:highlight>
                  <a:srgbClr val="FFFFFF"/>
                </a:highlight>
                <a:latin typeface="Cambria"/>
                <a:ea typeface="Cambria"/>
                <a:cs typeface="Cambria"/>
                <a:sym typeface="Cambria"/>
              </a:rPr>
              <a:t> al 50% </a:t>
            </a:r>
            <a:r>
              <a:rPr lang="en-US" sz="1300" dirty="0" err="1">
                <a:solidFill>
                  <a:schemeClr val="accent6">
                    <a:lumMod val="75000"/>
                  </a:schemeClr>
                </a:solidFill>
                <a:highlight>
                  <a:srgbClr val="FFFFFF"/>
                </a:highlight>
                <a:latin typeface="Cambria"/>
                <a:ea typeface="Cambria"/>
                <a:cs typeface="Cambria"/>
                <a:sym typeface="Cambria"/>
              </a:rPr>
              <a:t>dell'importo</a:t>
            </a:r>
            <a:r>
              <a:rPr lang="en-US" sz="1300" dirty="0">
                <a:solidFill>
                  <a:schemeClr val="accent6">
                    <a:lumMod val="75000"/>
                  </a:schemeClr>
                </a:solidFill>
                <a:highlight>
                  <a:srgbClr val="FFFFFF"/>
                </a:highlight>
                <a:latin typeface="Cambria"/>
                <a:ea typeface="Cambria"/>
                <a:cs typeface="Cambria"/>
                <a:sym typeface="Cambria"/>
              </a:rPr>
              <a:t> IMU </a:t>
            </a:r>
            <a:r>
              <a:rPr lang="en-US" sz="1300" dirty="0" err="1">
                <a:solidFill>
                  <a:schemeClr val="accent6">
                    <a:lumMod val="75000"/>
                  </a:schemeClr>
                </a:solidFill>
                <a:highlight>
                  <a:srgbClr val="FFFFFF"/>
                </a:highlight>
                <a:latin typeface="Cambria"/>
                <a:ea typeface="Cambria"/>
                <a:cs typeface="Cambria"/>
                <a:sym typeface="Cambria"/>
              </a:rPr>
              <a:t>versato</a:t>
            </a:r>
            <a:r>
              <a:rPr lang="en-US" sz="1300" dirty="0">
                <a:solidFill>
                  <a:schemeClr val="accent6">
                    <a:lumMod val="75000"/>
                  </a:schemeClr>
                </a:solidFill>
                <a:highlight>
                  <a:srgbClr val="FFFFFF"/>
                </a:highlight>
                <a:latin typeface="Cambria"/>
                <a:ea typeface="Cambria"/>
                <a:cs typeface="Cambria"/>
                <a:sym typeface="Cambria"/>
              </a:rPr>
              <a:t> a </a:t>
            </a:r>
            <a:r>
              <a:rPr lang="en-US" sz="1300" dirty="0" err="1">
                <a:solidFill>
                  <a:schemeClr val="accent6">
                    <a:lumMod val="75000"/>
                  </a:schemeClr>
                </a:solidFill>
                <a:highlight>
                  <a:srgbClr val="FFFFFF"/>
                </a:highlight>
                <a:latin typeface="Cambria"/>
                <a:ea typeface="Cambria"/>
                <a:cs typeface="Cambria"/>
                <a:sym typeface="Cambria"/>
              </a:rPr>
              <a:t>titolo</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seconda</a:t>
            </a:r>
            <a:r>
              <a:rPr lang="en-US" sz="1300" dirty="0">
                <a:solidFill>
                  <a:schemeClr val="accent6">
                    <a:lumMod val="75000"/>
                  </a:schemeClr>
                </a:solidFill>
                <a:highlight>
                  <a:srgbClr val="FFFFFF"/>
                </a:highlight>
                <a:latin typeface="Cambria"/>
                <a:ea typeface="Cambria"/>
                <a:cs typeface="Cambria"/>
                <a:sym typeface="Cambria"/>
              </a:rPr>
              <a:t> rata per </a:t>
            </a:r>
            <a:r>
              <a:rPr lang="en-US" sz="1300" dirty="0" err="1">
                <a:solidFill>
                  <a:schemeClr val="accent6">
                    <a:lumMod val="75000"/>
                  </a:schemeClr>
                </a:solidFill>
                <a:highlight>
                  <a:srgbClr val="FFFFFF"/>
                </a:highlight>
                <a:latin typeface="Cambria"/>
                <a:ea typeface="Cambria"/>
                <a:cs typeface="Cambria"/>
                <a:sym typeface="Cambria"/>
              </a:rPr>
              <a:t>l'anno</a:t>
            </a:r>
            <a:r>
              <a:rPr lang="en-US" sz="1300" dirty="0">
                <a:solidFill>
                  <a:schemeClr val="accent6">
                    <a:lumMod val="75000"/>
                  </a:schemeClr>
                </a:solidFill>
                <a:highlight>
                  <a:srgbClr val="FFFFFF"/>
                </a:highlight>
                <a:latin typeface="Cambria"/>
                <a:ea typeface="Cambria"/>
                <a:cs typeface="Cambria"/>
                <a:sym typeface="Cambria"/>
              </a:rPr>
              <a:t> 2021 per </a:t>
            </a:r>
            <a:r>
              <a:rPr lang="en-US" sz="1300" dirty="0" err="1">
                <a:solidFill>
                  <a:schemeClr val="accent6">
                    <a:lumMod val="75000"/>
                  </a:schemeClr>
                </a:solidFill>
                <a:highlight>
                  <a:srgbClr val="FFFFFF"/>
                </a:highlight>
                <a:latin typeface="Cambria"/>
                <a:ea typeface="Cambria"/>
                <a:cs typeface="Cambria"/>
                <a:sym typeface="Cambria"/>
              </a:rPr>
              <a:t>gli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immobili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rientranti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nella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categoria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catastale</a:t>
            </a:r>
            <a:r>
              <a:rPr lang="en-US" sz="1300" dirty="0">
                <a:solidFill>
                  <a:schemeClr val="accent6">
                    <a:lumMod val="75000"/>
                  </a:schemeClr>
                </a:solidFill>
                <a:highlight>
                  <a:srgbClr val="FFFFFF"/>
                </a:highlight>
                <a:latin typeface="Cambria"/>
                <a:ea typeface="Cambria"/>
                <a:cs typeface="Cambria"/>
                <a:sym typeface="Cambria"/>
              </a:rPr>
              <a:t> D/2 in cui </a:t>
            </a:r>
            <a:r>
              <a:rPr lang="en-US" sz="1300" dirty="0" err="1">
                <a:solidFill>
                  <a:schemeClr val="accent6">
                    <a:lumMod val="75000"/>
                  </a:schemeClr>
                </a:solidFill>
                <a:highlight>
                  <a:srgbClr val="FFFFFF"/>
                </a:highlight>
                <a:latin typeface="Cambria"/>
                <a:ea typeface="Cambria"/>
                <a:cs typeface="Cambria"/>
                <a:sym typeface="Cambria"/>
              </a:rPr>
              <a:t>è</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gestita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l'attività</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ricettiva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L'incentivo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è</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riconosciuto</a:t>
            </a:r>
            <a:r>
              <a:rPr lang="en-US" sz="1300" dirty="0">
                <a:solidFill>
                  <a:schemeClr val="accent6">
                    <a:lumMod val="75000"/>
                  </a:schemeClr>
                </a:solidFill>
                <a:highlight>
                  <a:srgbClr val="FFFFFF"/>
                </a:highlight>
                <a:latin typeface="Cambria"/>
                <a:ea typeface="Cambria"/>
                <a:cs typeface="Cambria"/>
                <a:sym typeface="Cambria"/>
              </a:rPr>
              <a:t> alle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turistico-recettive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ivi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comprese</a:t>
            </a:r>
            <a:r>
              <a:rPr lang="en-US" sz="1300" dirty="0">
                <a:solidFill>
                  <a:schemeClr val="accent6">
                    <a:lumMod val="75000"/>
                  </a:schemeClr>
                </a:solidFill>
                <a:highlight>
                  <a:srgbClr val="FFFFFF"/>
                </a:highlight>
                <a:latin typeface="Cambria"/>
                <a:ea typeface="Cambria"/>
                <a:cs typeface="Cambria"/>
                <a:sym typeface="Cambria"/>
              </a:rPr>
              <a:t> 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che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esercitano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attività</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agrituristica</a:t>
            </a:r>
            <a:r>
              <a:rPr lang="en-US" sz="1300" dirty="0">
                <a:solidFill>
                  <a:schemeClr val="accent6">
                    <a:lumMod val="75000"/>
                  </a:schemeClr>
                </a:solidFill>
                <a:highlight>
                  <a:srgbClr val="FFFFFF"/>
                </a:highlight>
                <a:latin typeface="Cambria"/>
                <a:ea typeface="Cambria"/>
                <a:cs typeface="Cambria"/>
                <a:sym typeface="Cambria"/>
              </a:rPr>
              <a:t>, 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che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gestiscono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strutture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ricettive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all'aria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aperta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nonché</a:t>
            </a:r>
            <a:r>
              <a:rPr lang="en-US" sz="1300" dirty="0">
                <a:solidFill>
                  <a:schemeClr val="accent6">
                    <a:lumMod val="75000"/>
                  </a:schemeClr>
                </a:solidFill>
                <a:highlight>
                  <a:srgbClr val="FFFFFF"/>
                </a:highlight>
                <a:latin typeface="Cambria"/>
                <a:ea typeface="Cambria"/>
                <a:cs typeface="Cambria"/>
                <a:sym typeface="Cambria"/>
              </a:rPr>
              <a:t> le  </a:t>
            </a:r>
            <a:r>
              <a:rPr lang="en-US" sz="1300" dirty="0" err="1">
                <a:solidFill>
                  <a:schemeClr val="accent6">
                    <a:lumMod val="75000"/>
                  </a:schemeClr>
                </a:solidFill>
                <a:highlight>
                  <a:srgbClr val="FFFFFF"/>
                </a:highlight>
                <a:latin typeface="Cambria"/>
                <a:ea typeface="Cambria"/>
                <a:cs typeface="Cambria"/>
                <a:sym typeface="Cambria"/>
              </a:rPr>
              <a:t>imprese</a:t>
            </a:r>
            <a:r>
              <a:rPr lang="en-US" sz="1300" dirty="0">
                <a:solidFill>
                  <a:schemeClr val="accent6">
                    <a:lumMod val="75000"/>
                  </a:schemeClr>
                </a:solidFill>
                <a:highlight>
                  <a:srgbClr val="FFFFFF"/>
                </a:highlight>
                <a:latin typeface="Cambria"/>
                <a:ea typeface="Cambria"/>
                <a:cs typeface="Cambria"/>
                <a:sym typeface="Cambria"/>
              </a:rPr>
              <a:t> del </a:t>
            </a:r>
            <a:r>
              <a:rPr lang="en-US" sz="1300" dirty="0" err="1">
                <a:solidFill>
                  <a:schemeClr val="accent6">
                    <a:lumMod val="75000"/>
                  </a:schemeClr>
                </a:solidFill>
                <a:highlight>
                  <a:srgbClr val="FFFFFF"/>
                </a:highlight>
                <a:latin typeface="Cambria"/>
                <a:ea typeface="Cambria"/>
                <a:cs typeface="Cambria"/>
                <a:sym typeface="Cambria"/>
              </a:rPr>
              <a:t>comparto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fieristico</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congressuale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complessi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termali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parchi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tematici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inclusi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parchi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acquatici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faunistici</a:t>
            </a:r>
            <a:r>
              <a:rPr lang="en-US" sz="1300" dirty="0">
                <a:solidFill>
                  <a:schemeClr val="accent6">
                    <a:lumMod val="75000"/>
                  </a:schemeClr>
                </a:solidFill>
                <a:highlight>
                  <a:srgbClr val="FFFFFF"/>
                </a:highlight>
                <a:latin typeface="Cambria"/>
                <a:ea typeface="Cambria"/>
                <a:cs typeface="Cambria"/>
                <a:sym typeface="Cambria"/>
              </a:rPr>
              <a:t>.</a:t>
            </a:r>
            <a:endParaRPr sz="1600" b="1" dirty="0">
              <a:solidFill>
                <a:schemeClr val="accent6">
                  <a:lumMod val="75000"/>
                </a:schemeClr>
              </a:solidFill>
              <a:highlight>
                <a:srgbClr val="FFFFFF"/>
              </a:highlight>
              <a:latin typeface="Cambria"/>
              <a:ea typeface="Cambria"/>
              <a:cs typeface="Cambria"/>
              <a:sym typeface="Cambr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73763"/>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73763"/>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73763"/>
              </a:solidFill>
              <a:latin typeface="Cambria"/>
              <a:ea typeface="Cambria"/>
              <a:cs typeface="Cambria"/>
              <a:sym typeface="Cambria"/>
            </a:endParaRPr>
          </a:p>
        </p:txBody>
      </p:sp>
      <p:pic>
        <p:nvPicPr>
          <p:cNvPr id="309" name="Google Shape;309;g11a7ca69686_0_180"/>
          <p:cNvPicPr preferRelativeResize="0"/>
          <p:nvPr/>
        </p:nvPicPr>
        <p:blipFill rotWithShape="1">
          <a:blip r:embed="rId4">
            <a:alphaModFix/>
          </a:blip>
          <a:srcRect/>
          <a:stretch/>
        </p:blipFill>
        <p:spPr>
          <a:xfrm>
            <a:off x="9566025" y="366900"/>
            <a:ext cx="1718438" cy="349925"/>
          </a:xfrm>
          <a:prstGeom prst="rect">
            <a:avLst/>
          </a:prstGeom>
          <a:noFill/>
          <a:ln>
            <a:noFill/>
          </a:ln>
        </p:spPr>
      </p:pic>
      <p:sp>
        <p:nvSpPr>
          <p:cNvPr id="310" name="Google Shape;310;g11a7ca69686_0_180"/>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Credito</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1a7ca69686_0_187"/>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316" name="Google Shape;316;g11a7ca69686_0_187"/>
          <p:cNvSpPr txBox="1"/>
          <p:nvPr/>
        </p:nvSpPr>
        <p:spPr>
          <a:xfrm>
            <a:off x="506675" y="716828"/>
            <a:ext cx="10799100" cy="5087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dirty="0">
              <a:solidFill>
                <a:srgbClr val="073763"/>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Contributo</a:t>
            </a:r>
            <a:r>
              <a:rPr lang="en-US" b="1" dirty="0">
                <a:solidFill>
                  <a:schemeClr val="accent6">
                    <a:lumMod val="75000"/>
                  </a:schemeClr>
                </a:solidFill>
                <a:highlight>
                  <a:srgbClr val="FFFFFF"/>
                </a:highlight>
                <a:latin typeface="Cambria"/>
                <a:ea typeface="Cambria"/>
                <a:cs typeface="Cambria"/>
                <a:sym typeface="Cambria"/>
              </a:rPr>
              <a:t>, sotto forma di </a:t>
            </a:r>
            <a:r>
              <a:rPr lang="en-US" b="1" dirty="0" err="1">
                <a:solidFill>
                  <a:schemeClr val="accent6">
                    <a:lumMod val="75000"/>
                  </a:schemeClr>
                </a:solidFill>
                <a:highlight>
                  <a:srgbClr val="FFFFFF"/>
                </a:highlight>
                <a:latin typeface="Cambria"/>
                <a:ea typeface="Cambria"/>
                <a:cs typeface="Cambria"/>
                <a:sym typeface="Cambria"/>
              </a:rPr>
              <a:t>credito</a:t>
            </a:r>
            <a:r>
              <a:rPr lang="en-US" b="1" dirty="0">
                <a:solidFill>
                  <a:schemeClr val="accent6">
                    <a:lumMod val="75000"/>
                  </a:schemeClr>
                </a:solidFill>
                <a:highlight>
                  <a:srgbClr val="FFFFFF"/>
                </a:highlight>
                <a:latin typeface="Cambria"/>
                <a:ea typeface="Cambria"/>
                <a:cs typeface="Cambria"/>
                <a:sym typeface="Cambria"/>
              </a:rPr>
              <a:t> di </a:t>
            </a:r>
            <a:r>
              <a:rPr lang="en-US" b="1" dirty="0" err="1">
                <a:solidFill>
                  <a:schemeClr val="accent6">
                    <a:lumMod val="75000"/>
                  </a:schemeClr>
                </a:solidFill>
                <a:highlight>
                  <a:srgbClr val="FFFFFF"/>
                </a:highlight>
                <a:latin typeface="Cambria"/>
                <a:ea typeface="Cambria"/>
                <a:cs typeface="Cambria"/>
                <a:sym typeface="Cambria"/>
              </a:rPr>
              <a:t>imposta</a:t>
            </a:r>
            <a:r>
              <a:rPr lang="en-US" b="1" dirty="0">
                <a:solidFill>
                  <a:schemeClr val="accent6">
                    <a:lumMod val="75000"/>
                  </a:schemeClr>
                </a:solidFill>
                <a:highlight>
                  <a:srgbClr val="FFFFFF"/>
                </a:highlight>
                <a:latin typeface="Cambria"/>
                <a:ea typeface="Cambria"/>
                <a:cs typeface="Cambria"/>
                <a:sym typeface="Cambria"/>
              </a:rPr>
              <a:t>, per </a:t>
            </a:r>
            <a:r>
              <a:rPr lang="en-US" b="1" dirty="0" err="1">
                <a:solidFill>
                  <a:schemeClr val="accent6">
                    <a:lumMod val="75000"/>
                  </a:schemeClr>
                </a:solidFill>
                <a:highlight>
                  <a:srgbClr val="FFFFFF"/>
                </a:highlight>
                <a:latin typeface="Cambria"/>
                <a:ea typeface="Cambria"/>
                <a:cs typeface="Cambria"/>
                <a:sym typeface="Cambria"/>
              </a:rPr>
              <a:t>l'acquisto</a:t>
            </a:r>
            <a:r>
              <a:rPr lang="en-US" b="1" dirty="0">
                <a:solidFill>
                  <a:schemeClr val="accent6">
                    <a:lumMod val="75000"/>
                  </a:schemeClr>
                </a:solidFill>
                <a:highlight>
                  <a:srgbClr val="FFFFFF"/>
                </a:highlight>
                <a:latin typeface="Cambria"/>
                <a:ea typeface="Cambria"/>
                <a:cs typeface="Cambria"/>
                <a:sym typeface="Cambria"/>
              </a:rPr>
              <a:t> di </a:t>
            </a:r>
            <a:r>
              <a:rPr lang="en-US" b="1" dirty="0" err="1">
                <a:solidFill>
                  <a:schemeClr val="accent6">
                    <a:lumMod val="75000"/>
                  </a:schemeClr>
                </a:solidFill>
                <a:highlight>
                  <a:srgbClr val="FFFFFF"/>
                </a:highlight>
                <a:latin typeface="Cambria"/>
                <a:ea typeface="Cambria"/>
                <a:cs typeface="Cambria"/>
                <a:sym typeface="Cambria"/>
              </a:rPr>
              <a:t>carburanti</a:t>
            </a:r>
            <a:r>
              <a:rPr lang="en-US" b="1" dirty="0">
                <a:solidFill>
                  <a:schemeClr val="accent6">
                    <a:lumMod val="75000"/>
                  </a:schemeClr>
                </a:solidFill>
                <a:highlight>
                  <a:srgbClr val="FFFFFF"/>
                </a:highlight>
                <a:latin typeface="Cambria"/>
                <a:ea typeface="Cambria"/>
                <a:cs typeface="Cambria"/>
                <a:sym typeface="Cambria"/>
              </a:rPr>
              <a:t> per </a:t>
            </a:r>
            <a:r>
              <a:rPr lang="en-US" b="1" dirty="0" err="1">
                <a:solidFill>
                  <a:schemeClr val="accent6">
                    <a:lumMod val="75000"/>
                  </a:schemeClr>
                </a:solidFill>
                <a:highlight>
                  <a:srgbClr val="FFFFFF"/>
                </a:highlight>
                <a:latin typeface="Cambria"/>
                <a:ea typeface="Cambria"/>
                <a:cs typeface="Cambria"/>
                <a:sym typeface="Cambria"/>
              </a:rPr>
              <a:t>l'esercizio</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dell'attività</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agricola</a:t>
            </a:r>
            <a:r>
              <a:rPr lang="en-US" b="1" dirty="0">
                <a:solidFill>
                  <a:schemeClr val="accent6">
                    <a:lumMod val="75000"/>
                  </a:schemeClr>
                </a:solidFill>
                <a:highlight>
                  <a:srgbClr val="FFFFFF"/>
                </a:highlight>
                <a:latin typeface="Cambria"/>
                <a:ea typeface="Cambria"/>
                <a:cs typeface="Cambria"/>
                <a:sym typeface="Cambria"/>
              </a:rPr>
              <a:t> e </a:t>
            </a:r>
            <a:r>
              <a:rPr lang="en-US" b="1" dirty="0" err="1">
                <a:solidFill>
                  <a:schemeClr val="accent6">
                    <a:lumMod val="75000"/>
                  </a:schemeClr>
                </a:solidFill>
                <a:highlight>
                  <a:srgbClr val="FFFFFF"/>
                </a:highlight>
                <a:latin typeface="Cambria"/>
                <a:ea typeface="Cambria"/>
                <a:cs typeface="Cambria"/>
                <a:sym typeface="Cambria"/>
              </a:rPr>
              <a:t>della</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pesca</a:t>
            </a:r>
            <a:r>
              <a:rPr lang="en-US" b="1"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Prevede</a:t>
            </a:r>
            <a:r>
              <a:rPr lang="en-US" dirty="0">
                <a:solidFill>
                  <a:schemeClr val="accent6">
                    <a:lumMod val="75000"/>
                  </a:schemeClr>
                </a:solidFill>
                <a:highlight>
                  <a:srgbClr val="FFFFFF"/>
                </a:highlight>
                <a:latin typeface="Cambria"/>
                <a:ea typeface="Cambria"/>
                <a:cs typeface="Cambria"/>
                <a:sym typeface="Cambria"/>
              </a:rPr>
              <a:t> un </a:t>
            </a:r>
            <a:r>
              <a:rPr lang="en-US" dirty="0" err="1">
                <a:solidFill>
                  <a:schemeClr val="accent6">
                    <a:lumMod val="75000"/>
                  </a:schemeClr>
                </a:solidFill>
                <a:highlight>
                  <a:srgbClr val="FFFFFF"/>
                </a:highlight>
                <a:latin typeface="Cambria"/>
                <a:ea typeface="Cambria"/>
                <a:cs typeface="Cambria"/>
                <a:sym typeface="Cambria"/>
              </a:rPr>
              <a:t>credito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imposta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pari</a:t>
            </a:r>
            <a:r>
              <a:rPr lang="en-US" dirty="0">
                <a:solidFill>
                  <a:schemeClr val="accent6">
                    <a:lumMod val="75000"/>
                  </a:schemeClr>
                </a:solidFill>
                <a:highlight>
                  <a:srgbClr val="FFFFFF"/>
                </a:highlight>
                <a:latin typeface="Cambria"/>
                <a:ea typeface="Cambria"/>
                <a:cs typeface="Cambria"/>
                <a:sym typeface="Cambria"/>
              </a:rPr>
              <a:t> al 20%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spesa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sostenuta</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l'acquisto</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carburante</a:t>
            </a:r>
            <a:r>
              <a:rPr lang="en-US" dirty="0">
                <a:solidFill>
                  <a:schemeClr val="accent6">
                    <a:lumMod val="75000"/>
                  </a:schemeClr>
                </a:solidFill>
                <a:highlight>
                  <a:srgbClr val="FFFFFF"/>
                </a:highlight>
                <a:latin typeface="Cambria"/>
                <a:ea typeface="Cambria"/>
                <a:cs typeface="Cambria"/>
                <a:sym typeface="Cambria"/>
              </a:rPr>
              <a:t> per la </a:t>
            </a:r>
            <a:r>
              <a:rPr lang="en-US" dirty="0" err="1">
                <a:solidFill>
                  <a:schemeClr val="accent6">
                    <a:lumMod val="75000"/>
                  </a:schemeClr>
                </a:solidFill>
                <a:highlight>
                  <a:srgbClr val="FFFFFF"/>
                </a:highlight>
                <a:latin typeface="Cambria"/>
                <a:ea typeface="Cambria"/>
                <a:cs typeface="Cambria"/>
                <a:sym typeface="Cambria"/>
              </a:rPr>
              <a:t>trazione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mezzi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utilizzati</a:t>
            </a:r>
            <a:r>
              <a:rPr lang="en-US" dirty="0">
                <a:solidFill>
                  <a:schemeClr val="accent6">
                    <a:lumMod val="75000"/>
                  </a:schemeClr>
                </a:solidFill>
                <a:highlight>
                  <a:srgbClr val="FFFFFF"/>
                </a:highlight>
                <a:latin typeface="Cambria"/>
                <a:ea typeface="Cambria"/>
                <a:cs typeface="Cambria"/>
                <a:sym typeface="Cambria"/>
              </a:rPr>
              <a:t> per la </a:t>
            </a:r>
            <a:r>
              <a:rPr lang="en-US" dirty="0" err="1">
                <a:solidFill>
                  <a:schemeClr val="accent6">
                    <a:lumMod val="75000"/>
                  </a:schemeClr>
                </a:solidFill>
                <a:highlight>
                  <a:srgbClr val="FFFFFF"/>
                </a:highlight>
                <a:latin typeface="Cambria"/>
                <a:ea typeface="Cambria"/>
                <a:cs typeface="Cambria"/>
                <a:sym typeface="Cambria"/>
              </a:rPr>
              <a:t>stessa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attività</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effettuato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a:t>
            </a:r>
            <a:r>
              <a:rPr lang="en-US" dirty="0">
                <a:solidFill>
                  <a:schemeClr val="accent6">
                    <a:lumMod val="75000"/>
                  </a:schemeClr>
                </a:solidFill>
                <a:highlight>
                  <a:srgbClr val="FFFFFF"/>
                </a:highlight>
                <a:latin typeface="Cambria"/>
                <a:ea typeface="Cambria"/>
                <a:cs typeface="Cambria"/>
                <a:sym typeface="Cambria"/>
              </a:rPr>
              <a:t> primo </a:t>
            </a:r>
            <a:r>
              <a:rPr lang="en-US" dirty="0" err="1">
                <a:solidFill>
                  <a:schemeClr val="accent6">
                    <a:lumMod val="75000"/>
                  </a:schemeClr>
                </a:solidFill>
                <a:highlight>
                  <a:srgbClr val="FFFFFF"/>
                </a:highlight>
                <a:latin typeface="Cambria"/>
                <a:ea typeface="Cambria"/>
                <a:cs typeface="Cambria"/>
                <a:sym typeface="Cambria"/>
              </a:rPr>
              <a:t>trimestre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solare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dell'anno</a:t>
            </a:r>
            <a:r>
              <a:rPr lang="en-US" dirty="0">
                <a:solidFill>
                  <a:schemeClr val="accent6">
                    <a:lumMod val="75000"/>
                  </a:schemeClr>
                </a:solidFill>
                <a:highlight>
                  <a:srgbClr val="FFFFFF"/>
                </a:highlight>
                <a:latin typeface="Cambria"/>
                <a:ea typeface="Cambria"/>
                <a:cs typeface="Cambria"/>
                <a:sym typeface="Cambria"/>
              </a:rPr>
              <a:t>. Il </a:t>
            </a:r>
            <a:r>
              <a:rPr lang="en-US" dirty="0" err="1">
                <a:solidFill>
                  <a:schemeClr val="accent6">
                    <a:lumMod val="75000"/>
                  </a:schemeClr>
                </a:solidFill>
                <a:highlight>
                  <a:srgbClr val="FFFFFF"/>
                </a:highlight>
                <a:latin typeface="Cambria"/>
                <a:ea typeface="Cambria"/>
                <a:cs typeface="Cambria"/>
                <a:sym typeface="Cambria"/>
              </a:rPr>
              <a:t>credito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d'imposta</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utilizzabile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esclusivamente</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compensazione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entro</a:t>
            </a:r>
            <a:r>
              <a:rPr lang="en-US" dirty="0">
                <a:solidFill>
                  <a:schemeClr val="accent6">
                    <a:lumMod val="75000"/>
                  </a:schemeClr>
                </a:solidFill>
                <a:highlight>
                  <a:srgbClr val="FFFFFF"/>
                </a:highlight>
                <a:latin typeface="Cambria"/>
                <a:ea typeface="Cambria"/>
                <a:cs typeface="Cambria"/>
                <a:sym typeface="Cambria"/>
              </a:rPr>
              <a:t> la data del 31 </a:t>
            </a:r>
            <a:r>
              <a:rPr lang="en-US" dirty="0" err="1">
                <a:solidFill>
                  <a:schemeClr val="accent6">
                    <a:lumMod val="75000"/>
                  </a:schemeClr>
                </a:solidFill>
                <a:highlight>
                  <a:srgbClr val="FFFFFF"/>
                </a:highlight>
                <a:latin typeface="Cambria"/>
                <a:ea typeface="Cambria"/>
                <a:cs typeface="Cambria"/>
                <a:sym typeface="Cambria"/>
              </a:rPr>
              <a:t>dicembre</a:t>
            </a:r>
            <a:r>
              <a:rPr lang="en-US" dirty="0">
                <a:solidFill>
                  <a:schemeClr val="accent6">
                    <a:lumMod val="75000"/>
                  </a:schemeClr>
                </a:solidFill>
                <a:highlight>
                  <a:srgbClr val="FFFFFF"/>
                </a:highlight>
                <a:latin typeface="Cambria"/>
                <a:ea typeface="Cambria"/>
                <a:cs typeface="Cambria"/>
                <a:sym typeface="Cambria"/>
              </a:rPr>
              <a:t> 2022, senza </a:t>
            </a:r>
            <a:r>
              <a:rPr lang="en-US" dirty="0" err="1">
                <a:solidFill>
                  <a:schemeClr val="accent6">
                    <a:lumMod val="75000"/>
                  </a:schemeClr>
                </a:solidFill>
                <a:highlight>
                  <a:srgbClr val="FFFFFF"/>
                </a:highlight>
                <a:latin typeface="Cambria"/>
                <a:ea typeface="Cambria"/>
                <a:cs typeface="Cambria"/>
                <a:sym typeface="Cambria"/>
              </a:rPr>
              <a:t>l'applicazione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limiti</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compensabilita</a:t>
            </a:r>
            <a:r>
              <a:rPr lang="en-US" dirty="0">
                <a:solidFill>
                  <a:schemeClr val="accent6">
                    <a:lumMod val="75000"/>
                  </a:schemeClr>
                </a:solidFill>
                <a:highlight>
                  <a:srgbClr val="FFFFFF"/>
                </a:highlight>
                <a:latin typeface="Cambria"/>
                <a:ea typeface="Cambria"/>
                <a:cs typeface="Cambria"/>
                <a:sym typeface="Cambria"/>
              </a:rPr>
              <a:t>̀, non </a:t>
            </a:r>
            <a:r>
              <a:rPr lang="en-US" dirty="0" err="1">
                <a:solidFill>
                  <a:schemeClr val="accent6">
                    <a:lumMod val="75000"/>
                  </a:schemeClr>
                </a:solidFill>
                <a:highlight>
                  <a:srgbClr val="FFFFFF"/>
                </a:highlight>
                <a:latin typeface="Cambria"/>
                <a:ea typeface="Cambria"/>
                <a:cs typeface="Cambria"/>
                <a:sym typeface="Cambria"/>
              </a:rPr>
              <a:t>rileva</a:t>
            </a:r>
            <a:r>
              <a:rPr lang="en-US" dirty="0">
                <a:solidFill>
                  <a:schemeClr val="accent6">
                    <a:lumMod val="75000"/>
                  </a:schemeClr>
                </a:solidFill>
                <a:highlight>
                  <a:srgbClr val="FFFFFF"/>
                </a:highlight>
                <a:latin typeface="Cambria"/>
                <a:ea typeface="Cambria"/>
                <a:cs typeface="Cambria"/>
                <a:sym typeface="Cambria"/>
              </a:rPr>
              <a:t> ai </a:t>
            </a:r>
            <a:r>
              <a:rPr lang="en-US" dirty="0" err="1">
                <a:solidFill>
                  <a:schemeClr val="accent6">
                    <a:lumMod val="75000"/>
                  </a:schemeClr>
                </a:solidFill>
                <a:highlight>
                  <a:srgbClr val="FFFFFF"/>
                </a:highlight>
                <a:latin typeface="Cambria"/>
                <a:ea typeface="Cambria"/>
                <a:cs typeface="Cambria"/>
                <a:sym typeface="Cambria"/>
              </a:rPr>
              <a:t>fini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imposte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dirette</a:t>
            </a:r>
            <a:r>
              <a:rPr lang="en-US" dirty="0">
                <a:solidFill>
                  <a:schemeClr val="accent6">
                    <a:lumMod val="75000"/>
                  </a:schemeClr>
                </a:solidFill>
                <a:highlight>
                  <a:srgbClr val="FFFFFF"/>
                </a:highlight>
                <a:latin typeface="Cambria"/>
                <a:ea typeface="Cambria"/>
                <a:cs typeface="Cambria"/>
                <a:sym typeface="Cambria"/>
              </a:rPr>
              <a:t> ed è </a:t>
            </a:r>
            <a:r>
              <a:rPr lang="en-US" dirty="0" err="1">
                <a:solidFill>
                  <a:schemeClr val="accent6">
                    <a:lumMod val="75000"/>
                  </a:schemeClr>
                </a:solidFill>
                <a:highlight>
                  <a:srgbClr val="FFFFFF"/>
                </a:highlight>
                <a:latin typeface="Cambria"/>
                <a:ea typeface="Cambria"/>
                <a:cs typeface="Cambria"/>
                <a:sym typeface="Cambria"/>
              </a:rPr>
              <a:t>cumulabile</a:t>
            </a:r>
            <a:r>
              <a:rPr lang="en-US" dirty="0">
                <a:solidFill>
                  <a:schemeClr val="accent6">
                    <a:lumMod val="75000"/>
                  </a:schemeClr>
                </a:solidFill>
                <a:highlight>
                  <a:srgbClr val="FFFFFF"/>
                </a:highlight>
                <a:latin typeface="Cambria"/>
                <a:ea typeface="Cambria"/>
                <a:cs typeface="Cambria"/>
                <a:sym typeface="Cambria"/>
              </a:rPr>
              <a:t> con </a:t>
            </a:r>
            <a:r>
              <a:rPr lang="en-US" dirty="0" err="1">
                <a:solidFill>
                  <a:schemeClr val="accent6">
                    <a:lumMod val="75000"/>
                  </a:schemeClr>
                </a:solidFill>
                <a:highlight>
                  <a:srgbClr val="FFFFFF"/>
                </a:highlight>
                <a:latin typeface="Cambria"/>
                <a:ea typeface="Cambria"/>
                <a:cs typeface="Cambria"/>
                <a:sym typeface="Cambria"/>
              </a:rPr>
              <a:t>altre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agevolazioni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che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abbiano</a:t>
            </a:r>
            <a:r>
              <a:rPr lang="en-US" dirty="0">
                <a:solidFill>
                  <a:schemeClr val="accent6">
                    <a:lumMod val="75000"/>
                  </a:schemeClr>
                </a:solidFill>
                <a:highlight>
                  <a:srgbClr val="FFFFFF"/>
                </a:highlight>
                <a:latin typeface="Cambria"/>
                <a:ea typeface="Cambria"/>
                <a:cs typeface="Cambria"/>
                <a:sym typeface="Cambria"/>
              </a:rPr>
              <a:t> ad </a:t>
            </a:r>
            <a:r>
              <a:rPr lang="en-US" dirty="0" err="1">
                <a:solidFill>
                  <a:schemeClr val="accent6">
                    <a:lumMod val="75000"/>
                  </a:schemeClr>
                </a:solidFill>
                <a:highlight>
                  <a:srgbClr val="FFFFFF"/>
                </a:highlight>
                <a:latin typeface="Cambria"/>
                <a:ea typeface="Cambria"/>
                <a:cs typeface="Cambria"/>
                <a:sym typeface="Cambria"/>
              </a:rPr>
              <a:t>oggetto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medesimi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costi</a:t>
            </a:r>
            <a:r>
              <a:rPr lang="en-US" dirty="0">
                <a:solidFill>
                  <a:schemeClr val="accent6">
                    <a:lumMod val="75000"/>
                  </a:schemeClr>
                </a:solidFill>
                <a:highlight>
                  <a:srgbClr val="FFFFFF"/>
                </a:highlight>
                <a:latin typeface="Cambria"/>
                <a:ea typeface="Cambria"/>
                <a:cs typeface="Cambria"/>
                <a:sym typeface="Cambria"/>
              </a:rPr>
              <a:t>, a </a:t>
            </a:r>
            <a:r>
              <a:rPr lang="en-US" dirty="0" err="1">
                <a:solidFill>
                  <a:schemeClr val="accent6">
                    <a:lumMod val="75000"/>
                  </a:schemeClr>
                </a:solidFill>
                <a:highlight>
                  <a:srgbClr val="FFFFFF"/>
                </a:highlight>
                <a:latin typeface="Cambria"/>
                <a:ea typeface="Cambria"/>
                <a:cs typeface="Cambria"/>
                <a:sym typeface="Cambria"/>
              </a:rPr>
              <a:t>condizione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che</a:t>
            </a:r>
            <a:r>
              <a:rPr lang="en-US" dirty="0">
                <a:solidFill>
                  <a:schemeClr val="accent6">
                    <a:lumMod val="75000"/>
                  </a:schemeClr>
                </a:solidFill>
                <a:highlight>
                  <a:srgbClr val="FFFFFF"/>
                </a:highlight>
                <a:latin typeface="Cambria"/>
                <a:ea typeface="Cambria"/>
                <a:cs typeface="Cambria"/>
                <a:sym typeface="Cambria"/>
              </a:rPr>
              <a:t> tale </a:t>
            </a:r>
            <a:r>
              <a:rPr lang="en-US" dirty="0" err="1">
                <a:solidFill>
                  <a:schemeClr val="accent6">
                    <a:lumMod val="75000"/>
                  </a:schemeClr>
                </a:solidFill>
                <a:highlight>
                  <a:srgbClr val="FFFFFF"/>
                </a:highlight>
                <a:latin typeface="Cambria"/>
                <a:ea typeface="Cambria"/>
                <a:cs typeface="Cambria"/>
                <a:sym typeface="Cambria"/>
              </a:rPr>
              <a:t>cumulo</a:t>
            </a:r>
            <a:r>
              <a:rPr lang="en-US" dirty="0">
                <a:solidFill>
                  <a:schemeClr val="accent6">
                    <a:lumMod val="75000"/>
                  </a:schemeClr>
                </a:solidFill>
                <a:highlight>
                  <a:srgbClr val="FFFFFF"/>
                </a:highlight>
                <a:latin typeface="Cambria"/>
                <a:ea typeface="Cambria"/>
                <a:cs typeface="Cambria"/>
                <a:sym typeface="Cambria"/>
              </a:rPr>
              <a:t>, tenuto </a:t>
            </a:r>
            <a:r>
              <a:rPr lang="en-US" dirty="0" err="1">
                <a:solidFill>
                  <a:schemeClr val="accent6">
                    <a:lumMod val="75000"/>
                  </a:schemeClr>
                </a:solidFill>
                <a:highlight>
                  <a:srgbClr val="FFFFFF"/>
                </a:highlight>
                <a:latin typeface="Cambria"/>
                <a:ea typeface="Cambria"/>
                <a:cs typeface="Cambria"/>
                <a:sym typeface="Cambria"/>
              </a:rPr>
              <a:t>conto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anche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non </a:t>
            </a:r>
            <a:r>
              <a:rPr lang="en-US" dirty="0" err="1">
                <a:solidFill>
                  <a:schemeClr val="accent6">
                    <a:lumMod val="75000"/>
                  </a:schemeClr>
                </a:solidFill>
                <a:highlight>
                  <a:srgbClr val="FFFFFF"/>
                </a:highlight>
                <a:latin typeface="Cambria"/>
                <a:ea typeface="Cambria"/>
                <a:cs typeface="Cambria"/>
                <a:sym typeface="Cambria"/>
              </a:rPr>
              <a:t>concorrenza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formazione</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reddito</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base </a:t>
            </a:r>
            <a:r>
              <a:rPr lang="en-US" dirty="0" err="1">
                <a:solidFill>
                  <a:schemeClr val="accent6">
                    <a:lumMod val="75000"/>
                  </a:schemeClr>
                </a:solidFill>
                <a:highlight>
                  <a:srgbClr val="FFFFFF"/>
                </a:highlight>
                <a:latin typeface="Cambria"/>
                <a:ea typeface="Cambria"/>
                <a:cs typeface="Cambria"/>
                <a:sym typeface="Cambria"/>
              </a:rPr>
              <a:t>imponibile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dell'IRAP</a:t>
            </a:r>
            <a:r>
              <a:rPr lang="en-US" dirty="0">
                <a:solidFill>
                  <a:schemeClr val="accent6">
                    <a:lumMod val="75000"/>
                  </a:schemeClr>
                </a:solidFill>
                <a:highlight>
                  <a:srgbClr val="FFFFFF"/>
                </a:highlight>
                <a:latin typeface="Cambria"/>
                <a:ea typeface="Cambria"/>
                <a:cs typeface="Cambria"/>
                <a:sym typeface="Cambria"/>
              </a:rPr>
              <a:t>, non </a:t>
            </a:r>
            <a:r>
              <a:rPr lang="en-US" dirty="0" err="1">
                <a:solidFill>
                  <a:schemeClr val="accent6">
                    <a:lumMod val="75000"/>
                  </a:schemeClr>
                </a:solidFill>
                <a:highlight>
                  <a:srgbClr val="FFFFFF"/>
                </a:highlight>
                <a:latin typeface="Cambria"/>
                <a:ea typeface="Cambria"/>
                <a:cs typeface="Cambria"/>
                <a:sym typeface="Cambria"/>
              </a:rPr>
              <a:t>porti</a:t>
            </a:r>
            <a:r>
              <a:rPr lang="en-US" dirty="0">
                <a:solidFill>
                  <a:schemeClr val="accent6">
                    <a:lumMod val="75000"/>
                  </a:schemeClr>
                </a:solidFill>
                <a:highlight>
                  <a:srgbClr val="FFFFFF"/>
                </a:highlight>
                <a:latin typeface="Cambria"/>
                <a:ea typeface="Cambria"/>
                <a:cs typeface="Cambria"/>
                <a:sym typeface="Cambria"/>
              </a:rPr>
              <a:t> al </a:t>
            </a:r>
            <a:r>
              <a:rPr lang="en-US" dirty="0" err="1">
                <a:solidFill>
                  <a:schemeClr val="accent6">
                    <a:lumMod val="75000"/>
                  </a:schemeClr>
                </a:solidFill>
                <a:highlight>
                  <a:srgbClr val="FFFFFF"/>
                </a:highlight>
                <a:latin typeface="Cambria"/>
                <a:ea typeface="Cambria"/>
                <a:cs typeface="Cambria"/>
                <a:sym typeface="Cambria"/>
              </a:rPr>
              <a:t>superamento</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costo</a:t>
            </a:r>
            <a:r>
              <a:rPr lang="en-US" dirty="0">
                <a:solidFill>
                  <a:schemeClr val="accent6">
                    <a:lumMod val="75000"/>
                  </a:schemeClr>
                </a:solidFill>
                <a:highlight>
                  <a:srgbClr val="FFFFFF"/>
                </a:highlight>
                <a:latin typeface="Cambria"/>
                <a:ea typeface="Cambria"/>
                <a:cs typeface="Cambria"/>
                <a:sym typeface="Cambria"/>
              </a:rPr>
              <a:t> sostenuto</a:t>
            </a:r>
            <a:endParaRPr dirty="0">
              <a:solidFill>
                <a:schemeClr val="accent6">
                  <a:lumMod val="75000"/>
                </a:schemeClr>
              </a:solidFill>
              <a:highlight>
                <a:srgbClr val="FFFFFF"/>
              </a:highlight>
              <a:latin typeface="Cambria"/>
              <a:ea typeface="Cambria"/>
              <a:cs typeface="Cambria"/>
              <a:sym typeface="Cambria"/>
            </a:endParaRPr>
          </a:p>
          <a:p>
            <a:pPr marL="457200" lvl="0" indent="0" algn="just" rtl="0">
              <a:lnSpc>
                <a:spcPct val="115000"/>
              </a:lnSpc>
              <a:spcBef>
                <a:spcPts val="0"/>
              </a:spcBef>
              <a:spcAft>
                <a:spcPts val="0"/>
              </a:spcAft>
              <a:buNone/>
            </a:pPr>
            <a:endParaRPr dirty="0">
              <a:solidFill>
                <a:schemeClr val="accent6">
                  <a:lumMod val="75000"/>
                </a:schemeClr>
              </a:solidFill>
              <a:highlight>
                <a:srgbClr val="FFFFFF"/>
              </a:highlight>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Rinegoziazione</a:t>
            </a:r>
            <a:r>
              <a:rPr lang="en-US" b="1" dirty="0">
                <a:solidFill>
                  <a:schemeClr val="accent6">
                    <a:lumMod val="75000"/>
                  </a:schemeClr>
                </a:solidFill>
                <a:highlight>
                  <a:srgbClr val="FFFFFF"/>
                </a:highlight>
                <a:latin typeface="Cambria"/>
                <a:ea typeface="Cambria"/>
                <a:cs typeface="Cambria"/>
                <a:sym typeface="Cambria"/>
              </a:rPr>
              <a:t> e </a:t>
            </a:r>
            <a:r>
              <a:rPr lang="en-US" b="1" dirty="0" err="1">
                <a:solidFill>
                  <a:schemeClr val="accent6">
                    <a:lumMod val="75000"/>
                  </a:schemeClr>
                </a:solidFill>
                <a:highlight>
                  <a:srgbClr val="FFFFFF"/>
                </a:highlight>
                <a:latin typeface="Cambria"/>
                <a:ea typeface="Cambria"/>
                <a:cs typeface="Cambria"/>
                <a:sym typeface="Cambria"/>
              </a:rPr>
              <a:t>ristrutturazione</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dei</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mutui</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agrari</a:t>
            </a:r>
            <a:r>
              <a:rPr lang="en-US" b="1" dirty="0">
                <a:solidFill>
                  <a:schemeClr val="accent6">
                    <a:lumMod val="75000"/>
                  </a:schemeClr>
                </a:solidFill>
                <a:highlight>
                  <a:srgbClr val="FFFFFF"/>
                </a:highlight>
                <a:latin typeface="Cambria"/>
                <a:ea typeface="Cambria"/>
                <a:cs typeface="Cambria"/>
                <a:sym typeface="Cambria"/>
              </a:rPr>
              <a:t>: </a:t>
            </a:r>
            <a:r>
              <a:rPr lang="en-US" dirty="0">
                <a:solidFill>
                  <a:schemeClr val="accent6">
                    <a:lumMod val="75000"/>
                  </a:schemeClr>
                </a:solidFill>
                <a:highlight>
                  <a:srgbClr val="FFFFFF"/>
                </a:highlight>
                <a:latin typeface="Cambria"/>
                <a:ea typeface="Cambria"/>
                <a:cs typeface="Cambria"/>
                <a:sym typeface="Cambria"/>
              </a:rPr>
              <a:t>Mira al </a:t>
            </a:r>
            <a:r>
              <a:rPr lang="en-US" dirty="0" err="1">
                <a:solidFill>
                  <a:schemeClr val="accent6">
                    <a:lumMod val="75000"/>
                  </a:schemeClr>
                </a:solidFill>
                <a:highlight>
                  <a:srgbClr val="FFFFFF"/>
                </a:highlight>
                <a:latin typeface="Cambria"/>
                <a:ea typeface="Cambria"/>
                <a:cs typeface="Cambria"/>
                <a:sym typeface="Cambria"/>
              </a:rPr>
              <a:t>rafforzamento</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fondo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garanzia</a:t>
            </a:r>
            <a:r>
              <a:rPr lang="en-US" dirty="0">
                <a:solidFill>
                  <a:schemeClr val="accent6">
                    <a:lumMod val="75000"/>
                  </a:schemeClr>
                </a:solidFill>
                <a:highlight>
                  <a:srgbClr val="FFFFFF"/>
                </a:highlight>
                <a:latin typeface="Cambria"/>
                <a:ea typeface="Cambria"/>
                <a:cs typeface="Cambria"/>
                <a:sym typeface="Cambria"/>
              </a:rPr>
              <a:t> ISMEA con una </a:t>
            </a:r>
            <a:r>
              <a:rPr lang="en-US" dirty="0" err="1">
                <a:solidFill>
                  <a:schemeClr val="accent6">
                    <a:lumMod val="75000"/>
                  </a:schemeClr>
                </a:solidFill>
                <a:highlight>
                  <a:srgbClr val="FFFFFF"/>
                </a:highlight>
                <a:latin typeface="Cambria"/>
                <a:ea typeface="Cambria"/>
                <a:cs typeface="Cambria"/>
                <a:sym typeface="Cambria"/>
              </a:rPr>
              <a:t>patrimonializzazione</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ampliare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l'operatività</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prevede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interventi</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garanzia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fino</a:t>
            </a:r>
            <a:r>
              <a:rPr lang="en-US" dirty="0">
                <a:solidFill>
                  <a:schemeClr val="accent6">
                    <a:lumMod val="75000"/>
                  </a:schemeClr>
                </a:solidFill>
                <a:highlight>
                  <a:srgbClr val="FFFFFF"/>
                </a:highlight>
                <a:latin typeface="Cambria"/>
                <a:ea typeface="Cambria"/>
                <a:cs typeface="Cambria"/>
                <a:sym typeface="Cambria"/>
              </a:rPr>
              <a:t> a 5 </a:t>
            </a:r>
            <a:r>
              <a:rPr lang="en-US" dirty="0" err="1">
                <a:solidFill>
                  <a:schemeClr val="accent6">
                    <a:lumMod val="75000"/>
                  </a:schemeClr>
                </a:solidFill>
                <a:highlight>
                  <a:srgbClr val="FFFFFF"/>
                </a:highlight>
                <a:latin typeface="Cambria"/>
                <a:ea typeface="Cambria"/>
                <a:cs typeface="Cambria"/>
                <a:sym typeface="Cambria"/>
              </a:rPr>
              <a:t>milioni</a:t>
            </a:r>
            <a:r>
              <a:rPr lang="en-US" dirty="0">
                <a:solidFill>
                  <a:schemeClr val="accent6">
                    <a:lumMod val="75000"/>
                  </a:schemeClr>
                </a:solidFill>
                <a:highlight>
                  <a:srgbClr val="FFFFFF"/>
                </a:highlight>
                <a:latin typeface="Cambria"/>
                <a:ea typeface="Cambria"/>
                <a:cs typeface="Cambria"/>
                <a:sym typeface="Cambria"/>
              </a:rPr>
              <a:t> di euro per </a:t>
            </a:r>
            <a:r>
              <a:rPr lang="en-US" dirty="0" err="1">
                <a:solidFill>
                  <a:schemeClr val="accent6">
                    <a:lumMod val="75000"/>
                  </a:schemeClr>
                </a:solidFill>
                <a:highlight>
                  <a:srgbClr val="FFFFFF"/>
                </a:highlight>
                <a:latin typeface="Cambria"/>
                <a:ea typeface="Cambria"/>
                <a:cs typeface="Cambria"/>
                <a:sym typeface="Cambria"/>
              </a:rPr>
              <a:t>singolo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beneficiario</a:t>
            </a:r>
            <a:r>
              <a:rPr lang="en-US" dirty="0">
                <a:solidFill>
                  <a:schemeClr val="accent6">
                    <a:lumMod val="75000"/>
                  </a:schemeClr>
                </a:solidFill>
                <a:highlight>
                  <a:srgbClr val="FFFFFF"/>
                </a:highlight>
                <a:latin typeface="Cambria"/>
                <a:ea typeface="Cambria"/>
                <a:cs typeface="Cambria"/>
                <a:sym typeface="Cambria"/>
              </a:rPr>
              <a:t>. La </a:t>
            </a:r>
            <a:r>
              <a:rPr lang="en-US" dirty="0" err="1">
                <a:solidFill>
                  <a:schemeClr val="accent6">
                    <a:lumMod val="75000"/>
                  </a:schemeClr>
                </a:solidFill>
                <a:highlight>
                  <a:srgbClr val="FFFFFF"/>
                </a:highlight>
                <a:latin typeface="Cambria"/>
                <a:ea typeface="Cambria"/>
                <a:cs typeface="Cambria"/>
                <a:sym typeface="Cambria"/>
              </a:rPr>
              <a:t>misura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è</a:t>
            </a:r>
            <a:r>
              <a:rPr lang="en-US" dirty="0">
                <a:solidFill>
                  <a:schemeClr val="accent6">
                    <a:lumMod val="75000"/>
                  </a:schemeClr>
                </a:solidFill>
                <a:highlight>
                  <a:srgbClr val="FFFFFF"/>
                </a:highlight>
                <a:latin typeface="Cambria"/>
                <a:ea typeface="Cambria"/>
                <a:cs typeface="Cambria"/>
                <a:sym typeface="Cambria"/>
              </a:rPr>
              <a:t> volta a </a:t>
            </a:r>
            <a:r>
              <a:rPr lang="en-US" dirty="0" err="1">
                <a:solidFill>
                  <a:schemeClr val="accent6">
                    <a:lumMod val="75000"/>
                  </a:schemeClr>
                </a:solidFill>
                <a:highlight>
                  <a:srgbClr val="FFFFFF"/>
                </a:highlight>
                <a:latin typeface="Cambria"/>
                <a:ea typeface="Cambria"/>
                <a:cs typeface="Cambria"/>
                <a:sym typeface="Cambria"/>
              </a:rPr>
              <a:t>sostenere</a:t>
            </a:r>
            <a:r>
              <a:rPr lang="en-US" dirty="0">
                <a:solidFill>
                  <a:schemeClr val="accent6">
                    <a:lumMod val="75000"/>
                  </a:schemeClr>
                </a:solidFill>
                <a:highlight>
                  <a:srgbClr val="FFFFFF"/>
                </a:highlight>
                <a:latin typeface="Cambria"/>
                <a:ea typeface="Cambria"/>
                <a:cs typeface="Cambria"/>
                <a:sym typeface="Cambria"/>
              </a:rPr>
              <a:t> le PMI del </a:t>
            </a:r>
            <a:r>
              <a:rPr lang="en-US" dirty="0" err="1">
                <a:solidFill>
                  <a:schemeClr val="accent6">
                    <a:lumMod val="75000"/>
                  </a:schemeClr>
                </a:solidFill>
                <a:highlight>
                  <a:srgbClr val="FFFFFF"/>
                </a:highlight>
                <a:latin typeface="Cambria"/>
                <a:ea typeface="Cambria"/>
                <a:cs typeface="Cambria"/>
                <a:sym typeface="Cambria"/>
              </a:rPr>
              <a:t>settore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penalizzate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lizzate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complessa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situazione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mercato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che</a:t>
            </a:r>
            <a:r>
              <a:rPr lang="en-US" dirty="0">
                <a:solidFill>
                  <a:schemeClr val="accent6">
                    <a:lumMod val="75000"/>
                  </a:schemeClr>
                </a:solidFill>
                <a:highlight>
                  <a:srgbClr val="FFFFFF"/>
                </a:highlight>
                <a:latin typeface="Cambria"/>
                <a:ea typeface="Cambria"/>
                <a:cs typeface="Cambria"/>
                <a:sym typeface="Cambria"/>
              </a:rPr>
              <a:t> ha </a:t>
            </a:r>
            <a:r>
              <a:rPr lang="en-US" dirty="0" err="1">
                <a:solidFill>
                  <a:schemeClr val="accent6">
                    <a:lumMod val="75000"/>
                  </a:schemeClr>
                </a:solidFill>
                <a:highlight>
                  <a:srgbClr val="FFFFFF"/>
                </a:highlight>
                <a:latin typeface="Cambria"/>
                <a:ea typeface="Cambria"/>
                <a:cs typeface="Cambria"/>
                <a:sym typeface="Cambria"/>
              </a:rPr>
              <a:t>coinvolto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seconda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parte</a:t>
            </a:r>
            <a:r>
              <a:rPr lang="en-US" dirty="0">
                <a:solidFill>
                  <a:schemeClr val="accent6">
                    <a:lumMod val="75000"/>
                  </a:schemeClr>
                </a:solidFill>
                <a:highlight>
                  <a:srgbClr val="FFFFFF"/>
                </a:highlight>
                <a:latin typeface="Cambria"/>
                <a:ea typeface="Cambria"/>
                <a:cs typeface="Cambria"/>
                <a:sym typeface="Cambria"/>
              </a:rPr>
              <a:t> del 2021 le commodity. Si </a:t>
            </a:r>
            <a:r>
              <a:rPr lang="en-US" dirty="0" err="1">
                <a:solidFill>
                  <a:schemeClr val="accent6">
                    <a:lumMod val="75000"/>
                  </a:schemeClr>
                </a:solidFill>
                <a:highlight>
                  <a:srgbClr val="FFFFFF"/>
                </a:highlight>
                <a:latin typeface="Cambria"/>
                <a:ea typeface="Cambria"/>
                <a:cs typeface="Cambria"/>
                <a:sym typeface="Cambria"/>
              </a:rPr>
              <a:t>prevede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quindi</a:t>
            </a:r>
            <a:r>
              <a:rPr lang="en-US" dirty="0">
                <a:solidFill>
                  <a:schemeClr val="accent6">
                    <a:lumMod val="75000"/>
                  </a:schemeClr>
                </a:solidFill>
                <a:highlight>
                  <a:srgbClr val="FFFFFF"/>
                </a:highlight>
                <a:latin typeface="Cambria"/>
                <a:ea typeface="Cambria"/>
                <a:cs typeface="Cambria"/>
                <a:sym typeface="Cambria"/>
              </a:rPr>
              <a:t>, la </a:t>
            </a:r>
            <a:r>
              <a:rPr lang="en-US" dirty="0" err="1">
                <a:solidFill>
                  <a:schemeClr val="accent6">
                    <a:lumMod val="75000"/>
                  </a:schemeClr>
                </a:solidFill>
                <a:highlight>
                  <a:srgbClr val="FFFFFF"/>
                </a:highlight>
                <a:latin typeface="Cambria"/>
                <a:ea typeface="Cambria"/>
                <a:cs typeface="Cambria"/>
                <a:sym typeface="Cambria"/>
              </a:rPr>
              <a:t>possibilità</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ristrutturare</a:t>
            </a:r>
            <a:r>
              <a:rPr lang="en-US" dirty="0">
                <a:solidFill>
                  <a:schemeClr val="accent6">
                    <a:lumMod val="75000"/>
                  </a:schemeClr>
                </a:solidFill>
                <a:highlight>
                  <a:srgbClr val="FFFFFF"/>
                </a:highlight>
                <a:latin typeface="Cambria"/>
                <a:ea typeface="Cambria"/>
                <a:cs typeface="Cambria"/>
                <a:sym typeface="Cambria"/>
              </a:rPr>
              <a:t> le </a:t>
            </a:r>
            <a:r>
              <a:rPr lang="en-US" dirty="0" err="1">
                <a:solidFill>
                  <a:schemeClr val="accent6">
                    <a:lumMod val="75000"/>
                  </a:schemeClr>
                </a:solidFill>
                <a:highlight>
                  <a:srgbClr val="FFFFFF"/>
                </a:highlight>
                <a:latin typeface="Cambria"/>
                <a:ea typeface="Cambria"/>
                <a:cs typeface="Cambria"/>
                <a:sym typeface="Cambria"/>
              </a:rPr>
              <a:t>esposizioni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bancarie</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essere</a:t>
            </a:r>
            <a:endParaRPr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highlight>
                <a:srgbClr val="FFFFFF"/>
              </a:highlight>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Rifinanziamento</a:t>
            </a:r>
            <a:r>
              <a:rPr lang="en-US" b="1" dirty="0">
                <a:solidFill>
                  <a:schemeClr val="accent6">
                    <a:lumMod val="75000"/>
                  </a:schemeClr>
                </a:solidFill>
                <a:highlight>
                  <a:srgbClr val="FFFFFF"/>
                </a:highlight>
                <a:latin typeface="Cambria"/>
                <a:ea typeface="Cambria"/>
                <a:cs typeface="Cambria"/>
                <a:sym typeface="Cambria"/>
              </a:rPr>
              <a:t> del </a:t>
            </a:r>
            <a:r>
              <a:rPr lang="en-US" b="1" dirty="0" err="1">
                <a:solidFill>
                  <a:schemeClr val="accent6">
                    <a:lumMod val="75000"/>
                  </a:schemeClr>
                </a:solidFill>
                <a:highlight>
                  <a:srgbClr val="FFFFFF"/>
                </a:highlight>
                <a:latin typeface="Cambria"/>
                <a:ea typeface="Cambria"/>
                <a:cs typeface="Cambria"/>
                <a:sym typeface="Cambria"/>
              </a:rPr>
              <a:t>fondo</a:t>
            </a:r>
            <a:r>
              <a:rPr lang="en-US" b="1" dirty="0">
                <a:solidFill>
                  <a:schemeClr val="accent6">
                    <a:lumMod val="75000"/>
                  </a:schemeClr>
                </a:solidFill>
                <a:highlight>
                  <a:srgbClr val="FFFFFF"/>
                </a:highlight>
                <a:latin typeface="Cambria"/>
                <a:ea typeface="Cambria"/>
                <a:cs typeface="Cambria"/>
                <a:sym typeface="Cambria"/>
              </a:rPr>
              <a:t> per lo </a:t>
            </a:r>
            <a:r>
              <a:rPr lang="en-US" b="1" dirty="0" err="1">
                <a:solidFill>
                  <a:schemeClr val="accent6">
                    <a:lumMod val="75000"/>
                  </a:schemeClr>
                </a:solidFill>
                <a:highlight>
                  <a:srgbClr val="FFFFFF"/>
                </a:highlight>
                <a:latin typeface="Cambria"/>
                <a:ea typeface="Cambria"/>
                <a:cs typeface="Cambria"/>
                <a:sym typeface="Cambria"/>
              </a:rPr>
              <a:t>sviluppo</a:t>
            </a:r>
            <a:r>
              <a:rPr lang="en-US" b="1" dirty="0">
                <a:solidFill>
                  <a:schemeClr val="accent6">
                    <a:lumMod val="75000"/>
                  </a:schemeClr>
                </a:solidFill>
                <a:highlight>
                  <a:srgbClr val="FFFFFF"/>
                </a:highlight>
                <a:latin typeface="Cambria"/>
                <a:ea typeface="Cambria"/>
                <a:cs typeface="Cambria"/>
                <a:sym typeface="Cambria"/>
              </a:rPr>
              <a:t> e il </a:t>
            </a:r>
            <a:r>
              <a:rPr lang="en-US" b="1" dirty="0" err="1">
                <a:solidFill>
                  <a:schemeClr val="accent6">
                    <a:lumMod val="75000"/>
                  </a:schemeClr>
                </a:solidFill>
                <a:highlight>
                  <a:srgbClr val="FFFFFF"/>
                </a:highlight>
                <a:latin typeface="Cambria"/>
                <a:ea typeface="Cambria"/>
                <a:cs typeface="Cambria"/>
                <a:sym typeface="Cambria"/>
              </a:rPr>
              <a:t>sostegno</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delle</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imprese</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agricole</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della</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pesca</a:t>
            </a:r>
            <a:r>
              <a:rPr lang="en-US" b="1" dirty="0">
                <a:solidFill>
                  <a:schemeClr val="accent6">
                    <a:lumMod val="75000"/>
                  </a:schemeClr>
                </a:solidFill>
                <a:highlight>
                  <a:srgbClr val="FFFFFF"/>
                </a:highlight>
                <a:latin typeface="Cambria"/>
                <a:ea typeface="Cambria"/>
                <a:cs typeface="Cambria"/>
                <a:sym typeface="Cambria"/>
              </a:rPr>
              <a:t> e </a:t>
            </a:r>
            <a:r>
              <a:rPr lang="en-US" b="1" dirty="0" err="1">
                <a:solidFill>
                  <a:schemeClr val="accent6">
                    <a:lumMod val="75000"/>
                  </a:schemeClr>
                </a:solidFill>
                <a:highlight>
                  <a:srgbClr val="FFFFFF"/>
                </a:highlight>
                <a:latin typeface="Cambria"/>
                <a:ea typeface="Cambria"/>
                <a:cs typeface="Cambria"/>
                <a:sym typeface="Cambria"/>
              </a:rPr>
              <a:t>dell'acquacoltura</a:t>
            </a:r>
            <a:r>
              <a:rPr lang="en-US" b="1"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Incrementa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fondo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emergenziale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filiere</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crisi</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ulteriori</a:t>
            </a:r>
            <a:r>
              <a:rPr lang="en-US" dirty="0">
                <a:solidFill>
                  <a:schemeClr val="accent6">
                    <a:lumMod val="75000"/>
                  </a:schemeClr>
                </a:solidFill>
                <a:highlight>
                  <a:srgbClr val="FFFFFF"/>
                </a:highlight>
                <a:latin typeface="Cambria"/>
                <a:ea typeface="Cambria"/>
                <a:cs typeface="Cambria"/>
                <a:sym typeface="Cambria"/>
              </a:rPr>
              <a:t> 115 </a:t>
            </a:r>
            <a:r>
              <a:rPr lang="en-US" dirty="0" err="1">
                <a:solidFill>
                  <a:schemeClr val="accent6">
                    <a:lumMod val="75000"/>
                  </a:schemeClr>
                </a:solidFill>
                <a:highlight>
                  <a:srgbClr val="FFFFFF"/>
                </a:highlight>
                <a:latin typeface="Cambria"/>
                <a:ea typeface="Cambria"/>
                <a:cs typeface="Cambria"/>
                <a:sym typeface="Cambria"/>
              </a:rPr>
              <a:t>milioni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destinati</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particolar</a:t>
            </a:r>
            <a:r>
              <a:rPr lang="en-US" dirty="0">
                <a:solidFill>
                  <a:schemeClr val="accent6">
                    <a:lumMod val="75000"/>
                  </a:schemeClr>
                </a:solidFill>
                <a:highlight>
                  <a:srgbClr val="FFFFFF"/>
                </a:highlight>
                <a:latin typeface="Cambria"/>
                <a:ea typeface="Cambria"/>
                <a:cs typeface="Cambria"/>
                <a:sym typeface="Cambria"/>
              </a:rPr>
              <a:t> modo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filiera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carni</a:t>
            </a:r>
            <a:r>
              <a:rPr lang="en-US" dirty="0">
                <a:solidFill>
                  <a:schemeClr val="accent6">
                    <a:lumMod val="75000"/>
                  </a:schemeClr>
                </a:solidFill>
                <a:highlight>
                  <a:srgbClr val="FFFFFF"/>
                </a:highlight>
                <a:latin typeface="Cambria"/>
                <a:ea typeface="Cambria"/>
                <a:cs typeface="Cambria"/>
                <a:sym typeface="Cambria"/>
              </a:rPr>
              <a:t> bovine e </a:t>
            </a:r>
            <a:r>
              <a:rPr lang="en-US" dirty="0" err="1">
                <a:solidFill>
                  <a:schemeClr val="accent6">
                    <a:lumMod val="75000"/>
                  </a:schemeClr>
                </a:solidFill>
                <a:highlight>
                  <a:srgbClr val="FFFFFF"/>
                </a:highlight>
                <a:latin typeface="Cambria"/>
                <a:ea typeface="Cambria"/>
                <a:cs typeface="Cambria"/>
                <a:sym typeface="Cambria"/>
              </a:rPr>
              <a:t>delle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vacche</a:t>
            </a:r>
            <a:r>
              <a:rPr lang="en-US" dirty="0">
                <a:solidFill>
                  <a:schemeClr val="accent6">
                    <a:lumMod val="75000"/>
                  </a:schemeClr>
                </a:solidFill>
                <a:highlight>
                  <a:srgbClr val="FFFFFF"/>
                </a:highlight>
                <a:latin typeface="Cambria"/>
                <a:ea typeface="Cambria"/>
                <a:cs typeface="Cambria"/>
                <a:sym typeface="Cambria"/>
              </a:rPr>
              <a:t> da latte. Si </a:t>
            </a:r>
            <a:r>
              <a:rPr lang="en-US" dirty="0" err="1">
                <a:solidFill>
                  <a:schemeClr val="accent6">
                    <a:lumMod val="75000"/>
                  </a:schemeClr>
                </a:solidFill>
                <a:highlight>
                  <a:srgbClr val="FFFFFF"/>
                </a:highlight>
                <a:latin typeface="Cambria"/>
                <a:ea typeface="Cambria"/>
                <a:cs typeface="Cambria"/>
                <a:sym typeface="Cambria"/>
              </a:rPr>
              <a:t>attende</a:t>
            </a:r>
            <a:r>
              <a:rPr lang="en-US" dirty="0">
                <a:solidFill>
                  <a:schemeClr val="accent6">
                    <a:lumMod val="75000"/>
                  </a:schemeClr>
                </a:solidFill>
                <a:highlight>
                  <a:srgbClr val="FFFFFF"/>
                </a:highlight>
                <a:latin typeface="Cambria"/>
                <a:ea typeface="Cambria"/>
                <a:cs typeface="Cambria"/>
                <a:sym typeface="Cambria"/>
              </a:rPr>
              <a:t> un </a:t>
            </a:r>
            <a:r>
              <a:rPr lang="en-US" dirty="0" err="1">
                <a:solidFill>
                  <a:schemeClr val="accent6">
                    <a:lumMod val="75000"/>
                  </a:schemeClr>
                </a:solidFill>
                <a:highlight>
                  <a:srgbClr val="FFFFFF"/>
                </a:highlight>
                <a:latin typeface="Cambria"/>
                <a:ea typeface="Cambria"/>
                <a:cs typeface="Cambria"/>
                <a:sym typeface="Cambria"/>
              </a:rPr>
              <a:t>decreto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attuativo</a:t>
            </a:r>
            <a:r>
              <a:rPr lang="en-US" dirty="0">
                <a:solidFill>
                  <a:schemeClr val="accent6">
                    <a:lumMod val="75000"/>
                  </a:schemeClr>
                </a:solidFill>
                <a:highlight>
                  <a:srgbClr val="FFFFFF"/>
                </a:highlight>
                <a:latin typeface="Cambria"/>
                <a:ea typeface="Cambria"/>
                <a:cs typeface="Cambria"/>
                <a:sym typeface="Cambria"/>
              </a:rPr>
              <a:t> del MiPAAF.</a:t>
            </a:r>
            <a:endParaRPr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highlight>
                <a:srgbClr val="FFFFFF"/>
              </a:highlight>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Disposizioni</a:t>
            </a:r>
            <a:r>
              <a:rPr lang="en-US" b="1" dirty="0">
                <a:solidFill>
                  <a:schemeClr val="accent6">
                    <a:lumMod val="75000"/>
                  </a:schemeClr>
                </a:solidFill>
                <a:highlight>
                  <a:srgbClr val="FFFFFF"/>
                </a:highlight>
                <a:latin typeface="Cambria"/>
                <a:ea typeface="Cambria"/>
                <a:cs typeface="Cambria"/>
                <a:sym typeface="Cambria"/>
              </a:rPr>
              <a:t> in </a:t>
            </a:r>
            <a:r>
              <a:rPr lang="en-US" b="1" dirty="0" err="1">
                <a:solidFill>
                  <a:schemeClr val="accent6">
                    <a:lumMod val="75000"/>
                  </a:schemeClr>
                </a:solidFill>
                <a:highlight>
                  <a:srgbClr val="FFFFFF"/>
                </a:highlight>
                <a:latin typeface="Cambria"/>
                <a:ea typeface="Cambria"/>
                <a:cs typeface="Cambria"/>
                <a:sym typeface="Cambria"/>
              </a:rPr>
              <a:t>materia</a:t>
            </a:r>
            <a:r>
              <a:rPr lang="en-US" b="1" dirty="0">
                <a:solidFill>
                  <a:schemeClr val="accent6">
                    <a:lumMod val="75000"/>
                  </a:schemeClr>
                </a:solidFill>
                <a:highlight>
                  <a:srgbClr val="FFFFFF"/>
                </a:highlight>
                <a:latin typeface="Cambria"/>
                <a:ea typeface="Cambria"/>
                <a:cs typeface="Cambria"/>
                <a:sym typeface="Cambria"/>
              </a:rPr>
              <a:t> di </a:t>
            </a:r>
            <a:r>
              <a:rPr lang="en-US" b="1" dirty="0" err="1">
                <a:solidFill>
                  <a:schemeClr val="accent6">
                    <a:lumMod val="75000"/>
                  </a:schemeClr>
                </a:solidFill>
                <a:highlight>
                  <a:srgbClr val="FFFFFF"/>
                </a:highlight>
                <a:latin typeface="Cambria"/>
                <a:ea typeface="Cambria"/>
                <a:cs typeface="Cambria"/>
                <a:sym typeface="Cambria"/>
              </a:rPr>
              <a:t>economia</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circolare</a:t>
            </a:r>
            <a:r>
              <a:rPr lang="en-US" b="1" dirty="0">
                <a:solidFill>
                  <a:schemeClr val="accent6">
                    <a:lumMod val="75000"/>
                  </a:schemeClr>
                </a:solidFill>
                <a:highlight>
                  <a:srgbClr val="FFFFFF"/>
                </a:highlight>
                <a:latin typeface="Cambria"/>
                <a:ea typeface="Cambria"/>
                <a:cs typeface="Cambria"/>
                <a:sym typeface="Cambria"/>
              </a:rPr>
              <a:t> in </a:t>
            </a:r>
            <a:r>
              <a:rPr lang="en-US" b="1" dirty="0" err="1">
                <a:solidFill>
                  <a:schemeClr val="accent6">
                    <a:lumMod val="75000"/>
                  </a:schemeClr>
                </a:solidFill>
                <a:highlight>
                  <a:srgbClr val="FFFFFF"/>
                </a:highlight>
                <a:latin typeface="Cambria"/>
                <a:ea typeface="Cambria"/>
                <a:cs typeface="Cambria"/>
                <a:sym typeface="Cambria"/>
              </a:rPr>
              <a:t>agricoltura</a:t>
            </a:r>
            <a:r>
              <a:rPr lang="en-US" b="1" dirty="0">
                <a:solidFill>
                  <a:schemeClr val="accent6">
                    <a:lumMod val="75000"/>
                  </a:schemeClr>
                </a:solidFill>
                <a:highlight>
                  <a:srgbClr val="FFFFFF"/>
                </a:highlight>
                <a:latin typeface="Cambria"/>
                <a:ea typeface="Cambria"/>
                <a:cs typeface="Cambria"/>
                <a:sym typeface="Cambria"/>
              </a:rPr>
              <a:t>: </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Favorisce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l'utilizzo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sottoprodotti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vegetali</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degli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scarti</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lavorazione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filiere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agroalimentari</a:t>
            </a:r>
            <a:r>
              <a:rPr lang="en-US" dirty="0">
                <a:solidFill>
                  <a:schemeClr val="accent6">
                    <a:lumMod val="75000"/>
                  </a:schemeClr>
                </a:solidFill>
                <a:highlight>
                  <a:srgbClr val="FFFFFF"/>
                </a:highlight>
                <a:latin typeface="Cambria"/>
                <a:ea typeface="Cambria"/>
                <a:cs typeface="Cambria"/>
                <a:sym typeface="Cambria"/>
              </a:rPr>
              <a:t> come </a:t>
            </a:r>
            <a:r>
              <a:rPr lang="en-US" dirty="0" err="1">
                <a:solidFill>
                  <a:schemeClr val="accent6">
                    <a:lumMod val="75000"/>
                  </a:schemeClr>
                </a:solidFill>
                <a:highlight>
                  <a:srgbClr val="FFFFFF"/>
                </a:highlight>
                <a:latin typeface="Cambria"/>
                <a:ea typeface="Cambria"/>
                <a:cs typeface="Cambria"/>
                <a:sym typeface="Cambria"/>
              </a:rPr>
              <a:t>fertilizzante</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sopperire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mancanza</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prodotti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chimici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Viene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quindi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ribadita</a:t>
            </a:r>
            <a:r>
              <a:rPr lang="en-US" dirty="0">
                <a:solidFill>
                  <a:schemeClr val="accent6">
                    <a:lumMod val="75000"/>
                  </a:schemeClr>
                </a:solidFill>
                <a:highlight>
                  <a:srgbClr val="FFFFFF"/>
                </a:highlight>
                <a:latin typeface="Cambria"/>
                <a:ea typeface="Cambria"/>
                <a:cs typeface="Cambria"/>
                <a:sym typeface="Cambria"/>
              </a:rPr>
              <a:t> la </a:t>
            </a:r>
            <a:r>
              <a:rPr lang="en-US" dirty="0" err="1">
                <a:solidFill>
                  <a:schemeClr val="accent6">
                    <a:lumMod val="75000"/>
                  </a:schemeClr>
                </a:solidFill>
                <a:highlight>
                  <a:srgbClr val="FFFFFF"/>
                </a:highlight>
                <a:latin typeface="Cambria"/>
                <a:ea typeface="Cambria"/>
                <a:cs typeface="Cambria"/>
                <a:sym typeface="Cambria"/>
              </a:rPr>
              <a:t>necessità</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l'importanza</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normare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tali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sottoprodotti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anche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nell'ambito</a:t>
            </a:r>
            <a:r>
              <a:rPr lang="en-US" dirty="0">
                <a:solidFill>
                  <a:schemeClr val="accent6">
                    <a:lumMod val="75000"/>
                  </a:schemeClr>
                </a:solidFill>
                <a:highlight>
                  <a:srgbClr val="FFFFFF"/>
                </a:highlight>
                <a:latin typeface="Cambria"/>
                <a:ea typeface="Cambria"/>
                <a:cs typeface="Cambria"/>
                <a:sym typeface="Cambria"/>
              </a:rPr>
              <a:t> dell-</a:t>
            </a:r>
            <a:r>
              <a:rPr lang="en-US" dirty="0" err="1">
                <a:solidFill>
                  <a:schemeClr val="accent6">
                    <a:lumMod val="75000"/>
                  </a:schemeClr>
                </a:solidFill>
                <a:highlight>
                  <a:srgbClr val="FFFFFF"/>
                </a:highlight>
                <a:latin typeface="Cambria"/>
                <a:ea typeface="Cambria"/>
                <a:cs typeface="Cambria"/>
                <a:sym typeface="Cambria"/>
              </a:rPr>
              <a:t>economia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circolare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prevedendo</a:t>
            </a:r>
            <a:r>
              <a:rPr lang="en-US" dirty="0">
                <a:solidFill>
                  <a:schemeClr val="accent6">
                    <a:lumMod val="75000"/>
                  </a:schemeClr>
                </a:solidFill>
                <a:highlight>
                  <a:srgbClr val="FFFFFF"/>
                </a:highlight>
                <a:latin typeface="Cambria"/>
                <a:ea typeface="Cambria"/>
                <a:cs typeface="Cambria"/>
                <a:sym typeface="Cambria"/>
              </a:rPr>
              <a:t> la </a:t>
            </a:r>
            <a:r>
              <a:rPr lang="en-US" dirty="0" err="1">
                <a:solidFill>
                  <a:schemeClr val="accent6">
                    <a:lumMod val="75000"/>
                  </a:schemeClr>
                </a:solidFill>
                <a:highlight>
                  <a:srgbClr val="FFFFFF"/>
                </a:highlight>
                <a:latin typeface="Cambria"/>
                <a:ea typeface="Cambria"/>
                <a:cs typeface="Cambria"/>
                <a:sym typeface="Cambria"/>
              </a:rPr>
              <a:t>delega</a:t>
            </a:r>
            <a:r>
              <a:rPr lang="en-US" dirty="0">
                <a:solidFill>
                  <a:schemeClr val="accent6">
                    <a:lumMod val="75000"/>
                  </a:schemeClr>
                </a:solidFill>
                <a:highlight>
                  <a:srgbClr val="FFFFFF"/>
                </a:highlight>
                <a:latin typeface="Cambria"/>
                <a:ea typeface="Cambria"/>
                <a:cs typeface="Cambria"/>
                <a:sym typeface="Cambria"/>
              </a:rPr>
              <a:t> al </a:t>
            </a:r>
            <a:r>
              <a:rPr lang="en-US" dirty="0" err="1">
                <a:solidFill>
                  <a:schemeClr val="accent6">
                    <a:lumMod val="75000"/>
                  </a:schemeClr>
                </a:solidFill>
                <a:highlight>
                  <a:srgbClr val="FFFFFF"/>
                </a:highlight>
                <a:latin typeface="Cambria"/>
                <a:ea typeface="Cambria"/>
                <a:cs typeface="Cambria"/>
                <a:sym typeface="Cambria"/>
              </a:rPr>
              <a:t>Mipaaf</a:t>
            </a:r>
            <a:r>
              <a:rPr lang="en-US" dirty="0">
                <a:solidFill>
                  <a:schemeClr val="accent6">
                    <a:lumMod val="75000"/>
                  </a:schemeClr>
                </a:solidFill>
                <a:highlight>
                  <a:srgbClr val="FFFFFF"/>
                </a:highlight>
                <a:latin typeface="Cambria"/>
                <a:ea typeface="Cambria"/>
                <a:cs typeface="Cambria"/>
                <a:sym typeface="Cambria"/>
              </a:rPr>
              <a:t> per la </a:t>
            </a:r>
            <a:r>
              <a:rPr lang="en-US" dirty="0" err="1">
                <a:solidFill>
                  <a:schemeClr val="accent6">
                    <a:lumMod val="75000"/>
                  </a:schemeClr>
                </a:solidFill>
                <a:highlight>
                  <a:srgbClr val="FFFFFF"/>
                </a:highlight>
                <a:latin typeface="Cambria"/>
                <a:ea typeface="Cambria"/>
                <a:cs typeface="Cambria"/>
                <a:sym typeface="Cambria"/>
              </a:rPr>
              <a:t>stesura</a:t>
            </a:r>
            <a:r>
              <a:rPr lang="en-US" dirty="0">
                <a:solidFill>
                  <a:schemeClr val="accent6">
                    <a:lumMod val="75000"/>
                  </a:schemeClr>
                </a:solidFill>
                <a:highlight>
                  <a:srgbClr val="FFFFFF"/>
                </a:highlight>
                <a:latin typeface="Cambria"/>
                <a:ea typeface="Cambria"/>
                <a:cs typeface="Cambria"/>
                <a:sym typeface="Cambria"/>
              </a:rPr>
              <a:t> di un </a:t>
            </a:r>
            <a:r>
              <a:rPr lang="en-US" dirty="0" err="1">
                <a:solidFill>
                  <a:schemeClr val="accent6">
                    <a:lumMod val="75000"/>
                  </a:schemeClr>
                </a:solidFill>
                <a:highlight>
                  <a:srgbClr val="FFFFFF"/>
                </a:highlight>
                <a:latin typeface="Cambria"/>
                <a:ea typeface="Cambria"/>
                <a:cs typeface="Cambria"/>
                <a:sym typeface="Cambria"/>
              </a:rPr>
              <a:t>decreto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che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normi</a:t>
            </a:r>
            <a:r>
              <a:rPr lang="en-US" dirty="0">
                <a:solidFill>
                  <a:schemeClr val="accent6">
                    <a:lumMod val="75000"/>
                  </a:schemeClr>
                </a:solidFill>
                <a:highlight>
                  <a:srgbClr val="FFFFFF"/>
                </a:highlight>
                <a:latin typeface="Cambria"/>
                <a:ea typeface="Cambria"/>
                <a:cs typeface="Cambria"/>
                <a:sym typeface="Cambria"/>
              </a:rPr>
              <a:t> le </a:t>
            </a:r>
            <a:r>
              <a:rPr lang="en-US" dirty="0" err="1">
                <a:solidFill>
                  <a:schemeClr val="accent6">
                    <a:lumMod val="75000"/>
                  </a:schemeClr>
                </a:solidFill>
                <a:highlight>
                  <a:srgbClr val="FFFFFF"/>
                </a:highlight>
                <a:latin typeface="Cambria"/>
                <a:ea typeface="Cambria"/>
                <a:cs typeface="Cambria"/>
                <a:sym typeface="Cambria"/>
              </a:rPr>
              <a:t>caratteristiche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qualità</a:t>
            </a:r>
            <a:r>
              <a:rPr lang="en-US" dirty="0">
                <a:solidFill>
                  <a:schemeClr val="accent6">
                    <a:lumMod val="75000"/>
                  </a:schemeClr>
                </a:solidFill>
                <a:highlight>
                  <a:srgbClr val="FFFFFF"/>
                </a:highlight>
                <a:latin typeface="Cambria"/>
                <a:ea typeface="Cambria"/>
                <a:cs typeface="Cambria"/>
                <a:sym typeface="Cambria"/>
              </a:rPr>
              <a:t> e la </a:t>
            </a:r>
            <a:r>
              <a:rPr lang="en-US" dirty="0" err="1">
                <a:solidFill>
                  <a:schemeClr val="accent6">
                    <a:lumMod val="75000"/>
                  </a:schemeClr>
                </a:solidFill>
                <a:highlight>
                  <a:srgbClr val="FFFFFF"/>
                </a:highlight>
                <a:latin typeface="Cambria"/>
                <a:ea typeface="Cambria"/>
                <a:cs typeface="Cambria"/>
                <a:sym typeface="Cambria"/>
              </a:rPr>
              <a:t>disciplina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dell'utilizzazione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agronomica</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digestato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proveniente</a:t>
            </a:r>
            <a:r>
              <a:rPr lang="en-US" dirty="0">
                <a:solidFill>
                  <a:schemeClr val="accent6">
                    <a:lumMod val="75000"/>
                  </a:schemeClr>
                </a:solidFill>
                <a:highlight>
                  <a:srgbClr val="FFFFFF"/>
                </a:highlight>
                <a:latin typeface="Cambria"/>
                <a:ea typeface="Cambria"/>
                <a:cs typeface="Cambria"/>
                <a:sym typeface="Cambria"/>
              </a:rPr>
              <a:t> da </a:t>
            </a:r>
            <a:r>
              <a:rPr lang="en-US" dirty="0" err="1">
                <a:solidFill>
                  <a:schemeClr val="accent6">
                    <a:lumMod val="75000"/>
                  </a:schemeClr>
                </a:solidFill>
                <a:highlight>
                  <a:srgbClr val="FFFFFF"/>
                </a:highlight>
                <a:latin typeface="Cambria"/>
                <a:ea typeface="Cambria"/>
                <a:cs typeface="Cambria"/>
                <a:sym typeface="Cambria"/>
              </a:rPr>
              <a:t>impianti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alimentati</a:t>
            </a:r>
            <a:r>
              <a:rPr lang="en-US" dirty="0">
                <a:solidFill>
                  <a:schemeClr val="accent6">
                    <a:lumMod val="75000"/>
                  </a:schemeClr>
                </a:solidFill>
                <a:highlight>
                  <a:srgbClr val="FFFFFF"/>
                </a:highlight>
                <a:latin typeface="Cambria"/>
                <a:ea typeface="Cambria"/>
                <a:cs typeface="Cambria"/>
                <a:sym typeface="Cambria"/>
              </a:rPr>
              <a:t> con </a:t>
            </a:r>
            <a:r>
              <a:rPr lang="en-US" dirty="0" err="1">
                <a:solidFill>
                  <a:schemeClr val="accent6">
                    <a:lumMod val="75000"/>
                  </a:schemeClr>
                </a:solidFill>
                <a:highlight>
                  <a:srgbClr val="FFFFFF"/>
                </a:highlight>
                <a:latin typeface="Cambria"/>
                <a:ea typeface="Cambria"/>
                <a:cs typeface="Cambria"/>
                <a:sym typeface="Cambria"/>
              </a:rPr>
              <a:t>biomasse</a:t>
            </a:r>
            <a:r>
              <a:rPr lang="en-US" dirty="0">
                <a:solidFill>
                  <a:schemeClr val="accent6">
                    <a:lumMod val="75000"/>
                  </a:schemeClr>
                </a:solidFill>
                <a:highlight>
                  <a:srgbClr val="FFFFFF"/>
                </a:highlight>
                <a:latin typeface="Cambria"/>
                <a:ea typeface="Cambria"/>
                <a:cs typeface="Cambria"/>
                <a:sym typeface="Cambria"/>
              </a:rPr>
              <a:t> diverse da quelle </a:t>
            </a:r>
            <a:r>
              <a:rPr lang="en-US" dirty="0" err="1">
                <a:solidFill>
                  <a:schemeClr val="accent6">
                    <a:lumMod val="75000"/>
                  </a:schemeClr>
                </a:solidFill>
                <a:highlight>
                  <a:srgbClr val="FFFFFF"/>
                </a:highlight>
                <a:latin typeface="Cambria"/>
                <a:ea typeface="Cambria"/>
                <a:cs typeface="Cambria"/>
                <a:sym typeface="Cambria"/>
              </a:rPr>
              <a:t>già</a:t>
            </a:r>
            <a:r>
              <a:rPr lang="en-US" dirty="0">
                <a:solidFill>
                  <a:schemeClr val="accent6">
                    <a:lumMod val="75000"/>
                  </a:schemeClr>
                </a:solidFill>
                <a:highlight>
                  <a:srgbClr val="FFFFFF"/>
                </a:highlight>
                <a:latin typeface="Cambria"/>
                <a:ea typeface="Cambria"/>
                <a:cs typeface="Cambria"/>
                <a:sym typeface="Cambria"/>
              </a:rPr>
              <a:t> individuate ai sensi del </a:t>
            </a:r>
            <a:r>
              <a:rPr lang="en-US" dirty="0" err="1">
                <a:solidFill>
                  <a:schemeClr val="accent6">
                    <a:lumMod val="75000"/>
                  </a:schemeClr>
                </a:solidFill>
                <a:highlight>
                  <a:srgbClr val="FFFFFF"/>
                </a:highlight>
                <a:latin typeface="Cambria"/>
                <a:ea typeface="Cambria"/>
                <a:cs typeface="Cambria"/>
                <a:sym typeface="Cambria"/>
              </a:rPr>
              <a:t>decreto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ministeriale</a:t>
            </a:r>
            <a:r>
              <a:rPr lang="en-US" dirty="0">
                <a:solidFill>
                  <a:schemeClr val="accent6">
                    <a:lumMod val="75000"/>
                  </a:schemeClr>
                </a:solidFill>
                <a:highlight>
                  <a:srgbClr val="FFFFFF"/>
                </a:highlight>
                <a:latin typeface="Cambria"/>
                <a:ea typeface="Cambria"/>
                <a:cs typeface="Cambria"/>
                <a:sym typeface="Cambria"/>
              </a:rPr>
              <a:t> n_ 5046 del 25 </a:t>
            </a:r>
            <a:r>
              <a:rPr lang="en-US" dirty="0" err="1">
                <a:solidFill>
                  <a:schemeClr val="accent6">
                    <a:lumMod val="75000"/>
                  </a:schemeClr>
                </a:solidFill>
                <a:highlight>
                  <a:srgbClr val="FFFFFF"/>
                </a:highlight>
                <a:latin typeface="Cambria"/>
                <a:ea typeface="Cambria"/>
                <a:cs typeface="Cambria"/>
                <a:sym typeface="Cambria"/>
              </a:rPr>
              <a:t>febbraio</a:t>
            </a:r>
            <a:r>
              <a:rPr lang="en-US" dirty="0">
                <a:solidFill>
                  <a:schemeClr val="accent6">
                    <a:lumMod val="75000"/>
                  </a:schemeClr>
                </a:solidFill>
                <a:highlight>
                  <a:srgbClr val="FFFFFF"/>
                </a:highlight>
                <a:latin typeface="Cambria"/>
                <a:ea typeface="Cambria"/>
                <a:cs typeface="Cambria"/>
                <a:sym typeface="Cambria"/>
              </a:rPr>
              <a:t> 2016.</a:t>
            </a:r>
            <a:endParaRPr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sz="1100" dirty="0">
              <a:solidFill>
                <a:schemeClr val="accent6">
                  <a:lumMod val="75000"/>
                </a:schemeClr>
              </a:solidFill>
              <a:highlight>
                <a:srgbClr val="FFFFFF"/>
              </a:highlight>
              <a:latin typeface="Georgia"/>
              <a:ea typeface="Georgia"/>
              <a:cs typeface="Georgia"/>
              <a:sym typeface="Georgia"/>
            </a:endParaRPr>
          </a:p>
          <a:p>
            <a:pPr marL="457200" lvl="0" indent="0" algn="just" rtl="0">
              <a:lnSpc>
                <a:spcPct val="115000"/>
              </a:lnSpc>
              <a:spcBef>
                <a:spcPts val="0"/>
              </a:spcBef>
              <a:spcAft>
                <a:spcPts val="0"/>
              </a:spcAft>
              <a:buNone/>
            </a:pPr>
            <a:endParaRPr b="1" dirty="0">
              <a:solidFill>
                <a:schemeClr val="accent6">
                  <a:lumMod val="75000"/>
                </a:schemeClr>
              </a:solidFill>
              <a:highlight>
                <a:srgbClr val="FFFFFF"/>
              </a:highlight>
              <a:latin typeface="Cambria"/>
              <a:ea typeface="Cambria"/>
              <a:cs typeface="Cambria"/>
              <a:sym typeface="Cambria"/>
            </a:endParaRPr>
          </a:p>
          <a:p>
            <a:pPr marL="457200" lvl="0" indent="0" algn="just" rtl="0">
              <a:lnSpc>
                <a:spcPct val="115000"/>
              </a:lnSpc>
              <a:spcBef>
                <a:spcPts val="0"/>
              </a:spcBef>
              <a:spcAft>
                <a:spcPts val="0"/>
              </a:spcAft>
              <a:buNone/>
            </a:pPr>
            <a:endParaRPr sz="1300" b="1" dirty="0">
              <a:solidFill>
                <a:srgbClr val="073763"/>
              </a:solidFill>
              <a:latin typeface="Cambria"/>
              <a:ea typeface="Cambria"/>
              <a:cs typeface="Cambria"/>
              <a:sym typeface="Cambria"/>
            </a:endParaRPr>
          </a:p>
          <a:p>
            <a:pPr marL="457200" lvl="0" indent="0" algn="just" rtl="0">
              <a:lnSpc>
                <a:spcPct val="115000"/>
              </a:lnSpc>
              <a:spcBef>
                <a:spcPts val="0"/>
              </a:spcBef>
              <a:spcAft>
                <a:spcPts val="0"/>
              </a:spcAft>
              <a:buNone/>
            </a:pPr>
            <a:endParaRPr sz="1100" b="1"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C343D"/>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317" name="Google Shape;317;g11a7ca69686_0_187"/>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318" name="Google Shape;318;g11a7ca69686_0_187"/>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Agricoltura</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1f58c367fd_1_7"/>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66" name="Google Shape;266;g11f58c367fd_1_7"/>
          <p:cNvSpPr txBox="1"/>
          <p:nvPr/>
        </p:nvSpPr>
        <p:spPr>
          <a:xfrm>
            <a:off x="564300" y="960286"/>
            <a:ext cx="10799100" cy="54522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Clr>
                <a:srgbClr val="0C343D"/>
              </a:buClr>
              <a:buSzPts val="1400"/>
              <a:buFont typeface="Cambria"/>
              <a:buChar char="●"/>
            </a:pPr>
            <a:r>
              <a:rPr lang="en-US" b="1">
                <a:solidFill>
                  <a:srgbClr val="0C343D"/>
                </a:solidFill>
                <a:latin typeface="Cambria"/>
                <a:ea typeface="Cambria"/>
                <a:cs typeface="Cambria"/>
                <a:sym typeface="Cambria"/>
              </a:rPr>
              <a:t>Art. 2 (Bonus carburante ai dipendenti)</a:t>
            </a:r>
            <a:r>
              <a:rPr lang="en-US">
                <a:solidFill>
                  <a:srgbClr val="0C343D"/>
                </a:solidFill>
                <a:latin typeface="Cambria"/>
                <a:ea typeface="Cambria"/>
                <a:cs typeface="Cambria"/>
                <a:sym typeface="Cambria"/>
              </a:rPr>
              <a:t> - La noma, nel contesto del caro carburanti, intende prevedere la possibilità che le aziende private assegnino liberalità ai propri dipendenti buoni benzina che non concorrono, per l'ammontare di 200 euro per dipendente (ulteriori rispetto alla soglia attualmente prevista), alla formazione del reddito.</a:t>
            </a:r>
            <a:endParaRPr>
              <a:solidFill>
                <a:srgbClr val="0C343D"/>
              </a:solidFill>
              <a:latin typeface="Cambria"/>
              <a:ea typeface="Cambria"/>
              <a:cs typeface="Cambria"/>
              <a:sym typeface="Cambria"/>
            </a:endParaRPr>
          </a:p>
          <a:p>
            <a:pPr marL="0" lvl="0" indent="0" algn="just" rtl="0">
              <a:spcBef>
                <a:spcPts val="0"/>
              </a:spcBef>
              <a:spcAft>
                <a:spcPts val="0"/>
              </a:spcAft>
              <a:buNone/>
            </a:pPr>
            <a:endParaRPr>
              <a:solidFill>
                <a:srgbClr val="0C343D"/>
              </a:solidFill>
              <a:latin typeface="Cambria"/>
              <a:ea typeface="Cambria"/>
              <a:cs typeface="Cambria"/>
              <a:sym typeface="Cambria"/>
            </a:endParaRPr>
          </a:p>
          <a:p>
            <a:pPr marL="457200" lvl="0" indent="-317500" algn="just" rtl="0">
              <a:spcBef>
                <a:spcPts val="0"/>
              </a:spcBef>
              <a:spcAft>
                <a:spcPts val="0"/>
              </a:spcAft>
              <a:buClr>
                <a:srgbClr val="0C343D"/>
              </a:buClr>
              <a:buSzPts val="1400"/>
              <a:buFont typeface="Cambria"/>
              <a:buChar char="●"/>
            </a:pPr>
            <a:r>
              <a:rPr lang="en-US" b="1">
                <a:solidFill>
                  <a:srgbClr val="0C343D"/>
                </a:solidFill>
                <a:latin typeface="Cambria"/>
                <a:ea typeface="Cambria"/>
                <a:cs typeface="Cambria"/>
                <a:sym typeface="Cambria"/>
              </a:rPr>
              <a:t>Art. 7 (Trasparenza dei prezzi) </a:t>
            </a:r>
            <a:r>
              <a:rPr lang="en-US">
                <a:solidFill>
                  <a:srgbClr val="0C343D"/>
                </a:solidFill>
                <a:latin typeface="Cambria"/>
                <a:ea typeface="Cambria"/>
                <a:cs typeface="Cambria"/>
                <a:sym typeface="Cambria"/>
              </a:rPr>
              <a:t>- Garante per la sorveglianza dei prezzi e Autorità di regolazione per energia, reti e ambiente)- Si prevede la possibilità per il Garante per la sorveglianza dei prezzi la possibilità di richiedere alle imprese dati, notizie ed elementi specifici sulle motivazioni che hanno determinato le variazioni di prezzo. Inoltre, è previsto che i soggetti importatori di gas naturale comunichino al Ministero della Transizione ecologica (MiTE) e all'Autorità di regolazione per energia, reti e ambienti (ARERA) gli obblighi connessi al contratto di importazione e alla sua esecuzione, trasmettendo i contratti che verranno sottoscritti nonché le modifiche degli stessi.</a:t>
            </a:r>
            <a:endParaRPr>
              <a:solidFill>
                <a:srgbClr val="0C343D"/>
              </a:solidFill>
              <a:latin typeface="Cambria"/>
              <a:ea typeface="Cambria"/>
              <a:cs typeface="Cambria"/>
              <a:sym typeface="Cambria"/>
            </a:endParaRPr>
          </a:p>
          <a:p>
            <a:pPr marL="0" lvl="0" indent="0" algn="just" rtl="0">
              <a:spcBef>
                <a:spcPts val="0"/>
              </a:spcBef>
              <a:spcAft>
                <a:spcPts val="0"/>
              </a:spcAft>
              <a:buNone/>
            </a:pPr>
            <a:endParaRPr>
              <a:solidFill>
                <a:srgbClr val="0C343D"/>
              </a:solidFill>
              <a:latin typeface="Cambria"/>
              <a:ea typeface="Cambria"/>
              <a:cs typeface="Cambria"/>
              <a:sym typeface="Cambria"/>
            </a:endParaRPr>
          </a:p>
          <a:p>
            <a:pPr marL="457200" lvl="0" indent="-317500" algn="just" rtl="0">
              <a:spcBef>
                <a:spcPts val="0"/>
              </a:spcBef>
              <a:spcAft>
                <a:spcPts val="0"/>
              </a:spcAft>
              <a:buClr>
                <a:srgbClr val="0C343D"/>
              </a:buClr>
              <a:buSzPts val="1400"/>
              <a:buFont typeface="Cambria"/>
              <a:buChar char="●"/>
            </a:pPr>
            <a:r>
              <a:rPr lang="en-US" b="1">
                <a:solidFill>
                  <a:srgbClr val="0C343D"/>
                </a:solidFill>
                <a:latin typeface="Cambria"/>
                <a:ea typeface="Cambria"/>
                <a:cs typeface="Cambria"/>
                <a:sym typeface="Cambria"/>
              </a:rPr>
              <a:t>Art. 8 (Rateizzazione delle bollette per i consumi energetici e Fondo di garanzia PMI) </a:t>
            </a:r>
            <a:r>
              <a:rPr lang="en-US">
                <a:solidFill>
                  <a:srgbClr val="0C343D"/>
                </a:solidFill>
                <a:latin typeface="Cambria"/>
                <a:ea typeface="Cambria"/>
                <a:cs typeface="Cambria"/>
                <a:sym typeface="Cambria"/>
              </a:rPr>
              <a:t>- Si prevede che i fornitori di energia elettrica e gas naturale possano concedere, su richiesta delle imprese stesse, la rateizzazione degli importi dovuti per i consumi energetici relativi ai mesi di maggio e giugno 2022, per un numero massimo di rate mensili non superiore a ventiquattro mesi. SACE è posta a garanzia e come garante per gli istituti bancari affinché questi possano soddisfare le esigenze di liquidità derivanti dai piani di rateizzazione</a:t>
            </a:r>
            <a:endParaRPr>
              <a:solidFill>
                <a:srgbClr val="0C343D"/>
              </a:solidFill>
              <a:latin typeface="Cambria"/>
              <a:ea typeface="Cambria"/>
              <a:cs typeface="Cambria"/>
              <a:sym typeface="Cambria"/>
            </a:endParaRPr>
          </a:p>
          <a:p>
            <a:pPr marL="0" lvl="0" indent="0" algn="just" rtl="0">
              <a:spcBef>
                <a:spcPts val="0"/>
              </a:spcBef>
              <a:spcAft>
                <a:spcPts val="0"/>
              </a:spcAft>
              <a:buNone/>
            </a:pPr>
            <a:r>
              <a:rPr lang="en-US">
                <a:solidFill>
                  <a:srgbClr val="0C343D"/>
                </a:solidFill>
                <a:latin typeface="Cambria"/>
                <a:ea typeface="Cambria"/>
                <a:cs typeface="Cambria"/>
                <a:sym typeface="Cambria"/>
              </a:rPr>
              <a:t>  </a:t>
            </a:r>
            <a:endParaRPr b="1">
              <a:solidFill>
                <a:srgbClr val="0C343D"/>
              </a:solidFill>
              <a:latin typeface="Cambria"/>
              <a:ea typeface="Cambria"/>
              <a:cs typeface="Cambria"/>
              <a:sym typeface="Cambria"/>
            </a:endParaRPr>
          </a:p>
          <a:p>
            <a:pPr marL="457200" lvl="0" indent="-317500" algn="just" rtl="0">
              <a:spcBef>
                <a:spcPts val="0"/>
              </a:spcBef>
              <a:spcAft>
                <a:spcPts val="0"/>
              </a:spcAft>
              <a:buClr>
                <a:srgbClr val="0C343D"/>
              </a:buClr>
              <a:buSzPts val="1400"/>
              <a:buFont typeface="Cambria"/>
              <a:buChar char="●"/>
            </a:pPr>
            <a:r>
              <a:rPr lang="en-US" b="1">
                <a:solidFill>
                  <a:srgbClr val="0C343D"/>
                </a:solidFill>
                <a:latin typeface="Cambria"/>
                <a:ea typeface="Cambria"/>
                <a:cs typeface="Cambria"/>
                <a:sym typeface="Cambria"/>
              </a:rPr>
              <a:t>Art. 30 (Disposizioni in tema di approvvigionamento di materie prime critiche) </a:t>
            </a:r>
            <a:r>
              <a:rPr lang="en-US">
                <a:solidFill>
                  <a:srgbClr val="0C343D"/>
                </a:solidFill>
                <a:latin typeface="Cambria"/>
                <a:ea typeface="Cambria"/>
                <a:cs typeface="Cambria"/>
                <a:sym typeface="Cambria"/>
              </a:rPr>
              <a:t>- La misure intende porre sotto controllo i flussi commerciali concernenti l'esportazione verso Paesi terzi (extra UE) di determinati prodotti, in ragione della loro momentanea carenza, ai fini della salvaguardia degli interessi strategici e dei livelli produttivi nazionali.  A tali fini, è prevista l'adozione di un DPCM che individua le materie prime critiche e l'attivazione di un meccanismo di preventiva notifica, con informativa completa dell'operazione da effettuare al Ministero dello sviluppo economico e al MAECI almeno 10 giorni prima da parte delle imprese italiane o stabilite in Italia che intendono esportare fuori dell'Unione europea, direttamente o indirettamente, i materiali individuati dal DPCM nonché i rottami ferrosi, anche non originari dell'Italia.</a:t>
            </a:r>
            <a:endParaRPr>
              <a:solidFill>
                <a:srgbClr val="0C343D"/>
              </a:solidFill>
              <a:latin typeface="Cambria"/>
              <a:ea typeface="Cambria"/>
              <a:cs typeface="Cambria"/>
              <a:sym typeface="Cambria"/>
            </a:endParaRPr>
          </a:p>
          <a:p>
            <a:pPr marL="0" lvl="0" indent="0" algn="just" rtl="0">
              <a:spcBef>
                <a:spcPts val="0"/>
              </a:spcBef>
              <a:spcAft>
                <a:spcPts val="0"/>
              </a:spcAft>
              <a:buNone/>
            </a:pPr>
            <a:endParaRPr b="1">
              <a:solidFill>
                <a:srgbClr val="0C343D"/>
              </a:solidFill>
              <a:latin typeface="Cambria"/>
              <a:ea typeface="Cambria"/>
              <a:cs typeface="Cambria"/>
              <a:sym typeface="Cambria"/>
            </a:endParaRPr>
          </a:p>
          <a:p>
            <a:pPr marL="457200" lvl="0" indent="0" algn="just" rtl="0">
              <a:spcBef>
                <a:spcPts val="0"/>
              </a:spcBef>
              <a:spcAft>
                <a:spcPts val="0"/>
              </a:spcAft>
              <a:buNone/>
            </a:pPr>
            <a:endParaRPr sz="1100">
              <a:solidFill>
                <a:srgbClr val="666666"/>
              </a:solidFill>
              <a:highlight>
                <a:srgbClr val="FFFFFF"/>
              </a:highlight>
              <a:latin typeface="Georgia"/>
              <a:ea typeface="Georgia"/>
              <a:cs typeface="Georgia"/>
              <a:sym typeface="Georgia"/>
            </a:endParaRPr>
          </a:p>
          <a:p>
            <a:pPr marL="457200" lvl="0" indent="0" algn="just" rtl="0">
              <a:spcBef>
                <a:spcPts val="0"/>
              </a:spcBef>
              <a:spcAft>
                <a:spcPts val="0"/>
              </a:spcAft>
              <a:buNone/>
            </a:pPr>
            <a:endParaRPr>
              <a:solidFill>
                <a:srgbClr val="0C343D"/>
              </a:solidFill>
              <a:latin typeface="Cambria"/>
              <a:ea typeface="Cambria"/>
              <a:cs typeface="Cambria"/>
              <a:sym typeface="Cambria"/>
            </a:endParaRPr>
          </a:p>
          <a:p>
            <a:pPr marL="457200" lvl="0" indent="0" algn="just" rtl="0">
              <a:spcBef>
                <a:spcPts val="0"/>
              </a:spcBef>
              <a:spcAft>
                <a:spcPts val="0"/>
              </a:spcAft>
              <a:buNone/>
            </a:pPr>
            <a:endParaRPr>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None/>
            </a:pPr>
            <a:r>
              <a:rPr lang="en-US">
                <a:solidFill>
                  <a:srgbClr val="0C343D"/>
                </a:solidFill>
                <a:latin typeface="Cambria"/>
                <a:ea typeface="Cambria"/>
                <a:cs typeface="Cambria"/>
                <a:sym typeface="Cambria"/>
              </a:rPr>
              <a:t> </a:t>
            </a:r>
            <a:endParaRPr>
              <a:solidFill>
                <a:srgbClr val="0C343D"/>
              </a:solidFill>
              <a:latin typeface="Cambria"/>
              <a:ea typeface="Cambria"/>
              <a:cs typeface="Cambria"/>
              <a:sym typeface="Cambria"/>
            </a:endParaRPr>
          </a:p>
        </p:txBody>
      </p:sp>
      <p:pic>
        <p:nvPicPr>
          <p:cNvPr id="267" name="Google Shape;267;g11f58c367fd_1_7"/>
          <p:cNvPicPr preferRelativeResize="0"/>
          <p:nvPr/>
        </p:nvPicPr>
        <p:blipFill rotWithShape="1">
          <a:blip r:embed="rId3">
            <a:alphaModFix/>
          </a:blip>
          <a:srcRect/>
          <a:stretch/>
        </p:blipFill>
        <p:spPr>
          <a:xfrm>
            <a:off x="9565100" y="366913"/>
            <a:ext cx="1718438" cy="349925"/>
          </a:xfrm>
          <a:prstGeom prst="rect">
            <a:avLst/>
          </a:prstGeom>
          <a:noFill/>
          <a:ln>
            <a:noFill/>
          </a:ln>
        </p:spPr>
      </p:pic>
      <p:sp>
        <p:nvSpPr>
          <p:cNvPr id="268" name="Google Shape;268;g11f58c367fd_1_7"/>
          <p:cNvSpPr txBox="1"/>
          <p:nvPr/>
        </p:nvSpPr>
        <p:spPr>
          <a:xfrm>
            <a:off x="721000" y="366925"/>
            <a:ext cx="5895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1B2E5B"/>
                </a:solidFill>
                <a:latin typeface="Cambria"/>
                <a:ea typeface="Cambria"/>
                <a:cs typeface="Cambria"/>
                <a:sym typeface="Cambria"/>
              </a:rPr>
              <a:t>Ulteriori disposizioni</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
        <p:cNvGrpSpPr/>
        <p:nvPr/>
      </p:nvGrpSpPr>
      <p:grpSpPr>
        <a:xfrm>
          <a:off x="0" y="0"/>
          <a:ext cx="0" cy="0"/>
          <a:chOff x="0" y="0"/>
          <a:chExt cx="0" cy="0"/>
        </a:xfrm>
      </p:grpSpPr>
      <p:sp>
        <p:nvSpPr>
          <p:cNvPr id="93" name="Google Shape;93;gb0bf1ce48d_0_1"/>
          <p:cNvSpPr txBox="1"/>
          <p:nvPr/>
        </p:nvSpPr>
        <p:spPr>
          <a:xfrm>
            <a:off x="1449750" y="1892691"/>
            <a:ext cx="9413100" cy="153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5000" b="1" i="0" u="none" strike="noStrike" cap="none" dirty="0">
                <a:solidFill>
                  <a:schemeClr val="dk1"/>
                </a:solidFill>
                <a:latin typeface="Arial Black"/>
                <a:ea typeface="Arial Black"/>
                <a:cs typeface="Arial Black"/>
                <a:sym typeface="Arial Black"/>
              </a:rPr>
              <a:t>D.L. </a:t>
            </a:r>
            <a:r>
              <a:rPr lang="en-US" sz="5000" b="1" dirty="0" err="1">
                <a:solidFill>
                  <a:schemeClr val="dk1"/>
                </a:solidFill>
                <a:latin typeface="Arial Black"/>
                <a:ea typeface="Arial Black"/>
                <a:cs typeface="Arial Black"/>
                <a:sym typeface="Arial Black"/>
              </a:rPr>
              <a:t>Aiuti</a:t>
            </a:r>
            <a:r>
              <a:rPr lang="en-US" sz="5000" b="1" dirty="0">
                <a:solidFill>
                  <a:schemeClr val="dk1"/>
                </a:solidFill>
                <a:latin typeface="Arial Black"/>
                <a:ea typeface="Arial Black"/>
                <a:cs typeface="Arial Black"/>
                <a:sym typeface="Arial Black"/>
              </a:rPr>
              <a:t> </a:t>
            </a:r>
            <a:endParaRPr sz="5000" b="1" dirty="0">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300"/>
              <a:buFont typeface="Arial"/>
              <a:buNone/>
            </a:pPr>
            <a:r>
              <a:rPr lang="en-US" sz="3300" b="1" dirty="0">
                <a:solidFill>
                  <a:schemeClr val="dk1"/>
                </a:solidFill>
                <a:latin typeface="Arial Black"/>
                <a:ea typeface="Arial Black"/>
                <a:cs typeface="Arial Black"/>
                <a:sym typeface="Arial Black"/>
              </a:rPr>
              <a:t>n.50/2022</a:t>
            </a:r>
            <a:endParaRPr sz="2800" b="1" i="0" u="none" strike="noStrike" cap="none" dirty="0">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300"/>
              <a:buFont typeface="Arial"/>
              <a:buNone/>
            </a:pPr>
            <a:r>
              <a:rPr lang="en-US" sz="3500" b="1" i="0" u="none" strike="noStrike" cap="none" dirty="0" err="1">
                <a:solidFill>
                  <a:schemeClr val="dk1"/>
                </a:solidFill>
                <a:latin typeface="Arial Black"/>
                <a:ea typeface="Arial Black"/>
                <a:cs typeface="Arial Black"/>
                <a:sym typeface="Arial Black"/>
              </a:rPr>
              <a:t>Misure</a:t>
            </a:r>
            <a:r>
              <a:rPr lang="en-US" sz="3500" b="1" i="0" u="none" strike="noStrike" cap="none" dirty="0">
                <a:solidFill>
                  <a:schemeClr val="dk1"/>
                </a:solidFill>
                <a:latin typeface="Arial Black"/>
                <a:ea typeface="Arial Black"/>
                <a:cs typeface="Arial Black"/>
                <a:sym typeface="Arial Black"/>
              </a:rPr>
              <a:t> di interesse</a:t>
            </a:r>
            <a:endParaRPr sz="3500" b="1" i="0" u="none" strike="noStrike" cap="none" dirty="0">
              <a:solidFill>
                <a:schemeClr val="dk1"/>
              </a:solidFill>
              <a:latin typeface="Arial Black"/>
              <a:ea typeface="Arial Black"/>
              <a:cs typeface="Arial Black"/>
              <a:sym typeface="Arial Black"/>
            </a:endParaRPr>
          </a:p>
        </p:txBody>
      </p:sp>
      <p:pic>
        <p:nvPicPr>
          <p:cNvPr id="94" name="Google Shape;94;gb0bf1ce48d_0_1"/>
          <p:cNvPicPr preferRelativeResize="0"/>
          <p:nvPr/>
        </p:nvPicPr>
        <p:blipFill rotWithShape="1">
          <a:blip r:embed="rId4">
            <a:alphaModFix/>
          </a:blip>
          <a:srcRect/>
          <a:stretch/>
        </p:blipFill>
        <p:spPr>
          <a:xfrm>
            <a:off x="9440238" y="108250"/>
            <a:ext cx="2462726" cy="501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b0c0b90a07_0_1"/>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308" name="Google Shape;308;gb0c0b90a07_0_1"/>
          <p:cNvSpPr txBox="1"/>
          <p:nvPr/>
        </p:nvSpPr>
        <p:spPr>
          <a:xfrm>
            <a:off x="526650" y="1015950"/>
            <a:ext cx="11138700" cy="55326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sz="1400" b="1" i="0" u="none" strike="noStrike" cap="none" dirty="0">
                <a:solidFill>
                  <a:schemeClr val="accent6">
                    <a:lumMod val="75000"/>
                  </a:schemeClr>
                </a:solidFill>
                <a:latin typeface="Cambria"/>
                <a:ea typeface="Cambria"/>
                <a:cs typeface="Cambria"/>
                <a:sym typeface="Cambria"/>
              </a:rPr>
              <a:t>Bonus </a:t>
            </a:r>
            <a:r>
              <a:rPr lang="en-US" sz="1400" b="1" i="0" u="none" strike="noStrike" cap="none" dirty="0" err="1">
                <a:solidFill>
                  <a:schemeClr val="accent6">
                    <a:lumMod val="75000"/>
                  </a:schemeClr>
                </a:solidFill>
                <a:latin typeface="Cambria"/>
                <a:ea typeface="Cambria"/>
                <a:cs typeface="Cambria"/>
                <a:sym typeface="Cambria"/>
              </a:rPr>
              <a:t>sociale</a:t>
            </a:r>
            <a:r>
              <a:rPr lang="en-US" sz="1400" b="1" i="0" u="none" strike="noStrike" cap="none" dirty="0">
                <a:solidFill>
                  <a:schemeClr val="accent6">
                    <a:lumMod val="75000"/>
                  </a:schemeClr>
                </a:solidFill>
                <a:latin typeface="Cambria"/>
                <a:ea typeface="Cambria"/>
                <a:cs typeface="Cambria"/>
                <a:sym typeface="Cambria"/>
              </a:rPr>
              <a:t> </a:t>
            </a:r>
            <a:r>
              <a:rPr lang="en-US" sz="1400" b="1" i="0" u="none" strike="noStrike" cap="none" dirty="0" err="1">
                <a:solidFill>
                  <a:schemeClr val="accent6">
                    <a:lumMod val="75000"/>
                  </a:schemeClr>
                </a:solidFill>
                <a:latin typeface="Cambria"/>
                <a:ea typeface="Cambria"/>
                <a:cs typeface="Cambria"/>
                <a:sym typeface="Cambria"/>
              </a:rPr>
              <a:t>energia</a:t>
            </a:r>
            <a:r>
              <a:rPr lang="en-US" sz="1400" b="1" i="0" u="none" strike="noStrike" cap="none" dirty="0">
                <a:solidFill>
                  <a:schemeClr val="accent6">
                    <a:lumMod val="75000"/>
                  </a:schemeClr>
                </a:solidFill>
                <a:latin typeface="Cambria"/>
                <a:ea typeface="Cambria"/>
                <a:cs typeface="Cambria"/>
                <a:sym typeface="Cambria"/>
              </a:rPr>
              <a:t> </a:t>
            </a:r>
            <a:r>
              <a:rPr lang="en-US" sz="1400" b="1" i="0" u="none" strike="noStrike" cap="none" dirty="0" err="1">
                <a:solidFill>
                  <a:schemeClr val="accent6">
                    <a:lumMod val="75000"/>
                  </a:schemeClr>
                </a:solidFill>
                <a:latin typeface="Cambria"/>
                <a:ea typeface="Cambria"/>
                <a:cs typeface="Cambria"/>
                <a:sym typeface="Cambria"/>
              </a:rPr>
              <a:t>elettrica</a:t>
            </a:r>
            <a:r>
              <a:rPr lang="en-US" sz="1400" b="1" i="0" u="none" strike="noStrike" cap="none" dirty="0">
                <a:solidFill>
                  <a:schemeClr val="accent6">
                    <a:lumMod val="75000"/>
                  </a:schemeClr>
                </a:solidFill>
                <a:latin typeface="Cambria"/>
                <a:ea typeface="Cambria"/>
                <a:cs typeface="Cambria"/>
                <a:sym typeface="Cambria"/>
              </a:rPr>
              <a:t> e gas: </a:t>
            </a:r>
            <a:r>
              <a:rPr lang="en-US" sz="1400" i="0" u="none" strike="noStrike" cap="none" dirty="0" err="1">
                <a:solidFill>
                  <a:schemeClr val="accent6">
                    <a:lumMod val="75000"/>
                  </a:schemeClr>
                </a:solidFill>
                <a:latin typeface="Cambria"/>
                <a:ea typeface="Cambria"/>
                <a:cs typeface="Cambria"/>
                <a:sym typeface="Cambria"/>
              </a:rPr>
              <a:t>l’agevolazione</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tariffaria</a:t>
            </a:r>
            <a:r>
              <a:rPr lang="en-US" sz="1400" i="0" u="none" strike="noStrike" cap="none" dirty="0">
                <a:solidFill>
                  <a:schemeClr val="accent6">
                    <a:lumMod val="75000"/>
                  </a:schemeClr>
                </a:solidFill>
                <a:latin typeface="Cambria"/>
                <a:ea typeface="Cambria"/>
                <a:cs typeface="Cambria"/>
                <a:sym typeface="Cambria"/>
              </a:rPr>
              <a:t> per la</a:t>
            </a:r>
            <a:r>
              <a:rPr lang="en-US"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fornitura</a:t>
            </a:r>
            <a:r>
              <a:rPr lang="en-US" sz="1400" i="0" u="none" strike="noStrike" cap="none" dirty="0">
                <a:solidFill>
                  <a:schemeClr val="accent6">
                    <a:lumMod val="75000"/>
                  </a:schemeClr>
                </a:solidFill>
                <a:latin typeface="Cambria"/>
                <a:ea typeface="Cambria"/>
                <a:cs typeface="Cambria"/>
                <a:sym typeface="Cambria"/>
              </a:rPr>
              <a:t> di </a:t>
            </a:r>
            <a:r>
              <a:rPr lang="en-US" sz="1400" i="0" u="none" strike="noStrike" cap="none" dirty="0" err="1">
                <a:solidFill>
                  <a:schemeClr val="accent6">
                    <a:lumMod val="75000"/>
                  </a:schemeClr>
                </a:solidFill>
                <a:latin typeface="Cambria"/>
                <a:ea typeface="Cambria"/>
                <a:cs typeface="Cambria"/>
                <a:sym typeface="Cambria"/>
              </a:rPr>
              <a:t>energia</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elettrica</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riconosciuta</a:t>
            </a:r>
            <a:r>
              <a:rPr lang="en-US" sz="1400" i="0" u="none" strike="noStrike" cap="none" dirty="0">
                <a:solidFill>
                  <a:schemeClr val="accent6">
                    <a:lumMod val="75000"/>
                  </a:schemeClr>
                </a:solidFill>
                <a:latin typeface="Cambria"/>
                <a:ea typeface="Cambria"/>
                <a:cs typeface="Cambria"/>
                <a:sym typeface="Cambria"/>
              </a:rPr>
              <a:t> ai </a:t>
            </a:r>
            <a:r>
              <a:rPr lang="en-US" sz="1400" i="0" u="none" strike="noStrike" cap="none" dirty="0" err="1">
                <a:solidFill>
                  <a:schemeClr val="accent6">
                    <a:lumMod val="75000"/>
                  </a:schemeClr>
                </a:solidFill>
                <a:latin typeface="Cambria"/>
                <a:ea typeface="Cambria"/>
                <a:cs typeface="Cambria"/>
                <a:sym typeface="Cambria"/>
              </a:rPr>
              <a:t>clienti</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domestici</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svantaggiati</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già</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adottata</a:t>
            </a:r>
            <a:r>
              <a:rPr lang="en-US" dirty="0">
                <a:solidFill>
                  <a:schemeClr val="accent6">
                    <a:lumMod val="75000"/>
                  </a:schemeClr>
                </a:solidFill>
                <a:latin typeface="Cambria"/>
                <a:ea typeface="Cambria"/>
                <a:cs typeface="Cambria"/>
                <a:sym typeface="Cambria"/>
              </a:rPr>
              <a:t> </a:t>
            </a:r>
            <a:r>
              <a:rPr lang="en-US" sz="1400" i="0" u="none" strike="noStrike" cap="none" dirty="0">
                <a:solidFill>
                  <a:schemeClr val="accent6">
                    <a:lumMod val="75000"/>
                  </a:schemeClr>
                </a:solidFill>
                <a:latin typeface="Cambria"/>
                <a:ea typeface="Cambria"/>
                <a:cs typeface="Cambria"/>
                <a:sym typeface="Cambria"/>
              </a:rPr>
              <a:t>per il secondo </a:t>
            </a:r>
            <a:r>
              <a:rPr lang="en-US" sz="1400" i="0" u="none" strike="noStrike" cap="none" dirty="0" err="1">
                <a:solidFill>
                  <a:schemeClr val="accent6">
                    <a:lumMod val="75000"/>
                  </a:schemeClr>
                </a:solidFill>
                <a:latin typeface="Cambria"/>
                <a:ea typeface="Cambria"/>
                <a:cs typeface="Cambria"/>
                <a:sym typeface="Cambria"/>
              </a:rPr>
              <a:t>trimestre</a:t>
            </a:r>
            <a:r>
              <a:rPr lang="en-US" sz="1400" i="0" u="none" strike="noStrike" cap="none" dirty="0">
                <a:solidFill>
                  <a:schemeClr val="accent6">
                    <a:lumMod val="75000"/>
                  </a:schemeClr>
                </a:solidFill>
                <a:latin typeface="Cambria"/>
                <a:ea typeface="Cambria"/>
                <a:cs typeface="Cambria"/>
                <a:sym typeface="Cambria"/>
              </a:rPr>
              <a:t> 2022), </a:t>
            </a:r>
            <a:r>
              <a:rPr lang="en-US" sz="1400" i="0" u="none" strike="noStrike" cap="none" dirty="0" err="1">
                <a:solidFill>
                  <a:schemeClr val="accent6">
                    <a:lumMod val="75000"/>
                  </a:schemeClr>
                </a:solidFill>
                <a:latin typeface="Cambria"/>
                <a:ea typeface="Cambria"/>
                <a:cs typeface="Cambria"/>
                <a:sym typeface="Cambria"/>
              </a:rPr>
              <a:t>è</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estesa</a:t>
            </a:r>
            <a:r>
              <a:rPr lang="en-US" sz="1400" i="0" u="none" strike="noStrike" cap="none" dirty="0">
                <a:solidFill>
                  <a:schemeClr val="accent6">
                    <a:lumMod val="75000"/>
                  </a:schemeClr>
                </a:solidFill>
                <a:latin typeface="Cambria"/>
                <a:ea typeface="Cambria"/>
                <a:cs typeface="Cambria"/>
                <a:sym typeface="Cambria"/>
              </a:rPr>
              <a:t> al </a:t>
            </a:r>
            <a:r>
              <a:rPr lang="en-US" sz="1400" i="0" u="none" strike="noStrike" cap="none" dirty="0" err="1">
                <a:solidFill>
                  <a:schemeClr val="accent6">
                    <a:lumMod val="75000"/>
                  </a:schemeClr>
                </a:solidFill>
                <a:latin typeface="Cambria"/>
                <a:ea typeface="Cambria"/>
                <a:cs typeface="Cambria"/>
                <a:sym typeface="Cambria"/>
              </a:rPr>
              <a:t>terzo</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trimestre</a:t>
            </a:r>
            <a:r>
              <a:rPr lang="en-US" sz="1400" i="0" u="none" strike="noStrike" cap="none" dirty="0">
                <a:solidFill>
                  <a:schemeClr val="accent6">
                    <a:lumMod val="75000"/>
                  </a:schemeClr>
                </a:solidFill>
                <a:latin typeface="Cambria"/>
                <a:ea typeface="Cambria"/>
                <a:cs typeface="Cambria"/>
                <a:sym typeface="Cambria"/>
              </a:rPr>
              <a:t> 2022 e </a:t>
            </a:r>
            <a:r>
              <a:rPr lang="en-US" sz="1400" i="0" u="none" strike="noStrike" cap="none" dirty="0" err="1">
                <a:solidFill>
                  <a:schemeClr val="accent6">
                    <a:lumMod val="75000"/>
                  </a:schemeClr>
                </a:solidFill>
                <a:latin typeface="Cambria"/>
                <a:ea typeface="Cambria"/>
                <a:cs typeface="Cambria"/>
                <a:sym typeface="Cambria"/>
              </a:rPr>
              <a:t>sarà</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attuata</a:t>
            </a:r>
            <a:r>
              <a:rPr lang="en-US"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dall’ARERA</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Autorità</a:t>
            </a:r>
            <a:r>
              <a:rPr lang="en-US" sz="1400" i="0" u="none" strike="noStrike" cap="none" dirty="0">
                <a:solidFill>
                  <a:schemeClr val="accent6">
                    <a:lumMod val="75000"/>
                  </a:schemeClr>
                </a:solidFill>
                <a:latin typeface="Cambria"/>
                <a:ea typeface="Cambria"/>
                <a:cs typeface="Cambria"/>
                <a:sym typeface="Cambria"/>
              </a:rPr>
              <a:t> di </a:t>
            </a:r>
            <a:r>
              <a:rPr lang="en-US" sz="1400" i="0" u="none" strike="noStrike" cap="none" dirty="0" err="1">
                <a:solidFill>
                  <a:schemeClr val="accent6">
                    <a:lumMod val="75000"/>
                  </a:schemeClr>
                </a:solidFill>
                <a:latin typeface="Cambria"/>
                <a:ea typeface="Cambria"/>
                <a:cs typeface="Cambria"/>
                <a:sym typeface="Cambria"/>
              </a:rPr>
              <a:t>regolazione</a:t>
            </a:r>
            <a:r>
              <a:rPr lang="en-US" sz="1400" i="0" u="none" strike="noStrike" cap="none" dirty="0">
                <a:solidFill>
                  <a:schemeClr val="accent6">
                    <a:lumMod val="75000"/>
                  </a:schemeClr>
                </a:solidFill>
                <a:latin typeface="Cambria"/>
                <a:ea typeface="Cambria"/>
                <a:cs typeface="Cambria"/>
                <a:sym typeface="Cambria"/>
              </a:rPr>
              <a:t> per </a:t>
            </a:r>
            <a:r>
              <a:rPr lang="en-US" sz="1400" i="0" u="none" strike="noStrike" cap="none" dirty="0" err="1">
                <a:solidFill>
                  <a:schemeClr val="accent6">
                    <a:lumMod val="75000"/>
                  </a:schemeClr>
                </a:solidFill>
                <a:latin typeface="Cambria"/>
                <a:ea typeface="Cambria"/>
                <a:cs typeface="Cambria"/>
                <a:sym typeface="Cambria"/>
              </a:rPr>
              <a:t>energia</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reti</a:t>
            </a:r>
            <a:r>
              <a:rPr lang="en-US" sz="1400" i="0" u="none" strike="noStrike" cap="none" dirty="0">
                <a:solidFill>
                  <a:schemeClr val="accent6">
                    <a:lumMod val="75000"/>
                  </a:schemeClr>
                </a:solidFill>
                <a:latin typeface="Cambria"/>
                <a:ea typeface="Cambria"/>
                <a:cs typeface="Cambria"/>
                <a:sym typeface="Cambria"/>
              </a:rPr>
              <a:t> e </a:t>
            </a:r>
            <a:r>
              <a:rPr lang="en-US" sz="1400" i="0" u="none" strike="noStrike" cap="none" dirty="0" err="1">
                <a:solidFill>
                  <a:schemeClr val="accent6">
                    <a:lumMod val="75000"/>
                  </a:schemeClr>
                </a:solidFill>
                <a:latin typeface="Cambria"/>
                <a:ea typeface="Cambria"/>
                <a:cs typeface="Cambria"/>
                <a:sym typeface="Cambria"/>
              </a:rPr>
              <a:t>ambiente</a:t>
            </a:r>
            <a:r>
              <a:rPr lang="en-US" sz="1400" i="0" u="none" strike="noStrike" cap="none"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entro</a:t>
            </a:r>
            <a:r>
              <a:rPr lang="en-US" sz="1400" i="0" u="none" strike="noStrike" cap="none" dirty="0">
                <a:solidFill>
                  <a:schemeClr val="accent6">
                    <a:lumMod val="75000"/>
                  </a:schemeClr>
                </a:solidFill>
                <a:latin typeface="Cambria"/>
                <a:ea typeface="Cambria"/>
                <a:cs typeface="Cambria"/>
                <a:sym typeface="Cambria"/>
              </a:rPr>
              <a:t> il 30 </a:t>
            </a:r>
            <a:r>
              <a:rPr lang="en-US" sz="1400" i="0" u="none" strike="noStrike" cap="none" dirty="0" err="1">
                <a:solidFill>
                  <a:schemeClr val="accent6">
                    <a:lumMod val="75000"/>
                  </a:schemeClr>
                </a:solidFill>
                <a:latin typeface="Cambria"/>
                <a:ea typeface="Cambria"/>
                <a:cs typeface="Cambria"/>
                <a:sym typeface="Cambria"/>
              </a:rPr>
              <a:t>giugno</a:t>
            </a:r>
            <a:r>
              <a:rPr lang="en-US" dirty="0">
                <a:solidFill>
                  <a:schemeClr val="accent6">
                    <a:lumMod val="75000"/>
                  </a:schemeClr>
                </a:solidFill>
                <a:latin typeface="Cambria"/>
                <a:ea typeface="Cambria"/>
                <a:cs typeface="Cambria"/>
                <a:sym typeface="Cambria"/>
              </a:rPr>
              <a:t> </a:t>
            </a:r>
            <a:r>
              <a:rPr lang="en-US" sz="1400" i="0" u="none" strike="noStrike" cap="none" dirty="0">
                <a:solidFill>
                  <a:schemeClr val="accent6">
                    <a:lumMod val="75000"/>
                  </a:schemeClr>
                </a:solidFill>
                <a:latin typeface="Cambria"/>
                <a:ea typeface="Cambria"/>
                <a:cs typeface="Cambria"/>
                <a:sym typeface="Cambria"/>
              </a:rPr>
              <a:t>2022. </a:t>
            </a:r>
            <a:r>
              <a:rPr lang="en-US" sz="1400" i="0" u="none" strike="noStrike" cap="none" dirty="0" err="1">
                <a:solidFill>
                  <a:schemeClr val="accent6">
                    <a:lumMod val="75000"/>
                  </a:schemeClr>
                </a:solidFill>
                <a:latin typeface="Cambria"/>
                <a:ea typeface="Cambria"/>
                <a:cs typeface="Cambria"/>
                <a:sym typeface="Cambria"/>
              </a:rPr>
              <a:t>È</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ammessa</a:t>
            </a:r>
            <a:r>
              <a:rPr lang="en-US" sz="1400" i="0" u="none" strike="noStrike" cap="none" dirty="0">
                <a:solidFill>
                  <a:schemeClr val="accent6">
                    <a:lumMod val="75000"/>
                  </a:schemeClr>
                </a:solidFill>
                <a:latin typeface="Cambria"/>
                <a:ea typeface="Cambria"/>
                <a:cs typeface="Cambria"/>
                <a:sym typeface="Cambria"/>
              </a:rPr>
              <a:t> la </a:t>
            </a:r>
            <a:r>
              <a:rPr lang="en-US" sz="1400" i="0" u="none" strike="noStrike" cap="none" dirty="0" err="1">
                <a:solidFill>
                  <a:schemeClr val="accent6">
                    <a:lumMod val="75000"/>
                  </a:schemeClr>
                </a:solidFill>
                <a:latin typeface="Cambria"/>
                <a:ea typeface="Cambria"/>
                <a:cs typeface="Cambria"/>
                <a:sym typeface="Cambria"/>
              </a:rPr>
              <a:t>compensazione</a:t>
            </a:r>
            <a:r>
              <a:rPr lang="en-US" sz="1400" i="0" u="none" strike="noStrike" cap="none" dirty="0">
                <a:solidFill>
                  <a:schemeClr val="accent6">
                    <a:lumMod val="75000"/>
                  </a:schemeClr>
                </a:solidFill>
                <a:latin typeface="Cambria"/>
                <a:ea typeface="Cambria"/>
                <a:cs typeface="Cambria"/>
                <a:sym typeface="Cambria"/>
              </a:rPr>
              <a:t> – o il </a:t>
            </a:r>
            <a:r>
              <a:rPr lang="en-US" sz="1400" i="0" u="none" strike="noStrike" cap="none" dirty="0" err="1">
                <a:solidFill>
                  <a:schemeClr val="accent6">
                    <a:lumMod val="75000"/>
                  </a:schemeClr>
                </a:solidFill>
                <a:latin typeface="Cambria"/>
                <a:ea typeface="Cambria"/>
                <a:cs typeface="Cambria"/>
                <a:sym typeface="Cambria"/>
              </a:rPr>
              <a:t>rimborso</a:t>
            </a:r>
            <a:r>
              <a:rPr lang="en-US" sz="1400" i="0" u="none" strike="noStrike" cap="none" dirty="0">
                <a:solidFill>
                  <a:schemeClr val="accent6">
                    <a:lumMod val="75000"/>
                  </a:schemeClr>
                </a:solidFill>
                <a:latin typeface="Cambria"/>
                <a:ea typeface="Cambria"/>
                <a:cs typeface="Cambria"/>
                <a:sym typeface="Cambria"/>
              </a:rPr>
              <a:t> – per le </a:t>
            </a:r>
            <a:r>
              <a:rPr lang="en-US" sz="1400" i="0" u="none" strike="noStrike" cap="none" dirty="0" err="1">
                <a:solidFill>
                  <a:schemeClr val="accent6">
                    <a:lumMod val="75000"/>
                  </a:schemeClr>
                </a:solidFill>
                <a:latin typeface="Cambria"/>
                <a:ea typeface="Cambria"/>
                <a:cs typeface="Cambria"/>
                <a:sym typeface="Cambria"/>
              </a:rPr>
              <a:t>spese</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saldate</a:t>
            </a:r>
            <a:r>
              <a:rPr lang="en-US"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preventivamente</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all’ottenimento</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dell’attestazione</a:t>
            </a:r>
            <a:r>
              <a:rPr lang="en-US" sz="1400" i="0" u="none" strike="noStrike" cap="none" dirty="0">
                <a:solidFill>
                  <a:schemeClr val="accent6">
                    <a:lumMod val="75000"/>
                  </a:schemeClr>
                </a:solidFill>
                <a:latin typeface="Cambria"/>
                <a:ea typeface="Cambria"/>
                <a:cs typeface="Cambria"/>
                <a:sym typeface="Cambria"/>
              </a:rPr>
              <a:t> </a:t>
            </a:r>
            <a:r>
              <a:rPr lang="en-US" sz="1400" i="0" u="none" strike="noStrike" cap="none" dirty="0" err="1">
                <a:solidFill>
                  <a:schemeClr val="accent6">
                    <a:lumMod val="75000"/>
                  </a:schemeClr>
                </a:solidFill>
                <a:latin typeface="Cambria"/>
                <a:ea typeface="Cambria"/>
                <a:cs typeface="Cambria"/>
                <a:sym typeface="Cambria"/>
              </a:rPr>
              <a:t>entro</a:t>
            </a:r>
            <a:r>
              <a:rPr lang="en-US" sz="1400" i="0" u="none" strike="noStrike" cap="none" dirty="0">
                <a:solidFill>
                  <a:schemeClr val="accent6">
                    <a:lumMod val="75000"/>
                  </a:schemeClr>
                </a:solidFill>
                <a:latin typeface="Cambria"/>
                <a:ea typeface="Cambria"/>
                <a:cs typeface="Cambria"/>
                <a:sym typeface="Cambria"/>
              </a:rPr>
              <a:t> il 31 </a:t>
            </a:r>
            <a:r>
              <a:rPr lang="en-US" sz="1400" i="0" u="none" strike="noStrike" cap="none" dirty="0" err="1">
                <a:solidFill>
                  <a:schemeClr val="accent6">
                    <a:lumMod val="75000"/>
                  </a:schemeClr>
                </a:solidFill>
                <a:latin typeface="Cambria"/>
                <a:ea typeface="Cambria"/>
                <a:cs typeface="Cambria"/>
                <a:sym typeface="Cambria"/>
              </a:rPr>
              <a:t>dicembre</a:t>
            </a:r>
            <a:r>
              <a:rPr lang="en-US" sz="1400" i="0" u="none" strike="noStrike" cap="none" dirty="0">
                <a:solidFill>
                  <a:schemeClr val="accent6">
                    <a:lumMod val="75000"/>
                  </a:schemeClr>
                </a:solidFill>
                <a:latin typeface="Cambria"/>
                <a:ea typeface="Cambria"/>
                <a:cs typeface="Cambria"/>
                <a:sym typeface="Cambria"/>
              </a:rPr>
              <a:t> 2022.</a:t>
            </a:r>
            <a:endParaRPr sz="1400" i="0" u="none" strike="noStrike" cap="none"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Modifiche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disciplina</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materia</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incentivi</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l’efficienza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energetica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sisma</a:t>
            </a:r>
            <a:r>
              <a:rPr lang="en-US" b="1" dirty="0">
                <a:solidFill>
                  <a:schemeClr val="accent6">
                    <a:lumMod val="75000"/>
                  </a:schemeClr>
                </a:solidFill>
                <a:latin typeface="Cambria"/>
                <a:ea typeface="Cambria"/>
                <a:cs typeface="Cambria"/>
                <a:sym typeface="Cambria"/>
              </a:rPr>
              <a:t> bonus, </a:t>
            </a:r>
            <a:r>
              <a:rPr lang="en-US" b="1" dirty="0" err="1">
                <a:solidFill>
                  <a:schemeClr val="accent6">
                    <a:lumMod val="75000"/>
                  </a:schemeClr>
                </a:solidFill>
                <a:latin typeface="Cambria"/>
                <a:ea typeface="Cambria"/>
                <a:cs typeface="Cambria"/>
                <a:sym typeface="Cambria"/>
              </a:rPr>
              <a:t>fotovoltaico</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colonnine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ricarica</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veicoli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elettrici</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detrazione</a:t>
            </a:r>
            <a:r>
              <a:rPr lang="en-US" dirty="0">
                <a:solidFill>
                  <a:schemeClr val="accent6">
                    <a:lumMod val="75000"/>
                  </a:schemeClr>
                </a:solidFill>
                <a:latin typeface="Cambria"/>
                <a:ea typeface="Cambria"/>
                <a:cs typeface="Cambria"/>
                <a:sym typeface="Cambria"/>
              </a:rPr>
              <a:t> del 110% </a:t>
            </a:r>
            <a:r>
              <a:rPr lang="en-US" dirty="0" err="1">
                <a:solidFill>
                  <a:schemeClr val="accent6">
                    <a:lumMod val="75000"/>
                  </a:schemeClr>
                </a:solidFill>
                <a:latin typeface="Cambria"/>
                <a:ea typeface="Cambria"/>
                <a:cs typeface="Cambria"/>
                <a:sym typeface="Cambria"/>
              </a:rPr>
              <a:t>spetta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anche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relazione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immobiliari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effettuati</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persone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fisiche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edifici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unifamiliari</a:t>
            </a:r>
            <a:r>
              <a:rPr lang="en-US" dirty="0">
                <a:solidFill>
                  <a:schemeClr val="accent6">
                    <a:lumMod val="75000"/>
                  </a:schemeClr>
                </a:solidFill>
                <a:latin typeface="Cambria"/>
                <a:ea typeface="Cambria"/>
                <a:cs typeface="Cambria"/>
                <a:sym typeface="Cambria"/>
              </a:rPr>
              <a:t>), per le </a:t>
            </a:r>
            <a:r>
              <a:rPr lang="en-US" dirty="0" err="1">
                <a:solidFill>
                  <a:schemeClr val="accent6">
                    <a:lumMod val="75000"/>
                  </a:schemeClr>
                </a:solidFill>
                <a:latin typeface="Cambria"/>
                <a:ea typeface="Cambria"/>
                <a:cs typeface="Cambria"/>
                <a:sym typeface="Cambria"/>
              </a:rPr>
              <a:t>spese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sostenute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entro</a:t>
            </a:r>
            <a:r>
              <a:rPr lang="en-US" dirty="0">
                <a:solidFill>
                  <a:schemeClr val="accent6">
                    <a:lumMod val="75000"/>
                  </a:schemeClr>
                </a:solidFill>
                <a:latin typeface="Cambria"/>
                <a:ea typeface="Cambria"/>
                <a:cs typeface="Cambria"/>
                <a:sym typeface="Cambria"/>
              </a:rPr>
              <a:t> il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2022, a </a:t>
            </a:r>
            <a:r>
              <a:rPr lang="en-US" dirty="0" err="1">
                <a:solidFill>
                  <a:schemeClr val="accent6">
                    <a:lumMod val="75000"/>
                  </a:schemeClr>
                </a:solidFill>
                <a:latin typeface="Cambria"/>
                <a:ea typeface="Cambria"/>
                <a:cs typeface="Cambria"/>
                <a:sym typeface="Cambria"/>
              </a:rPr>
              <a:t>condizione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data del 30 </a:t>
            </a:r>
            <a:r>
              <a:rPr lang="en-US" dirty="0" err="1">
                <a:solidFill>
                  <a:schemeClr val="accent6">
                    <a:lumMod val="75000"/>
                  </a:schemeClr>
                </a:solidFill>
                <a:latin typeface="Cambria"/>
                <a:ea typeface="Cambria"/>
                <a:cs typeface="Cambria"/>
                <a:sym typeface="Cambria"/>
              </a:rPr>
              <a:t>settembre</a:t>
            </a:r>
            <a:r>
              <a:rPr lang="en-US" dirty="0">
                <a:solidFill>
                  <a:schemeClr val="accent6">
                    <a:lumMod val="75000"/>
                  </a:schemeClr>
                </a:solidFill>
                <a:latin typeface="Cambria"/>
                <a:ea typeface="Cambria"/>
                <a:cs typeface="Cambria"/>
                <a:sym typeface="Cambria"/>
              </a:rPr>
              <a:t> 2022 </a:t>
            </a:r>
            <a:r>
              <a:rPr lang="en-US" dirty="0" err="1">
                <a:solidFill>
                  <a:schemeClr val="accent6">
                    <a:lumMod val="75000"/>
                  </a:schemeClr>
                </a:solidFill>
                <a:latin typeface="Cambria"/>
                <a:ea typeface="Cambria"/>
                <a:cs typeface="Cambria"/>
                <a:sym typeface="Cambria"/>
              </a:rPr>
              <a:t>siano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effettuati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lavori</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almeno</a:t>
            </a:r>
            <a:r>
              <a:rPr lang="en-US" dirty="0">
                <a:solidFill>
                  <a:schemeClr val="accent6">
                    <a:lumMod val="75000"/>
                  </a:schemeClr>
                </a:solidFill>
                <a:latin typeface="Cambria"/>
                <a:ea typeface="Cambria"/>
                <a:cs typeface="Cambria"/>
                <a:sym typeface="Cambria"/>
              </a:rPr>
              <a:t> il 30% </a:t>
            </a:r>
            <a:r>
              <a:rPr lang="en-US" dirty="0" err="1">
                <a:solidFill>
                  <a:schemeClr val="accent6">
                    <a:lumMod val="75000"/>
                  </a:schemeClr>
                </a:solidFill>
                <a:latin typeface="Cambria"/>
                <a:ea typeface="Cambria"/>
                <a:cs typeface="Cambria"/>
                <a:sym typeface="Cambria"/>
              </a:rPr>
              <a:t>dell’intervento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complessivo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Viene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concesso</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banche</a:t>
            </a:r>
            <a:r>
              <a:rPr lang="en-US" dirty="0">
                <a:solidFill>
                  <a:schemeClr val="accent6">
                    <a:lumMod val="75000"/>
                  </a:schemeClr>
                </a:solidFill>
                <a:latin typeface="Cambria"/>
                <a:ea typeface="Cambria"/>
                <a:cs typeface="Cambria"/>
                <a:sym typeface="Cambria"/>
              </a:rPr>
              <a:t> ed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assimilati</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possibilità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garantire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un’ulteriore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cessione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clienti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professionali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privati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correntisti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presso</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loro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struttura</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a:solidFill>
                  <a:schemeClr val="accent6">
                    <a:lumMod val="75000"/>
                  </a:schemeClr>
                </a:solidFill>
                <a:latin typeface="Cambria"/>
                <a:ea typeface="Cambria"/>
                <a:cs typeface="Cambria"/>
                <a:sym typeface="Cambria"/>
              </a:rPr>
              <a:t>Misure </a:t>
            </a:r>
            <a:r>
              <a:rPr lang="en-US" b="1" dirty="0" err="1">
                <a:solidFill>
                  <a:schemeClr val="accent6">
                    <a:lumMod val="75000"/>
                  </a:schemeClr>
                </a:solidFill>
                <a:latin typeface="Cambria"/>
                <a:ea typeface="Cambria"/>
                <a:cs typeface="Cambria"/>
                <a:sym typeface="Cambria"/>
              </a:rPr>
              <a:t>temporanee</a:t>
            </a:r>
            <a:r>
              <a:rPr lang="en-US" b="1" dirty="0">
                <a:solidFill>
                  <a:schemeClr val="accent6">
                    <a:lumMod val="75000"/>
                  </a:schemeClr>
                </a:solidFill>
                <a:latin typeface="Cambria"/>
                <a:ea typeface="Cambria"/>
                <a:cs typeface="Cambria"/>
                <a:sym typeface="Cambria"/>
              </a:rPr>
              <a:t> per il </a:t>
            </a:r>
            <a:r>
              <a:rPr lang="en-US" b="1" dirty="0" err="1">
                <a:solidFill>
                  <a:schemeClr val="accent6">
                    <a:lumMod val="75000"/>
                  </a:schemeClr>
                </a:solidFill>
                <a:latin typeface="Cambria"/>
                <a:ea typeface="Cambria"/>
                <a:cs typeface="Cambria"/>
                <a:sym typeface="Cambria"/>
              </a:rPr>
              <a:t>sostegno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liquidità</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tramite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garanzie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prestate</a:t>
            </a:r>
            <a:r>
              <a:rPr lang="en-US" b="1" dirty="0">
                <a:solidFill>
                  <a:schemeClr val="accent6">
                    <a:lumMod val="75000"/>
                  </a:schemeClr>
                </a:solidFill>
                <a:latin typeface="Cambria"/>
                <a:ea typeface="Cambria"/>
                <a:cs typeface="Cambria"/>
                <a:sym typeface="Cambria"/>
              </a:rPr>
              <a:t> da SACE S.p.A.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al fine di </a:t>
            </a:r>
            <a:r>
              <a:rPr lang="en-US" dirty="0" err="1">
                <a:solidFill>
                  <a:schemeClr val="accent6">
                    <a:lumMod val="75000"/>
                  </a:schemeClr>
                </a:solidFill>
                <a:latin typeface="Cambria"/>
                <a:ea typeface="Cambria"/>
                <a:cs typeface="Cambria"/>
                <a:sym typeface="Cambria"/>
              </a:rPr>
              <a:t>consentire</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sede</a:t>
            </a:r>
            <a:r>
              <a:rPr lang="en-US" dirty="0">
                <a:solidFill>
                  <a:schemeClr val="accent6">
                    <a:lumMod val="75000"/>
                  </a:schemeClr>
                </a:solidFill>
                <a:latin typeface="Cambria"/>
                <a:ea typeface="Cambria"/>
                <a:cs typeface="Cambria"/>
                <a:sym typeface="Cambria"/>
              </a:rPr>
              <a:t> in Italia, diverse </a:t>
            </a:r>
            <a:r>
              <a:rPr lang="en-US" dirty="0" err="1">
                <a:solidFill>
                  <a:schemeClr val="accent6">
                    <a:lumMod val="75000"/>
                  </a:schemeClr>
                </a:solidFill>
                <a:latin typeface="Cambria"/>
                <a:ea typeface="Cambria"/>
                <a:cs typeface="Cambria"/>
                <a:sym typeface="Cambria"/>
              </a:rPr>
              <a:t>dalle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banche</a:t>
            </a:r>
            <a:r>
              <a:rPr lang="en-US" dirty="0">
                <a:solidFill>
                  <a:schemeClr val="accent6">
                    <a:lumMod val="75000"/>
                  </a:schemeClr>
                </a:solidFill>
                <a:latin typeface="Cambria"/>
                <a:ea typeface="Cambria"/>
                <a:cs typeface="Cambria"/>
                <a:sym typeface="Cambria"/>
              </a:rPr>
              <a:t> e da </a:t>
            </a:r>
            <a:r>
              <a:rPr lang="en-US" dirty="0" err="1">
                <a:solidFill>
                  <a:schemeClr val="accent6">
                    <a:lumMod val="75000"/>
                  </a:schemeClr>
                </a:solidFill>
                <a:latin typeface="Cambria"/>
                <a:ea typeface="Cambria"/>
                <a:cs typeface="Cambria"/>
                <a:sym typeface="Cambria"/>
              </a:rPr>
              <a:t>altri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autorizzati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all'esercizio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sopperire</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esigenze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liquidità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riconducibili</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conseguenze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economiche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derivanti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dall'aggressione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militare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russa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contro</a:t>
            </a:r>
            <a:r>
              <a:rPr lang="en-US" dirty="0">
                <a:solidFill>
                  <a:schemeClr val="accent6">
                    <a:lumMod val="75000"/>
                  </a:schemeClr>
                </a:solidFill>
                <a:latin typeface="Cambria"/>
                <a:ea typeface="Cambria"/>
                <a:cs typeface="Cambria"/>
                <a:sym typeface="Cambria"/>
              </a:rPr>
              <a:t> la Repubblica </a:t>
            </a:r>
            <a:r>
              <a:rPr lang="en-US" dirty="0" err="1">
                <a:solidFill>
                  <a:schemeClr val="accent6">
                    <a:lumMod val="75000"/>
                  </a:schemeClr>
                </a:solidFill>
                <a:latin typeface="Cambria"/>
                <a:ea typeface="Cambria"/>
                <a:cs typeface="Cambria"/>
                <a:sym typeface="Cambria"/>
              </a:rPr>
              <a:t>Ucraina</a:t>
            </a:r>
            <a:r>
              <a:rPr lang="en-US" dirty="0">
                <a:solidFill>
                  <a:schemeClr val="accent6">
                    <a:lumMod val="75000"/>
                  </a:schemeClr>
                </a:solidFill>
                <a:latin typeface="Cambria"/>
                <a:ea typeface="Cambria"/>
                <a:cs typeface="Cambria"/>
                <a:sym typeface="Cambria"/>
              </a:rPr>
              <a:t>, SACE </a:t>
            </a:r>
            <a:r>
              <a:rPr lang="en-US" dirty="0" err="1">
                <a:solidFill>
                  <a:schemeClr val="accent6">
                    <a:lumMod val="75000"/>
                  </a:schemeClr>
                </a:solidFill>
                <a:latin typeface="Cambria"/>
                <a:ea typeface="Cambria"/>
                <a:cs typeface="Cambria"/>
                <a:sym typeface="Cambria"/>
              </a:rPr>
              <a:t>S.p.a</a:t>
            </a:r>
            <a:r>
              <a:rPr lang="en-US" dirty="0">
                <a:solidFill>
                  <a:schemeClr val="accent6">
                    <a:lumMod val="75000"/>
                  </a:schemeClr>
                </a:solidFill>
                <a:latin typeface="Cambria"/>
                <a:ea typeface="Cambria"/>
                <a:cs typeface="Cambria"/>
                <a:sym typeface="Cambria"/>
              </a:rPr>
              <a:t>. concede, </a:t>
            </a:r>
            <a:r>
              <a:rPr lang="en-US" dirty="0" err="1">
                <a:solidFill>
                  <a:schemeClr val="accent6">
                    <a:lumMod val="75000"/>
                  </a:schemeClr>
                </a:solidFill>
                <a:latin typeface="Cambria"/>
                <a:ea typeface="Cambria"/>
                <a:cs typeface="Cambria"/>
                <a:sym typeface="Cambria"/>
              </a:rPr>
              <a:t>fino</a:t>
            </a:r>
            <a:r>
              <a:rPr lang="en-US" dirty="0">
                <a:solidFill>
                  <a:schemeClr val="accent6">
                    <a:lumMod val="75000"/>
                  </a:schemeClr>
                </a:solidFill>
                <a:latin typeface="Cambria"/>
                <a:ea typeface="Cambria"/>
                <a:cs typeface="Cambria"/>
                <a:sym typeface="Cambria"/>
              </a:rPr>
              <a:t> al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2022, </a:t>
            </a:r>
            <a:r>
              <a:rPr lang="en-US" dirty="0" err="1">
                <a:solidFill>
                  <a:schemeClr val="accent6">
                    <a:lumMod val="75000"/>
                  </a:schemeClr>
                </a:solidFill>
                <a:latin typeface="Cambria"/>
                <a:ea typeface="Cambria"/>
                <a:cs typeface="Cambria"/>
                <a:sym typeface="Cambria"/>
              </a:rPr>
              <a:t>garanzie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favore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banche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istituzioni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finanziarie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internazionali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altri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abilitati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all'esercizio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In Italia, per </a:t>
            </a:r>
            <a:r>
              <a:rPr lang="en-US" dirty="0" err="1">
                <a:solidFill>
                  <a:schemeClr val="accent6">
                    <a:lumMod val="75000"/>
                  </a:schemeClr>
                </a:solidFill>
                <a:latin typeface="Cambria"/>
                <a:ea typeface="Cambria"/>
                <a:cs typeface="Cambria"/>
                <a:sym typeface="Cambria"/>
              </a:rPr>
              <a:t>finanziamenti</a:t>
            </a:r>
            <a:r>
              <a:rPr lang="en-US" dirty="0">
                <a:solidFill>
                  <a:schemeClr val="accent6">
                    <a:lumMod val="75000"/>
                  </a:schemeClr>
                </a:solidFill>
                <a:latin typeface="Cambria"/>
                <a:ea typeface="Cambria"/>
                <a:cs typeface="Cambria"/>
                <a:sym typeface="Cambria"/>
              </a:rPr>
              <a:t> sotto </a:t>
            </a:r>
            <a:r>
              <a:rPr lang="en-US" dirty="0" err="1">
                <a:solidFill>
                  <a:schemeClr val="accent6">
                    <a:lumMod val="75000"/>
                  </a:schemeClr>
                </a:solidFill>
                <a:latin typeface="Cambria"/>
                <a:ea typeface="Cambria"/>
                <a:cs typeface="Cambria"/>
                <a:sym typeface="Cambria"/>
              </a:rPr>
              <a:t>qualsiasi</a:t>
            </a:r>
            <a:r>
              <a:rPr lang="en-US" dirty="0">
                <a:solidFill>
                  <a:schemeClr val="accent6">
                    <a:lumMod val="75000"/>
                  </a:schemeClr>
                </a:solidFill>
                <a:latin typeface="Cambria"/>
                <a:ea typeface="Cambria"/>
                <a:cs typeface="Cambria"/>
                <a:sym typeface="Cambria"/>
              </a:rPr>
              <a:t> forma in </a:t>
            </a:r>
            <a:r>
              <a:rPr lang="en-US" dirty="0" err="1">
                <a:solidFill>
                  <a:schemeClr val="accent6">
                    <a:lumMod val="75000"/>
                  </a:schemeClr>
                </a:solidFill>
                <a:latin typeface="Cambria"/>
                <a:ea typeface="Cambria"/>
                <a:cs typeface="Cambria"/>
                <a:sym typeface="Cambria"/>
              </a:rPr>
              <a:t>favore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italiane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a:solidFill>
                  <a:schemeClr val="accent6">
                    <a:lumMod val="75000"/>
                  </a:schemeClr>
                </a:solidFill>
                <a:latin typeface="Cambria"/>
                <a:ea typeface="Cambria"/>
                <a:cs typeface="Cambria"/>
                <a:sym typeface="Cambria"/>
              </a:rPr>
              <a:t>Misure </a:t>
            </a:r>
            <a:r>
              <a:rPr lang="en-US" b="1" dirty="0" err="1">
                <a:solidFill>
                  <a:schemeClr val="accent6">
                    <a:lumMod val="75000"/>
                  </a:schemeClr>
                </a:solidFill>
                <a:latin typeface="Cambria"/>
                <a:ea typeface="Cambria"/>
                <a:cs typeface="Cambria"/>
                <a:sym typeface="Cambria"/>
              </a:rPr>
              <a:t>temporanee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sostegno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liquidità</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piccole</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medie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vengono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introdotti</a:t>
            </a:r>
            <a:r>
              <a:rPr lang="en-US" dirty="0">
                <a:solidFill>
                  <a:schemeClr val="accent6">
                    <a:lumMod val="75000"/>
                  </a:schemeClr>
                </a:solidFill>
                <a:latin typeface="Cambria"/>
                <a:ea typeface="Cambria"/>
                <a:cs typeface="Cambria"/>
                <a:sym typeface="Cambria"/>
              </a:rPr>
              <a:t> due </a:t>
            </a:r>
            <a:r>
              <a:rPr lang="en-US" dirty="0" err="1">
                <a:solidFill>
                  <a:schemeClr val="accent6">
                    <a:lumMod val="75000"/>
                  </a:schemeClr>
                </a:solidFill>
                <a:latin typeface="Cambria"/>
                <a:ea typeface="Cambria"/>
                <a:cs typeface="Cambria"/>
                <a:sym typeface="Cambria"/>
              </a:rPr>
              <a:t>nuovi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all'articolo</a:t>
            </a:r>
            <a:r>
              <a:rPr lang="en-US" dirty="0">
                <a:solidFill>
                  <a:schemeClr val="accent6">
                    <a:lumMod val="75000"/>
                  </a:schemeClr>
                </a:solidFill>
                <a:latin typeface="Cambria"/>
                <a:ea typeface="Cambria"/>
                <a:cs typeface="Cambria"/>
                <a:sym typeface="Cambria"/>
              </a:rPr>
              <a:t> 1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30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2021, n. 234,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a:t>
            </a:r>
            <a:r>
              <a:rPr lang="en-US" dirty="0">
                <a:solidFill>
                  <a:schemeClr val="accent6">
                    <a:lumMod val="75000"/>
                  </a:schemeClr>
                </a:solidFill>
                <a:latin typeface="Cambria"/>
                <a:ea typeface="Cambria"/>
                <a:cs typeface="Cambria"/>
                <a:sym typeface="Cambria"/>
              </a:rPr>
              <a:t> 55 bis e 55 </a:t>
            </a:r>
            <a:r>
              <a:rPr lang="en-US" dirty="0" err="1">
                <a:solidFill>
                  <a:schemeClr val="accent6">
                    <a:lumMod val="75000"/>
                  </a:schemeClr>
                </a:solidFill>
                <a:latin typeface="Cambria"/>
                <a:ea typeface="Cambria"/>
                <a:cs typeface="Cambria"/>
                <a:sym typeface="Cambria"/>
              </a:rPr>
              <a:t>ter</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recepiscono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orientamenti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recentemente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assunti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dall'Unione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nell'ambito</a:t>
            </a:r>
            <a:r>
              <a:rPr lang="en-US" dirty="0">
                <a:solidFill>
                  <a:schemeClr val="accent6">
                    <a:lumMod val="75000"/>
                  </a:schemeClr>
                </a:solidFill>
                <a:latin typeface="Cambria"/>
                <a:ea typeface="Cambria"/>
                <a:cs typeface="Cambria"/>
                <a:sym typeface="Cambria"/>
              </a:rPr>
              <a:t> del Quadro </a:t>
            </a:r>
            <a:r>
              <a:rPr lang="en-US" dirty="0" err="1">
                <a:solidFill>
                  <a:schemeClr val="accent6">
                    <a:lumMod val="75000"/>
                  </a:schemeClr>
                </a:solidFill>
                <a:latin typeface="Cambria"/>
                <a:ea typeface="Cambria"/>
                <a:cs typeface="Cambria"/>
                <a:sym typeface="Cambria"/>
              </a:rPr>
              <a:t>temporaneo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adottato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con la </a:t>
            </a:r>
            <a:r>
              <a:rPr lang="en-US" dirty="0" err="1">
                <a:solidFill>
                  <a:schemeClr val="accent6">
                    <a:lumMod val="75000"/>
                  </a:schemeClr>
                </a:solidFill>
                <a:latin typeface="Cambria"/>
                <a:ea typeface="Cambria"/>
                <a:cs typeface="Cambria"/>
                <a:sym typeface="Cambria"/>
              </a:rPr>
              <a:t>comunicazione</a:t>
            </a:r>
            <a:r>
              <a:rPr lang="en-US" dirty="0">
                <a:solidFill>
                  <a:schemeClr val="accent6">
                    <a:lumMod val="75000"/>
                  </a:schemeClr>
                </a:solidFill>
                <a:latin typeface="Cambria"/>
                <a:ea typeface="Cambria"/>
                <a:cs typeface="Cambria"/>
                <a:sym typeface="Cambria"/>
              </a:rPr>
              <a:t> C(2022) 1890 Final del 24 </a:t>
            </a:r>
            <a:r>
              <a:rPr lang="en-US" dirty="0" err="1">
                <a:solidFill>
                  <a:schemeClr val="accent6">
                    <a:lumMod val="75000"/>
                  </a:schemeClr>
                </a:solidFill>
                <a:latin typeface="Cambria"/>
                <a:ea typeface="Cambria"/>
                <a:cs typeface="Cambria"/>
                <a:sym typeface="Cambria"/>
              </a:rPr>
              <a:t>Marzo</a:t>
            </a:r>
            <a:r>
              <a:rPr lang="en-US" dirty="0">
                <a:solidFill>
                  <a:schemeClr val="accent6">
                    <a:lumMod val="75000"/>
                  </a:schemeClr>
                </a:solidFill>
                <a:latin typeface="Cambria"/>
                <a:ea typeface="Cambria"/>
                <a:cs typeface="Cambria"/>
                <a:sym typeface="Cambria"/>
              </a:rPr>
              <a:t> 2022, la cui </a:t>
            </a:r>
            <a:r>
              <a:rPr lang="en-US" dirty="0" err="1">
                <a:solidFill>
                  <a:schemeClr val="accent6">
                    <a:lumMod val="75000"/>
                  </a:schemeClr>
                </a:solidFill>
                <a:latin typeface="Cambria"/>
                <a:ea typeface="Cambria"/>
                <a:cs typeface="Cambria"/>
                <a:sym typeface="Cambria"/>
              </a:rPr>
              <a:t>operatività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terminerà</a:t>
            </a:r>
            <a:r>
              <a:rPr lang="en-US" dirty="0">
                <a:solidFill>
                  <a:schemeClr val="accent6">
                    <a:lumMod val="75000"/>
                  </a:schemeClr>
                </a:solidFill>
                <a:latin typeface="Cambria"/>
                <a:ea typeface="Cambria"/>
                <a:cs typeface="Cambria"/>
                <a:sym typeface="Cambria"/>
              </a:rPr>
              <a:t> il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2022, e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membri</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possibilità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avvalersi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pienamente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flessibilità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norme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ogni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aiuti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al fine di </a:t>
            </a:r>
            <a:r>
              <a:rPr lang="en-US" dirty="0" err="1">
                <a:solidFill>
                  <a:schemeClr val="accent6">
                    <a:lumMod val="75000"/>
                  </a:schemeClr>
                </a:solidFill>
                <a:latin typeface="Cambria"/>
                <a:ea typeface="Cambria"/>
                <a:cs typeface="Cambria"/>
                <a:sym typeface="Cambria"/>
              </a:rPr>
              <a:t>contenere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effetti</a:t>
            </a:r>
            <a:r>
              <a:rPr lang="en-US" dirty="0">
                <a:solidFill>
                  <a:schemeClr val="accent6">
                    <a:lumMod val="75000"/>
                  </a:schemeClr>
                </a:solidFill>
                <a:latin typeface="Cambria"/>
                <a:ea typeface="Cambria"/>
                <a:cs typeface="Cambria"/>
                <a:sym typeface="Cambria"/>
              </a:rPr>
              <a:t> economici </a:t>
            </a:r>
            <a:r>
              <a:rPr lang="en-US" dirty="0" err="1">
                <a:solidFill>
                  <a:schemeClr val="accent6">
                    <a:lumMod val="75000"/>
                  </a:schemeClr>
                </a:solidFill>
                <a:latin typeface="Cambria"/>
                <a:ea typeface="Cambria"/>
                <a:cs typeface="Cambria"/>
                <a:sym typeface="Cambria"/>
              </a:rPr>
              <a:t>avversi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derivanti</a:t>
            </a:r>
            <a:r>
              <a:rPr lang="en-US" dirty="0">
                <a:solidFill>
                  <a:schemeClr val="accent6">
                    <a:lumMod val="75000"/>
                  </a:schemeClr>
                </a:solidFill>
                <a:latin typeface="Cambria"/>
                <a:ea typeface="Cambria"/>
                <a:cs typeface="Cambria"/>
                <a:sym typeface="Cambria"/>
              </a:rPr>
              <a:t> dal </a:t>
            </a:r>
            <a:r>
              <a:rPr lang="en-US" dirty="0" err="1">
                <a:solidFill>
                  <a:schemeClr val="accent6">
                    <a:lumMod val="75000"/>
                  </a:schemeClr>
                </a:solidFill>
                <a:latin typeface="Cambria"/>
                <a:ea typeface="Cambria"/>
                <a:cs typeface="Cambria"/>
                <a:sym typeface="Cambria"/>
              </a:rPr>
              <a:t>conflitto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Ucraina</a:t>
            </a:r>
            <a:r>
              <a:rPr lang="en-US" dirty="0">
                <a:solidFill>
                  <a:schemeClr val="accent6">
                    <a:lumMod val="75000"/>
                  </a:schemeClr>
                </a:solidFill>
                <a:latin typeface="Cambria"/>
                <a:ea typeface="Cambria"/>
                <a:cs typeface="Cambria"/>
                <a:sym typeface="Cambria"/>
              </a:rPr>
              <a:t>. </a:t>
            </a:r>
            <a:endParaRPr sz="1200" b="0" i="0" u="none" strike="noStrike" cap="none" dirty="0">
              <a:solidFill>
                <a:schemeClr val="accent6">
                  <a:lumMod val="75000"/>
                </a:schemeClr>
              </a:solidFill>
              <a:latin typeface="Cambria"/>
              <a:ea typeface="Cambria"/>
              <a:cs typeface="Cambria"/>
              <a:sym typeface="Cambria"/>
            </a:endParaRPr>
          </a:p>
        </p:txBody>
      </p:sp>
      <p:pic>
        <p:nvPicPr>
          <p:cNvPr id="309" name="Google Shape;309;gb0c0b90a07_0_1"/>
          <p:cNvPicPr preferRelativeResize="0"/>
          <p:nvPr/>
        </p:nvPicPr>
        <p:blipFill rotWithShape="1">
          <a:blip r:embed="rId3">
            <a:alphaModFix/>
          </a:blip>
          <a:srcRect/>
          <a:stretch/>
        </p:blipFill>
        <p:spPr>
          <a:xfrm>
            <a:off x="9870975" y="366913"/>
            <a:ext cx="1718438" cy="349925"/>
          </a:xfrm>
          <a:prstGeom prst="rect">
            <a:avLst/>
          </a:prstGeom>
          <a:noFill/>
          <a:ln>
            <a:noFill/>
          </a:ln>
        </p:spPr>
      </p:pic>
      <p:sp>
        <p:nvSpPr>
          <p:cNvPr id="310" name="Google Shape;310;gb0c0b90a07_0_1"/>
          <p:cNvSpPr txBox="1"/>
          <p:nvPr/>
        </p:nvSpPr>
        <p:spPr>
          <a:xfrm>
            <a:off x="650102"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err="1">
                <a:solidFill>
                  <a:schemeClr val="accent6">
                    <a:lumMod val="75000"/>
                  </a:schemeClr>
                </a:solidFill>
                <a:latin typeface="Cambria"/>
                <a:ea typeface="Cambria"/>
                <a:cs typeface="Cambria"/>
                <a:sym typeface="Cambria"/>
              </a:rPr>
              <a:t>Fisco</a:t>
            </a:r>
            <a:r>
              <a:rPr lang="en-US" sz="2200" b="1" i="0" u="none" strike="noStrike" cap="none" dirty="0">
                <a:solidFill>
                  <a:schemeClr val="accent6">
                    <a:lumMod val="75000"/>
                  </a:schemeClr>
                </a:solidFill>
                <a:latin typeface="Cambria"/>
                <a:ea typeface="Cambria"/>
                <a:cs typeface="Cambria"/>
                <a:sym typeface="Cambria"/>
              </a:rPr>
              <a:t> e </a:t>
            </a:r>
            <a:r>
              <a:rPr lang="en-US" sz="2200" b="1" i="0" u="none" strike="noStrike" cap="none" dirty="0" err="1">
                <a:solidFill>
                  <a:schemeClr val="accent6">
                    <a:lumMod val="75000"/>
                  </a:schemeClr>
                </a:solidFill>
                <a:latin typeface="Cambria"/>
                <a:ea typeface="Cambria"/>
                <a:cs typeface="Cambria"/>
                <a:sym typeface="Cambria"/>
              </a:rPr>
              <a:t>Lavoro</a:t>
            </a:r>
            <a:endParaRPr sz="22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2c4a9cd8c0_0_114"/>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316" name="Google Shape;316;g12c4a9cd8c0_0_114"/>
          <p:cNvSpPr txBox="1"/>
          <p:nvPr/>
        </p:nvSpPr>
        <p:spPr>
          <a:xfrm>
            <a:off x="526650" y="687025"/>
            <a:ext cx="11138700" cy="59925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r>
              <a:rPr lang="en-US" dirty="0" err="1">
                <a:solidFill>
                  <a:schemeClr val="accent6">
                    <a:lumMod val="75000"/>
                  </a:schemeClr>
                </a:solidFill>
                <a:latin typeface="Cambria"/>
                <a:ea typeface="Cambria"/>
                <a:cs typeface="Cambria"/>
                <a:sym typeface="Cambria"/>
              </a:rPr>
              <a:t>L'intervento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normativo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effettuato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mediante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novella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bilancio</a:t>
            </a:r>
            <a:r>
              <a:rPr lang="en-US" dirty="0">
                <a:solidFill>
                  <a:schemeClr val="accent6">
                    <a:lumMod val="75000"/>
                  </a:schemeClr>
                </a:solidFill>
                <a:latin typeface="Cambria"/>
                <a:ea typeface="Cambria"/>
                <a:cs typeface="Cambria"/>
                <a:sym typeface="Cambria"/>
              </a:rPr>
              <a:t> 2022, al fine di </a:t>
            </a:r>
            <a:r>
              <a:rPr lang="en-US" dirty="0" err="1">
                <a:solidFill>
                  <a:schemeClr val="accent6">
                    <a:lumMod val="75000"/>
                  </a:schemeClr>
                </a:solidFill>
                <a:latin typeface="Cambria"/>
                <a:ea typeface="Cambria"/>
                <a:cs typeface="Cambria"/>
                <a:sym typeface="Cambria"/>
              </a:rPr>
              <a:t>assicurare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coerenza</a:t>
            </a:r>
            <a:r>
              <a:rPr lang="en-US" dirty="0">
                <a:solidFill>
                  <a:schemeClr val="accent6">
                    <a:lumMod val="75000"/>
                  </a:schemeClr>
                </a:solidFill>
                <a:latin typeface="Cambria"/>
                <a:ea typeface="Cambria"/>
                <a:cs typeface="Cambria"/>
                <a:sym typeface="Cambria"/>
              </a:rPr>
              <a:t> con le </a:t>
            </a:r>
            <a:r>
              <a:rPr lang="en-US" dirty="0" err="1">
                <a:solidFill>
                  <a:schemeClr val="accent6">
                    <a:lumMod val="75000"/>
                  </a:schemeClr>
                </a:solidFill>
                <a:latin typeface="Cambria"/>
                <a:ea typeface="Cambria"/>
                <a:cs typeface="Cambria"/>
                <a:sym typeface="Cambria"/>
              </a:rPr>
              <a:t>novità</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ultime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introdotte</a:t>
            </a:r>
            <a:r>
              <a:rPr lang="en-US" dirty="0">
                <a:solidFill>
                  <a:schemeClr val="accent6">
                    <a:lumMod val="75000"/>
                  </a:schemeClr>
                </a:solidFill>
                <a:latin typeface="Cambria"/>
                <a:ea typeface="Cambria"/>
                <a:cs typeface="Cambria"/>
                <a:sym typeface="Cambria"/>
              </a:rPr>
              <a:t> con la </a:t>
            </a:r>
            <a:r>
              <a:rPr lang="en-US" dirty="0" err="1">
                <a:solidFill>
                  <a:schemeClr val="accent6">
                    <a:lumMod val="75000"/>
                  </a:schemeClr>
                </a:solidFill>
                <a:latin typeface="Cambria"/>
                <a:ea typeface="Cambria"/>
                <a:cs typeface="Cambria"/>
                <a:sym typeface="Cambria"/>
              </a:rPr>
              <a:t>citata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ha </a:t>
            </a:r>
            <a:r>
              <a:rPr lang="en-US" dirty="0" err="1">
                <a:solidFill>
                  <a:schemeClr val="accent6">
                    <a:lumMod val="75000"/>
                  </a:schemeClr>
                </a:solidFill>
                <a:latin typeface="Cambria"/>
                <a:ea typeface="Cambria"/>
                <a:cs typeface="Cambria"/>
                <a:sym typeface="Cambria"/>
              </a:rPr>
              <a:t>fissato</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limite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cumulato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impegni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può</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assumere</a:t>
            </a:r>
            <a:r>
              <a:rPr lang="en-US" dirty="0">
                <a:solidFill>
                  <a:schemeClr val="accent6">
                    <a:lumMod val="75000"/>
                  </a:schemeClr>
                </a:solidFill>
                <a:latin typeface="Cambria"/>
                <a:ea typeface="Cambria"/>
                <a:cs typeface="Cambria"/>
                <a:sym typeface="Cambria"/>
              </a:rPr>
              <a:t> a 210 </a:t>
            </a:r>
            <a:r>
              <a:rPr lang="en-US" dirty="0" err="1">
                <a:solidFill>
                  <a:schemeClr val="accent6">
                    <a:lumMod val="75000"/>
                  </a:schemeClr>
                </a:solidFill>
                <a:latin typeface="Cambria"/>
                <a:ea typeface="Cambria"/>
                <a:cs typeface="Cambria"/>
                <a:sym typeface="Cambria"/>
              </a:rPr>
              <a:t>miliardi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disciplinato</a:t>
            </a:r>
            <a:r>
              <a:rPr lang="en-US" dirty="0">
                <a:solidFill>
                  <a:schemeClr val="accent6">
                    <a:lumMod val="75000"/>
                  </a:schemeClr>
                </a:solidFill>
                <a:latin typeface="Cambria"/>
                <a:ea typeface="Cambria"/>
                <a:cs typeface="Cambria"/>
                <a:sym typeface="Cambria"/>
              </a:rPr>
              <a:t>, al comma 55, un regime </a:t>
            </a:r>
            <a:r>
              <a:rPr lang="en-US" dirty="0" err="1">
                <a:solidFill>
                  <a:schemeClr val="accent6">
                    <a:lumMod val="75000"/>
                  </a:schemeClr>
                </a:solidFill>
                <a:latin typeface="Cambria"/>
                <a:ea typeface="Cambria"/>
                <a:cs typeface="Cambria"/>
                <a:sym typeface="Cambria"/>
              </a:rPr>
              <a:t>intermedio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graduale</a:t>
            </a:r>
            <a:r>
              <a:rPr lang="en-US" dirty="0">
                <a:solidFill>
                  <a:schemeClr val="accent6">
                    <a:lumMod val="75000"/>
                  </a:schemeClr>
                </a:solidFill>
                <a:latin typeface="Cambria"/>
                <a:ea typeface="Cambria"/>
                <a:cs typeface="Cambria"/>
                <a:sym typeface="Cambria"/>
              </a:rPr>
              <a:t> phasing out dal regime </a:t>
            </a:r>
            <a:r>
              <a:rPr lang="en-US" dirty="0" err="1">
                <a:solidFill>
                  <a:schemeClr val="accent6">
                    <a:lumMod val="75000"/>
                  </a:schemeClr>
                </a:solidFill>
                <a:latin typeface="Cambria"/>
                <a:ea typeface="Cambria"/>
                <a:cs typeface="Cambria"/>
                <a:sym typeface="Cambria"/>
              </a:rPr>
              <a:t>derogatorio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PMI </a:t>
            </a:r>
            <a:r>
              <a:rPr lang="en-US" dirty="0" err="1">
                <a:solidFill>
                  <a:schemeClr val="accent6">
                    <a:lumMod val="75000"/>
                  </a:schemeClr>
                </a:solidFill>
                <a:latin typeface="Cambria"/>
                <a:ea typeface="Cambria"/>
                <a:cs typeface="Cambria"/>
                <a:sym typeface="Cambria"/>
              </a:rPr>
              <a:t>introdotto</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l'articolo</a:t>
            </a:r>
            <a:r>
              <a:rPr lang="en-US" dirty="0">
                <a:solidFill>
                  <a:schemeClr val="accent6">
                    <a:lumMod val="75000"/>
                  </a:schemeClr>
                </a:solidFill>
                <a:latin typeface="Cambria"/>
                <a:ea typeface="Cambria"/>
                <a:cs typeface="Cambria"/>
                <a:sym typeface="Cambria"/>
              </a:rPr>
              <a:t> 13 del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8 </a:t>
            </a:r>
            <a:r>
              <a:rPr lang="en-US" dirty="0" err="1">
                <a:solidFill>
                  <a:schemeClr val="accent6">
                    <a:lumMod val="75000"/>
                  </a:schemeClr>
                </a:solidFill>
                <a:latin typeface="Cambria"/>
                <a:ea typeface="Cambria"/>
                <a:cs typeface="Cambria"/>
                <a:sym typeface="Cambria"/>
              </a:rPr>
              <a:t>Aprile</a:t>
            </a:r>
            <a:r>
              <a:rPr lang="en-US" dirty="0">
                <a:solidFill>
                  <a:schemeClr val="accent6">
                    <a:lumMod val="75000"/>
                  </a:schemeClr>
                </a:solidFill>
                <a:latin typeface="Cambria"/>
                <a:ea typeface="Cambria"/>
                <a:cs typeface="Cambria"/>
                <a:sym typeface="Cambria"/>
              </a:rPr>
              <a:t> 2020, </a:t>
            </a:r>
            <a:r>
              <a:rPr lang="en-US" dirty="0" err="1">
                <a:solidFill>
                  <a:schemeClr val="accent6">
                    <a:lumMod val="75000"/>
                  </a:schemeClr>
                </a:solidFill>
                <a:latin typeface="Cambria"/>
                <a:ea typeface="Cambria"/>
                <a:cs typeface="Cambria"/>
                <a:sym typeface="Cambria"/>
              </a:rPr>
              <a:t>numero</a:t>
            </a:r>
            <a:r>
              <a:rPr lang="en-US" dirty="0">
                <a:solidFill>
                  <a:schemeClr val="accent6">
                    <a:lumMod val="75000"/>
                  </a:schemeClr>
                </a:solidFill>
                <a:latin typeface="Cambria"/>
                <a:ea typeface="Cambria"/>
                <a:cs typeface="Cambria"/>
                <a:sym typeface="Cambria"/>
              </a:rPr>
              <a:t> 23.</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Garanzie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concesse</a:t>
            </a:r>
            <a:r>
              <a:rPr lang="en-US" b="1" dirty="0">
                <a:solidFill>
                  <a:schemeClr val="accent6">
                    <a:lumMod val="75000"/>
                  </a:schemeClr>
                </a:solidFill>
                <a:latin typeface="Cambria"/>
                <a:ea typeface="Cambria"/>
                <a:cs typeface="Cambria"/>
                <a:sym typeface="Cambria"/>
              </a:rPr>
              <a:t> da SACE S.p.A. a </a:t>
            </a:r>
            <a:r>
              <a:rPr lang="en-US" b="1" dirty="0" err="1">
                <a:solidFill>
                  <a:schemeClr val="accent6">
                    <a:lumMod val="75000"/>
                  </a:schemeClr>
                </a:solidFill>
                <a:latin typeface="Cambria"/>
                <a:ea typeface="Cambria"/>
                <a:cs typeface="Cambria"/>
                <a:sym typeface="Cambria"/>
              </a:rPr>
              <a:t>condizioni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mercato</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modifiche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introdotte</a:t>
            </a:r>
            <a:r>
              <a:rPr lang="en-US" dirty="0">
                <a:solidFill>
                  <a:schemeClr val="accent6">
                    <a:lumMod val="75000"/>
                  </a:schemeClr>
                </a:solidFill>
                <a:latin typeface="Cambria"/>
                <a:ea typeface="Cambria"/>
                <a:cs typeface="Cambria"/>
                <a:sym typeface="Cambria"/>
              </a:rPr>
              <a:t> con la </a:t>
            </a:r>
            <a:r>
              <a:rPr lang="en-US" dirty="0" err="1">
                <a:solidFill>
                  <a:schemeClr val="accent6">
                    <a:lumMod val="75000"/>
                  </a:schemeClr>
                </a:solidFill>
                <a:latin typeface="Cambria"/>
                <a:ea typeface="Cambria"/>
                <a:cs typeface="Cambria"/>
                <a:sym typeface="Cambria"/>
              </a:rPr>
              <a:t>norma</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esame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mirano</a:t>
            </a:r>
            <a:r>
              <a:rPr lang="en-US" dirty="0">
                <a:solidFill>
                  <a:schemeClr val="accent6">
                    <a:lumMod val="75000"/>
                  </a:schemeClr>
                </a:solidFill>
                <a:latin typeface="Cambria"/>
                <a:ea typeface="Cambria"/>
                <a:cs typeface="Cambria"/>
                <a:sym typeface="Cambria"/>
              </a:rPr>
              <a:t> a: </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semplificare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razionalizzare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perimetro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regolazione</a:t>
            </a:r>
            <a:r>
              <a:rPr lang="en-US" dirty="0">
                <a:solidFill>
                  <a:schemeClr val="accent6">
                    <a:lumMod val="75000"/>
                  </a:schemeClr>
                </a:solidFill>
                <a:latin typeface="Cambria"/>
                <a:ea typeface="Cambria"/>
                <a:cs typeface="Cambria"/>
                <a:sym typeface="Cambria"/>
              </a:rPr>
              <a:t> di natura </a:t>
            </a:r>
            <a:r>
              <a:rPr lang="en-US" dirty="0" err="1">
                <a:solidFill>
                  <a:schemeClr val="accent6">
                    <a:lumMod val="75000"/>
                  </a:schemeClr>
                </a:solidFill>
                <a:latin typeface="Cambria"/>
                <a:ea typeface="Cambria"/>
                <a:cs typeface="Cambria"/>
                <a:sym typeface="Cambria"/>
              </a:rPr>
              <a:t>tecnica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avente</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oggetto</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modalità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rilascio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garanzia</a:t>
            </a:r>
            <a:r>
              <a:rPr lang="en-US" dirty="0">
                <a:solidFill>
                  <a:schemeClr val="accent6">
                    <a:lumMod val="75000"/>
                  </a:schemeClr>
                </a:solidFill>
                <a:latin typeface="Cambria"/>
                <a:ea typeface="Cambria"/>
                <a:cs typeface="Cambria"/>
                <a:sym typeface="Cambria"/>
              </a:rPr>
              <a:t> SACE a </a:t>
            </a:r>
            <a:r>
              <a:rPr lang="en-US" dirty="0" err="1">
                <a:solidFill>
                  <a:schemeClr val="accent6">
                    <a:lumMod val="75000"/>
                  </a:schemeClr>
                </a:solidFill>
                <a:latin typeface="Cambria"/>
                <a:ea typeface="Cambria"/>
                <a:cs typeface="Cambria"/>
                <a:sym typeface="Cambria"/>
              </a:rPr>
              <a:t>condizioni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mercato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uniformandolo</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esigenze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chiarezza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univocità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cornice </a:t>
            </a:r>
            <a:r>
              <a:rPr lang="en-US" dirty="0" err="1">
                <a:solidFill>
                  <a:schemeClr val="accent6">
                    <a:lumMod val="75000"/>
                  </a:schemeClr>
                </a:solidFill>
                <a:latin typeface="Cambria"/>
                <a:ea typeface="Cambria"/>
                <a:cs typeface="Cambria"/>
                <a:sym typeface="Cambria"/>
              </a:rPr>
              <a:t>normativa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riferimento</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migliori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prassi</a:t>
            </a:r>
            <a:r>
              <a:rPr lang="en-US" dirty="0">
                <a:solidFill>
                  <a:schemeClr val="accent6">
                    <a:lumMod val="75000"/>
                  </a:schemeClr>
                </a:solidFill>
                <a:latin typeface="Cambria"/>
                <a:ea typeface="Cambria"/>
                <a:cs typeface="Cambria"/>
                <a:sym typeface="Cambria"/>
              </a:rPr>
              <a:t>, medio tempore </a:t>
            </a:r>
            <a:r>
              <a:rPr lang="en-US" dirty="0" err="1">
                <a:solidFill>
                  <a:schemeClr val="accent6">
                    <a:lumMod val="75000"/>
                  </a:schemeClr>
                </a:solidFill>
                <a:latin typeface="Cambria"/>
                <a:ea typeface="Cambria"/>
                <a:cs typeface="Cambria"/>
                <a:sym typeface="Cambria"/>
              </a:rPr>
              <a:t>sviluppate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nei</a:t>
            </a:r>
            <a:r>
              <a:rPr lang="en-US" dirty="0">
                <a:solidFill>
                  <a:schemeClr val="accent6">
                    <a:lumMod val="75000"/>
                  </a:schemeClr>
                </a:solidFill>
                <a:latin typeface="Cambria"/>
                <a:ea typeface="Cambria"/>
                <a:cs typeface="Cambria"/>
                <a:sym typeface="Cambria"/>
              </a:rPr>
              <a:t> 24 </a:t>
            </a:r>
            <a:r>
              <a:rPr lang="en-US" dirty="0" err="1">
                <a:solidFill>
                  <a:schemeClr val="accent6">
                    <a:lumMod val="75000"/>
                  </a:schemeClr>
                </a:solidFill>
                <a:latin typeface="Cambria"/>
                <a:ea typeface="Cambria"/>
                <a:cs typeface="Cambria"/>
                <a:sym typeface="Cambria"/>
              </a:rPr>
              <a:t>mesi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attuazione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meccanismi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garanzia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gestiti</a:t>
            </a:r>
            <a:r>
              <a:rPr lang="en-US" dirty="0">
                <a:solidFill>
                  <a:schemeClr val="accent6">
                    <a:lumMod val="75000"/>
                  </a:schemeClr>
                </a:solidFill>
                <a:latin typeface="Cambria"/>
                <a:ea typeface="Cambria"/>
                <a:cs typeface="Cambria"/>
                <a:sym typeface="Cambria"/>
              </a:rPr>
              <a:t> da SACE e </a:t>
            </a:r>
            <a:r>
              <a:rPr lang="en-US" dirty="0" err="1">
                <a:solidFill>
                  <a:schemeClr val="accent6">
                    <a:lumMod val="75000"/>
                  </a:schemeClr>
                </a:solidFill>
                <a:latin typeface="Cambria"/>
                <a:ea typeface="Cambria"/>
                <a:cs typeface="Cambria"/>
                <a:sym typeface="Cambria"/>
              </a:rPr>
              <a:t>varati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pieno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crisi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pandemica</a:t>
            </a:r>
            <a:r>
              <a:rPr lang="en-US" dirty="0">
                <a:solidFill>
                  <a:schemeClr val="accent6">
                    <a:lumMod val="75000"/>
                  </a:schemeClr>
                </a:solidFill>
                <a:latin typeface="Cambria"/>
                <a:ea typeface="Cambria"/>
                <a:cs typeface="Cambria"/>
                <a:sym typeface="Cambria"/>
              </a:rPr>
              <a:t> con il DL n. 23/20;</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r>
              <a:rPr lang="en-US" dirty="0">
                <a:solidFill>
                  <a:schemeClr val="accent6">
                    <a:lumMod val="75000"/>
                  </a:schemeClr>
                </a:solidFill>
                <a:latin typeface="Cambria"/>
                <a:ea typeface="Cambria"/>
                <a:cs typeface="Cambria"/>
                <a:sym typeface="Cambria"/>
              </a:rPr>
              <a:t>ii) a </a:t>
            </a:r>
            <a:r>
              <a:rPr lang="en-US" dirty="0" err="1">
                <a:solidFill>
                  <a:schemeClr val="accent6">
                    <a:lumMod val="75000"/>
                  </a:schemeClr>
                </a:solidFill>
                <a:latin typeface="Cambria"/>
                <a:ea typeface="Cambria"/>
                <a:cs typeface="Cambria"/>
                <a:sym typeface="Cambria"/>
              </a:rPr>
              <a:t>sopperire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tempestivamente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domanda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garanzie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condizioni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mercato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rappresentata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totalità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rilevanti</a:t>
            </a:r>
            <a:r>
              <a:rPr lang="en-US" dirty="0">
                <a:solidFill>
                  <a:schemeClr val="accent6">
                    <a:lumMod val="75000"/>
                  </a:schemeClr>
                </a:solidFill>
                <a:latin typeface="Cambria"/>
                <a:ea typeface="Cambria"/>
                <a:cs typeface="Cambria"/>
                <a:sym typeface="Cambria"/>
              </a:rPr>
              <a:t> stakeholders di </a:t>
            </a:r>
            <a:r>
              <a:rPr lang="en-US" dirty="0" err="1">
                <a:solidFill>
                  <a:schemeClr val="accent6">
                    <a:lumMod val="75000"/>
                  </a:schemeClr>
                </a:solidFill>
                <a:latin typeface="Cambria"/>
                <a:ea typeface="Cambria"/>
                <a:cs typeface="Cambria"/>
                <a:sym typeface="Cambria"/>
              </a:rPr>
              <a:t>settore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supporto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esigenze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ricorso</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per lo </a:t>
            </a:r>
            <a:r>
              <a:rPr lang="en-US" dirty="0" err="1">
                <a:solidFill>
                  <a:schemeClr val="accent6">
                    <a:lumMod val="75000"/>
                  </a:schemeClr>
                </a:solidFill>
                <a:latin typeface="Cambria"/>
                <a:ea typeface="Cambria"/>
                <a:cs typeface="Cambria"/>
                <a:sym typeface="Cambria"/>
              </a:rPr>
              <a:t>sviluppo</a:t>
            </a:r>
            <a:r>
              <a:rPr lang="en-US" dirty="0">
                <a:solidFill>
                  <a:schemeClr val="accent6">
                    <a:lumMod val="75000"/>
                  </a:schemeClr>
                </a:solidFill>
                <a:latin typeface="Cambria"/>
                <a:ea typeface="Cambria"/>
                <a:cs typeface="Cambria"/>
                <a:sym typeface="Cambria"/>
              </a:rPr>
              <a:t> e la </a:t>
            </a:r>
            <a:r>
              <a:rPr lang="en-US" dirty="0" err="1">
                <a:solidFill>
                  <a:schemeClr val="accent6">
                    <a:lumMod val="75000"/>
                  </a:schemeClr>
                </a:solidFill>
                <a:latin typeface="Cambria"/>
                <a:ea typeface="Cambria"/>
                <a:cs typeface="Cambria"/>
                <a:sym typeface="Cambria"/>
              </a:rPr>
              <a:t>realizzazione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programmati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nell’ambito</a:t>
            </a:r>
            <a:r>
              <a:rPr lang="en-US" dirty="0">
                <a:solidFill>
                  <a:schemeClr val="accent6">
                    <a:lumMod val="75000"/>
                  </a:schemeClr>
                </a:solidFill>
                <a:latin typeface="Cambria"/>
                <a:ea typeface="Cambria"/>
                <a:cs typeface="Cambria"/>
                <a:sym typeface="Cambria"/>
              </a:rPr>
              <a:t> del PNRR. Le </a:t>
            </a:r>
            <a:r>
              <a:rPr lang="en-US" dirty="0" err="1">
                <a:solidFill>
                  <a:schemeClr val="accent6">
                    <a:lumMod val="75000"/>
                  </a:schemeClr>
                </a:solidFill>
                <a:latin typeface="Cambria"/>
                <a:ea typeface="Cambria"/>
                <a:cs typeface="Cambria"/>
                <a:sym typeface="Cambria"/>
              </a:rPr>
              <a:t>garanzie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potranno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rilasciate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primis</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supportare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operazioni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contribuiscono</a:t>
            </a:r>
            <a:r>
              <a:rPr lang="en-US" dirty="0">
                <a:solidFill>
                  <a:schemeClr val="accent6">
                    <a:lumMod val="75000"/>
                  </a:schemeClr>
                </a:solidFill>
                <a:latin typeface="Cambria"/>
                <a:ea typeface="Cambria"/>
                <a:cs typeface="Cambria"/>
                <a:sym typeface="Cambria"/>
              </a:rPr>
              <a:t> a:</a:t>
            </a:r>
            <a:endParaRPr dirty="0">
              <a:solidFill>
                <a:schemeClr val="accent6">
                  <a:lumMod val="75000"/>
                </a:schemeClr>
              </a:solidFill>
              <a:latin typeface="Cambria"/>
              <a:ea typeface="Cambria"/>
              <a:cs typeface="Cambria"/>
              <a:sym typeface="Cambria"/>
            </a:endParaRPr>
          </a:p>
          <a:p>
            <a:pPr marL="914400" lvl="1" indent="-317500" algn="just" rtl="0">
              <a:spcBef>
                <a:spcPts val="0"/>
              </a:spcBef>
              <a:spcAft>
                <a:spcPts val="0"/>
              </a:spcAft>
              <a:buClr>
                <a:srgbClr val="0C343D"/>
              </a:buClr>
              <a:buSzPts val="1400"/>
              <a:buFont typeface="Cambria"/>
              <a:buChar char="○"/>
            </a:pPr>
            <a:r>
              <a:rPr lang="en-US" dirty="0" err="1">
                <a:solidFill>
                  <a:schemeClr val="accent6">
                    <a:lumMod val="75000"/>
                  </a:schemeClr>
                </a:solidFill>
                <a:latin typeface="Cambria"/>
                <a:ea typeface="Cambria"/>
                <a:cs typeface="Cambria"/>
                <a:sym typeface="Cambria"/>
              </a:rPr>
              <a:t>operazioni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investimento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acquisizioni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ricerca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sviluppo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acquisto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beni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servizi</a:t>
            </a:r>
            <a:r>
              <a:rPr lang="en-US" dirty="0">
                <a:solidFill>
                  <a:schemeClr val="accent6">
                    <a:lumMod val="75000"/>
                  </a:schemeClr>
                </a:solidFill>
                <a:latin typeface="Cambria"/>
                <a:ea typeface="Cambria"/>
                <a:cs typeface="Cambria"/>
                <a:sym typeface="Cambria"/>
              </a:rPr>
              <a:t> volti </a:t>
            </a:r>
            <a:r>
              <a:rPr lang="en-US" dirty="0" err="1">
                <a:solidFill>
                  <a:schemeClr val="accent6">
                    <a:lumMod val="75000"/>
                  </a:schemeClr>
                </a:solidFill>
                <a:latin typeface="Cambria"/>
                <a:ea typeface="Cambria"/>
                <a:cs typeface="Cambria"/>
                <a:sym typeface="Cambria"/>
              </a:rPr>
              <a:t>anche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rafforzare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competitività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italiane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mercato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domestico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sui </a:t>
            </a:r>
            <a:r>
              <a:rPr lang="en-US" dirty="0" err="1">
                <a:solidFill>
                  <a:schemeClr val="accent6">
                    <a:lumMod val="75000"/>
                  </a:schemeClr>
                </a:solidFill>
                <a:latin typeface="Cambria"/>
                <a:ea typeface="Cambria"/>
                <a:cs typeface="Cambria"/>
                <a:sym typeface="Cambria"/>
              </a:rPr>
              <a:t>mercati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globali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914400" lvl="1" indent="-317500" algn="just" rtl="0">
              <a:spcBef>
                <a:spcPts val="0"/>
              </a:spcBef>
              <a:spcAft>
                <a:spcPts val="0"/>
              </a:spcAft>
              <a:buClr>
                <a:srgbClr val="0C343D"/>
              </a:buClr>
              <a:buSzPts val="1400"/>
              <a:buFont typeface="Cambria"/>
              <a:buChar char="○"/>
            </a:pPr>
            <a:r>
              <a:rPr lang="en-US" dirty="0" err="1">
                <a:solidFill>
                  <a:schemeClr val="accent6">
                    <a:lumMod val="75000"/>
                  </a:schemeClr>
                </a:solidFill>
                <a:latin typeface="Cambria"/>
                <a:ea typeface="Cambria"/>
                <a:cs typeface="Cambria"/>
                <a:sym typeface="Cambria"/>
              </a:rPr>
              <a:t>operazioni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rilascio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fideiussioni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altri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impegni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firma</a:t>
            </a:r>
            <a:r>
              <a:rPr lang="en-US" dirty="0">
                <a:solidFill>
                  <a:schemeClr val="accent6">
                    <a:lumMod val="75000"/>
                  </a:schemeClr>
                </a:solidFill>
                <a:latin typeface="Cambria"/>
                <a:ea typeface="Cambria"/>
                <a:cs typeface="Cambria"/>
                <a:sym typeface="Cambria"/>
              </a:rPr>
              <a:t> volte a </a:t>
            </a:r>
            <a:r>
              <a:rPr lang="en-US" dirty="0" err="1">
                <a:solidFill>
                  <a:schemeClr val="accent6">
                    <a:lumMod val="75000"/>
                  </a:schemeClr>
                </a:solidFill>
                <a:latin typeface="Cambria"/>
                <a:ea typeface="Cambria"/>
                <a:cs typeface="Cambria"/>
                <a:sym typeface="Cambria"/>
              </a:rPr>
              <a:t>supportare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italiane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partecipazione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gare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appalti</a:t>
            </a:r>
            <a:r>
              <a:rPr lang="en-US" dirty="0">
                <a:solidFill>
                  <a:schemeClr val="accent6">
                    <a:lumMod val="75000"/>
                  </a:schemeClr>
                </a:solidFill>
                <a:latin typeface="Cambria"/>
                <a:ea typeface="Cambria"/>
                <a:cs typeface="Cambria"/>
                <a:sym typeface="Cambria"/>
              </a:rPr>
              <a:t> o </a:t>
            </a:r>
            <a:r>
              <a:rPr lang="en-US" dirty="0" err="1">
                <a:solidFill>
                  <a:schemeClr val="accent6">
                    <a:lumMod val="75000"/>
                  </a:schemeClr>
                </a:solidFill>
                <a:latin typeface="Cambria"/>
                <a:ea typeface="Cambria"/>
                <a:cs typeface="Cambria"/>
                <a:sym typeface="Cambria"/>
              </a:rPr>
              <a:t>forniture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914400" lvl="1" indent="-317500" algn="just" rtl="0">
              <a:spcBef>
                <a:spcPts val="0"/>
              </a:spcBef>
              <a:spcAft>
                <a:spcPts val="0"/>
              </a:spcAft>
              <a:buClr>
                <a:srgbClr val="0C343D"/>
              </a:buClr>
              <a:buSzPts val="1400"/>
              <a:buFont typeface="Cambria"/>
              <a:buChar char="○"/>
            </a:pPr>
            <a:r>
              <a:rPr lang="en-US" dirty="0" err="1">
                <a:solidFill>
                  <a:schemeClr val="accent6">
                    <a:lumMod val="75000"/>
                  </a:schemeClr>
                </a:solidFill>
                <a:latin typeface="Cambria"/>
                <a:ea typeface="Cambria"/>
                <a:cs typeface="Cambria"/>
                <a:sym typeface="Cambria"/>
              </a:rPr>
              <a:t>operazioni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investimento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infrastrutture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economiche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strade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ferrovie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porti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energetiche</a:t>
            </a:r>
            <a:r>
              <a:rPr lang="en-US" dirty="0">
                <a:solidFill>
                  <a:schemeClr val="accent6">
                    <a:lumMod val="75000"/>
                  </a:schemeClr>
                </a:solidFill>
                <a:latin typeface="Cambria"/>
                <a:ea typeface="Cambria"/>
                <a:cs typeface="Cambria"/>
                <a:sym typeface="Cambria"/>
              </a:rPr>
              <a:t> e di </a:t>
            </a:r>
            <a:r>
              <a:rPr lang="en-US" dirty="0" err="1">
                <a:solidFill>
                  <a:schemeClr val="accent6">
                    <a:lumMod val="75000"/>
                  </a:schemeClr>
                </a:solidFill>
                <a:latin typeface="Cambria"/>
                <a:ea typeface="Cambria"/>
                <a:cs typeface="Cambria"/>
                <a:sym typeface="Cambria"/>
              </a:rPr>
              <a:t>telecomunicazioni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mezzi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trasporto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ecc</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infrastrutture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sociali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istruzione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sanità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servizi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ecc</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lvl="0" indent="0" algn="just" rtl="0">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Indennità</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una</a:t>
            </a:r>
            <a:r>
              <a:rPr lang="en-US" b="1" dirty="0">
                <a:solidFill>
                  <a:schemeClr val="accent6">
                    <a:lumMod val="75000"/>
                  </a:schemeClr>
                </a:solidFill>
                <a:latin typeface="Cambria"/>
                <a:ea typeface="Cambria"/>
                <a:cs typeface="Cambria"/>
                <a:sym typeface="Cambria"/>
              </a:rPr>
              <a:t> tantum per </a:t>
            </a:r>
            <a:r>
              <a:rPr lang="en-US" b="1" dirty="0" err="1">
                <a:solidFill>
                  <a:schemeClr val="accent6">
                    <a:lumMod val="75000"/>
                  </a:schemeClr>
                </a:solidFill>
                <a:latin typeface="Cambria"/>
                <a:ea typeface="Cambria"/>
                <a:cs typeface="Cambria"/>
                <a:sym typeface="Cambria"/>
              </a:rPr>
              <a: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lavoratori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dipendenti</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disposizione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un'indennità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tantum di 200€ a </a:t>
            </a:r>
            <a:r>
              <a:rPr lang="en-US" dirty="0" err="1">
                <a:solidFill>
                  <a:schemeClr val="accent6">
                    <a:lumMod val="75000"/>
                  </a:schemeClr>
                </a:solidFill>
                <a:latin typeface="Cambria"/>
                <a:ea typeface="Cambria"/>
                <a:cs typeface="Cambria"/>
                <a:sym typeface="Cambria"/>
              </a:rPr>
              <a:t>favore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lavoratori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dipendenti</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eccezione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lavoratori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domestici</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riconoscimento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beneficio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subordinato</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possesso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determinati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requisiti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particolare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lavoratore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abbia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beneficiato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dell'esonero</a:t>
            </a:r>
            <a:r>
              <a:rPr lang="en-US" dirty="0">
                <a:solidFill>
                  <a:schemeClr val="accent6">
                    <a:lumMod val="75000"/>
                  </a:schemeClr>
                </a:solidFill>
                <a:latin typeface="Cambria"/>
                <a:ea typeface="Cambria"/>
                <a:cs typeface="Cambria"/>
                <a:sym typeface="Cambria"/>
              </a:rPr>
              <a:t> di cui </a:t>
            </a:r>
            <a:r>
              <a:rPr lang="en-US" dirty="0" err="1">
                <a:solidFill>
                  <a:schemeClr val="accent6">
                    <a:lumMod val="75000"/>
                  </a:schemeClr>
                </a:solidFill>
                <a:latin typeface="Cambria"/>
                <a:ea typeface="Cambria"/>
                <a:cs typeface="Cambria"/>
                <a:sym typeface="Cambria"/>
              </a:rPr>
              <a:t>all'articolo</a:t>
            </a:r>
            <a:r>
              <a:rPr lang="en-US" dirty="0">
                <a:solidFill>
                  <a:schemeClr val="accent6">
                    <a:lumMod val="75000"/>
                  </a:schemeClr>
                </a:solidFill>
                <a:latin typeface="Cambria"/>
                <a:ea typeface="Cambria"/>
                <a:cs typeface="Cambria"/>
                <a:sym typeface="Cambria"/>
              </a:rPr>
              <a:t> 1, comma 121,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30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2021, </a:t>
            </a:r>
            <a:r>
              <a:rPr lang="en-US" dirty="0" err="1">
                <a:solidFill>
                  <a:schemeClr val="accent6">
                    <a:lumMod val="75000"/>
                  </a:schemeClr>
                </a:solidFill>
                <a:latin typeface="Cambria"/>
                <a:ea typeface="Cambria"/>
                <a:cs typeface="Cambria"/>
                <a:sym typeface="Cambria"/>
              </a:rPr>
              <a:t>numero</a:t>
            </a:r>
            <a:r>
              <a:rPr lang="en-US" dirty="0">
                <a:solidFill>
                  <a:schemeClr val="accent6">
                    <a:lumMod val="75000"/>
                  </a:schemeClr>
                </a:solidFill>
                <a:latin typeface="Cambria"/>
                <a:ea typeface="Cambria"/>
                <a:cs typeface="Cambria"/>
                <a:sym typeface="Cambria"/>
              </a:rPr>
              <a:t> 234, di 0,8 </a:t>
            </a:r>
            <a:r>
              <a:rPr lang="en-US" dirty="0" err="1">
                <a:solidFill>
                  <a:schemeClr val="accent6">
                    <a:lumMod val="75000"/>
                  </a:schemeClr>
                </a:solidFill>
                <a:latin typeface="Cambria"/>
                <a:ea typeface="Cambria"/>
                <a:cs typeface="Cambria"/>
                <a:sym typeface="Cambria"/>
              </a:rPr>
              <a:t>punti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percentuali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sulla</a:t>
            </a:r>
            <a:r>
              <a:rPr lang="en-US" dirty="0">
                <a:solidFill>
                  <a:schemeClr val="accent6">
                    <a:lumMod val="75000"/>
                  </a:schemeClr>
                </a:solidFill>
                <a:latin typeface="Cambria"/>
                <a:ea typeface="Cambria"/>
                <a:cs typeface="Cambria"/>
                <a:sym typeface="Cambria"/>
              </a:rPr>
              <a:t> quota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contributi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previdenziali</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l'invalidità</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vecchiaia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superstiti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carico</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almeno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mensilità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durante</a:t>
            </a:r>
            <a:r>
              <a:rPr lang="en-US" dirty="0">
                <a:solidFill>
                  <a:schemeClr val="accent6">
                    <a:lumMod val="75000"/>
                  </a:schemeClr>
                </a:solidFill>
                <a:latin typeface="Cambria"/>
                <a:ea typeface="Cambria"/>
                <a:cs typeface="Cambria"/>
                <a:sym typeface="Cambria"/>
              </a:rPr>
              <a:t> il primo </a:t>
            </a:r>
            <a:r>
              <a:rPr lang="en-US" dirty="0" err="1">
                <a:solidFill>
                  <a:schemeClr val="accent6">
                    <a:lumMod val="75000"/>
                  </a:schemeClr>
                </a:solidFill>
                <a:latin typeface="Cambria"/>
                <a:ea typeface="Cambria"/>
                <a:cs typeface="Cambria"/>
                <a:sym typeface="Cambria"/>
              </a:rPr>
              <a:t>quadrimestre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dell'anno</a:t>
            </a:r>
            <a:r>
              <a:rPr lang="en-US" dirty="0">
                <a:solidFill>
                  <a:schemeClr val="accent6">
                    <a:lumMod val="75000"/>
                  </a:schemeClr>
                </a:solidFill>
                <a:latin typeface="Cambria"/>
                <a:ea typeface="Cambria"/>
                <a:cs typeface="Cambria"/>
                <a:sym typeface="Cambria"/>
              </a:rPr>
              <a:t> 2022 e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sia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titolare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trattamento</a:t>
            </a:r>
            <a:r>
              <a:rPr lang="en-US" dirty="0">
                <a:solidFill>
                  <a:schemeClr val="accent6">
                    <a:lumMod val="75000"/>
                  </a:schemeClr>
                </a:solidFill>
                <a:latin typeface="Cambria"/>
                <a:ea typeface="Cambria"/>
                <a:cs typeface="Cambria"/>
                <a:sym typeface="Cambria"/>
              </a:rPr>
              <a:t> di cui al </a:t>
            </a:r>
            <a:r>
              <a:rPr lang="en-US" dirty="0" err="1">
                <a:solidFill>
                  <a:schemeClr val="accent6">
                    <a:lumMod val="75000"/>
                  </a:schemeClr>
                </a:solidFill>
                <a:latin typeface="Cambria"/>
                <a:ea typeface="Cambria"/>
                <a:cs typeface="Cambria"/>
                <a:sym typeface="Cambria"/>
              </a:rPr>
              <a:t>seguente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articolo</a:t>
            </a:r>
            <a:r>
              <a:rPr lang="en-US" dirty="0">
                <a:solidFill>
                  <a:schemeClr val="accent6">
                    <a:lumMod val="75000"/>
                  </a:schemeClr>
                </a:solidFill>
                <a:latin typeface="Cambria"/>
                <a:ea typeface="Cambria"/>
                <a:cs typeface="Cambria"/>
                <a:sym typeface="Cambria"/>
              </a:rPr>
              <a:t> 32. </a:t>
            </a:r>
            <a:r>
              <a:rPr lang="en-US" dirty="0" err="1">
                <a:solidFill>
                  <a:schemeClr val="accent6">
                    <a:lumMod val="75000"/>
                  </a:schemeClr>
                </a:solidFill>
                <a:latin typeface="Cambria"/>
                <a:ea typeface="Cambria"/>
                <a:cs typeface="Cambria"/>
                <a:sym typeface="Cambria"/>
              </a:rPr>
              <a:t>L'indennità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sarà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erogata</a:t>
            </a:r>
            <a:r>
              <a:rPr lang="en-US" dirty="0">
                <a:solidFill>
                  <a:schemeClr val="accent6">
                    <a:lumMod val="75000"/>
                  </a:schemeClr>
                </a:solidFill>
                <a:latin typeface="Cambria"/>
                <a:ea typeface="Cambria"/>
                <a:cs typeface="Cambria"/>
                <a:sym typeface="Cambria"/>
              </a:rPr>
              <a:t> in via </a:t>
            </a:r>
            <a:r>
              <a:rPr lang="en-US" dirty="0" err="1">
                <a:solidFill>
                  <a:schemeClr val="accent6">
                    <a:lumMod val="75000"/>
                  </a:schemeClr>
                </a:solidFill>
                <a:latin typeface="Cambria"/>
                <a:ea typeface="Cambria"/>
                <a:cs typeface="Cambria"/>
                <a:sym typeface="Cambria"/>
              </a:rPr>
              <a:t>automatica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mese di </a:t>
            </a:r>
            <a:r>
              <a:rPr lang="en-US" dirty="0" err="1">
                <a:solidFill>
                  <a:schemeClr val="accent6">
                    <a:lumMod val="75000"/>
                  </a:schemeClr>
                </a:solidFill>
                <a:latin typeface="Cambria"/>
                <a:ea typeface="Cambria"/>
                <a:cs typeface="Cambria"/>
                <a:sym typeface="Cambria"/>
              </a:rPr>
              <a:t>luglio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direttamente</a:t>
            </a:r>
            <a:r>
              <a:rPr lang="en-US" dirty="0">
                <a:solidFill>
                  <a:schemeClr val="accent6">
                    <a:lumMod val="75000"/>
                  </a:schemeClr>
                </a:solidFill>
                <a:latin typeface="Cambria"/>
                <a:ea typeface="Cambria"/>
                <a:cs typeface="Cambria"/>
                <a:sym typeface="Cambria"/>
              </a:rPr>
              <a:t> dal </a:t>
            </a:r>
            <a:r>
              <a:rPr lang="en-US" dirty="0" err="1">
                <a:solidFill>
                  <a:schemeClr val="accent6">
                    <a:lumMod val="75000"/>
                  </a:schemeClr>
                </a:solidFill>
                <a:latin typeface="Cambria"/>
                <a:ea typeface="Cambria"/>
                <a:cs typeface="Cambria"/>
                <a:sym typeface="Cambria"/>
              </a:rPr>
              <a:t>datore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lavoro</a:t>
            </a:r>
            <a:r>
              <a:rPr lang="en-US" dirty="0">
                <a:solidFill>
                  <a:schemeClr val="accent6">
                    <a:lumMod val="75000"/>
                  </a:schemeClr>
                </a:solidFill>
                <a:latin typeface="Cambria"/>
                <a:ea typeface="Cambria"/>
                <a:cs typeface="Cambria"/>
                <a:sym typeface="Cambria"/>
              </a:rPr>
              <a:t>, previa </a:t>
            </a:r>
            <a:r>
              <a:rPr lang="en-US" dirty="0" err="1">
                <a:solidFill>
                  <a:schemeClr val="accent6">
                    <a:lumMod val="75000"/>
                  </a:schemeClr>
                </a:solidFill>
                <a:latin typeface="Cambria"/>
                <a:ea typeface="Cambria"/>
                <a:cs typeface="Cambria"/>
                <a:sym typeface="Cambria"/>
              </a:rPr>
              <a:t>dichiarazione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lavoratore</a:t>
            </a:r>
            <a:r>
              <a:rPr lang="en-US" dirty="0">
                <a:solidFill>
                  <a:schemeClr val="accent6">
                    <a:lumMod val="75000"/>
                  </a:schemeClr>
                </a:solidFill>
                <a:latin typeface="Cambria"/>
                <a:ea typeface="Cambria"/>
                <a:cs typeface="Cambria"/>
                <a:sym typeface="Cambria"/>
              </a:rPr>
              <a:t> di non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titolare</a:t>
            </a:r>
            <a:r>
              <a:rPr lang="en-US" dirty="0">
                <a:solidFill>
                  <a:schemeClr val="accent6">
                    <a:lumMod val="75000"/>
                  </a:schemeClr>
                </a:solidFill>
                <a:latin typeface="Cambria"/>
                <a:ea typeface="Cambria"/>
                <a:cs typeface="Cambria"/>
                <a:sym typeface="Cambria"/>
              </a:rPr>
              <a:t> di uno o </a:t>
            </a:r>
            <a:r>
              <a:rPr lang="en-US" dirty="0" err="1">
                <a:solidFill>
                  <a:schemeClr val="accent6">
                    <a:lumMod val="75000"/>
                  </a:schemeClr>
                </a:solidFill>
                <a:latin typeface="Cambria"/>
                <a:ea typeface="Cambria"/>
                <a:cs typeface="Cambria"/>
                <a:sym typeface="Cambria"/>
              </a:rPr>
              <a:t>più</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trattamenti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citati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p:txBody>
      </p:sp>
      <p:pic>
        <p:nvPicPr>
          <p:cNvPr id="317" name="Google Shape;317;g12c4a9cd8c0_0_114"/>
          <p:cNvPicPr preferRelativeResize="0"/>
          <p:nvPr/>
        </p:nvPicPr>
        <p:blipFill rotWithShape="1">
          <a:blip r:embed="rId3">
            <a:alphaModFix/>
          </a:blip>
          <a:srcRect/>
          <a:stretch/>
        </p:blipFill>
        <p:spPr>
          <a:xfrm>
            <a:off x="9870975" y="366913"/>
            <a:ext cx="1718438" cy="349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2c4a9cd8c0_0_128"/>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323" name="Google Shape;323;g12c4a9cd8c0_0_128"/>
          <p:cNvSpPr txBox="1"/>
          <p:nvPr/>
        </p:nvSpPr>
        <p:spPr>
          <a:xfrm>
            <a:off x="526650" y="810374"/>
            <a:ext cx="11138700" cy="55326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Indennità</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una</a:t>
            </a:r>
            <a:r>
              <a:rPr lang="en-US" b="1" dirty="0">
                <a:solidFill>
                  <a:schemeClr val="accent6">
                    <a:lumMod val="75000"/>
                  </a:schemeClr>
                </a:solidFill>
                <a:latin typeface="Cambria"/>
                <a:ea typeface="Cambria"/>
                <a:cs typeface="Cambria"/>
                <a:sym typeface="Cambria"/>
              </a:rPr>
              <a:t> tantum per </a:t>
            </a:r>
            <a:r>
              <a:rPr lang="en-US" b="1" dirty="0" err="1">
                <a:solidFill>
                  <a:schemeClr val="accent6">
                    <a:lumMod val="75000"/>
                  </a:schemeClr>
                </a:solidFill>
                <a:latin typeface="Cambria"/>
                <a:ea typeface="Cambria"/>
                <a:cs typeface="Cambria"/>
                <a:sym typeface="Cambria"/>
              </a:rPr>
              <a:t>pensionati</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altre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categorie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favore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residenti</a:t>
            </a:r>
            <a:r>
              <a:rPr lang="en-US" dirty="0">
                <a:solidFill>
                  <a:schemeClr val="accent6">
                    <a:lumMod val="75000"/>
                  </a:schemeClr>
                </a:solidFill>
                <a:latin typeface="Cambria"/>
                <a:ea typeface="Cambria"/>
                <a:cs typeface="Cambria"/>
                <a:sym typeface="Cambria"/>
              </a:rPr>
              <a:t> in Italia, </a:t>
            </a:r>
            <a:r>
              <a:rPr lang="en-US" dirty="0" err="1">
                <a:solidFill>
                  <a:schemeClr val="accent6">
                    <a:lumMod val="75000"/>
                  </a:schemeClr>
                </a:solidFill>
                <a:latin typeface="Cambria"/>
                <a:ea typeface="Cambria"/>
                <a:cs typeface="Cambria"/>
                <a:sym typeface="Cambria"/>
              </a:rPr>
              <a:t>titolari</a:t>
            </a:r>
            <a:r>
              <a:rPr lang="en-US" dirty="0">
                <a:solidFill>
                  <a:schemeClr val="accent6">
                    <a:lumMod val="75000"/>
                  </a:schemeClr>
                </a:solidFill>
                <a:latin typeface="Cambria"/>
                <a:ea typeface="Cambria"/>
                <a:cs typeface="Cambria"/>
                <a:sym typeface="Cambria"/>
              </a:rPr>
              <a:t> di uno o </a:t>
            </a:r>
            <a:r>
              <a:rPr lang="en-US" dirty="0" err="1">
                <a:solidFill>
                  <a:schemeClr val="accent6">
                    <a:lumMod val="75000"/>
                  </a:schemeClr>
                </a:solidFill>
                <a:latin typeface="Cambria"/>
                <a:ea typeface="Cambria"/>
                <a:cs typeface="Cambria"/>
                <a:sym typeface="Cambria"/>
              </a:rPr>
              <a:t>più</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trattamenti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pensionistici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carico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qualsiasi</a:t>
            </a:r>
            <a:r>
              <a:rPr lang="en-US" dirty="0">
                <a:solidFill>
                  <a:schemeClr val="accent6">
                    <a:lumMod val="75000"/>
                  </a:schemeClr>
                </a:solidFill>
                <a:latin typeface="Cambria"/>
                <a:ea typeface="Cambria"/>
                <a:cs typeface="Cambria"/>
                <a:sym typeface="Cambria"/>
              </a:rPr>
              <a:t> forma </a:t>
            </a:r>
            <a:r>
              <a:rPr lang="en-US" dirty="0" err="1">
                <a:solidFill>
                  <a:schemeClr val="accent6">
                    <a:lumMod val="75000"/>
                  </a:schemeClr>
                </a:solidFill>
                <a:latin typeface="Cambria"/>
                <a:ea typeface="Cambria"/>
                <a:cs typeface="Cambria"/>
                <a:sym typeface="Cambria"/>
              </a:rPr>
              <a:t>previdenziale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obbligatoria</a:t>
            </a:r>
            <a:r>
              <a:rPr lang="en-US" dirty="0">
                <a:solidFill>
                  <a:schemeClr val="accent6">
                    <a:lumMod val="75000"/>
                  </a:schemeClr>
                </a:solidFill>
                <a:latin typeface="Cambria"/>
                <a:ea typeface="Cambria"/>
                <a:cs typeface="Cambria"/>
                <a:sym typeface="Cambria"/>
              </a:rPr>
              <a:t>, di pensione o </a:t>
            </a:r>
            <a:r>
              <a:rPr lang="en-US" dirty="0" err="1">
                <a:solidFill>
                  <a:schemeClr val="accent6">
                    <a:lumMod val="75000"/>
                  </a:schemeClr>
                </a:solidFill>
                <a:latin typeface="Cambria"/>
                <a:ea typeface="Cambria"/>
                <a:cs typeface="Cambria"/>
                <a:sym typeface="Cambria"/>
              </a:rPr>
              <a:t>assegno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sociale</a:t>
            </a:r>
            <a:r>
              <a:rPr lang="en-US" dirty="0">
                <a:solidFill>
                  <a:schemeClr val="accent6">
                    <a:lumMod val="75000"/>
                  </a:schemeClr>
                </a:solidFill>
                <a:latin typeface="Cambria"/>
                <a:ea typeface="Cambria"/>
                <a:cs typeface="Cambria"/>
                <a:sym typeface="Cambria"/>
              </a:rPr>
              <a:t>, di pensione o </a:t>
            </a:r>
            <a:r>
              <a:rPr lang="en-US" dirty="0" err="1">
                <a:solidFill>
                  <a:schemeClr val="accent6">
                    <a:lumMod val="75000"/>
                  </a:schemeClr>
                </a:solidFill>
                <a:latin typeface="Cambria"/>
                <a:ea typeface="Cambria"/>
                <a:cs typeface="Cambria"/>
                <a:sym typeface="Cambria"/>
              </a:rPr>
              <a:t>assegno</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invalidi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civili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ciechi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sordomuti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nonché</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trattamenti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accompagnamento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pensione, con </a:t>
            </a:r>
            <a:r>
              <a:rPr lang="en-US" dirty="0" err="1">
                <a:solidFill>
                  <a:schemeClr val="accent6">
                    <a:lumMod val="75000"/>
                  </a:schemeClr>
                </a:solidFill>
                <a:latin typeface="Cambria"/>
                <a:ea typeface="Cambria"/>
                <a:cs typeface="Cambria"/>
                <a:sym typeface="Cambria"/>
              </a:rPr>
              <a:t>decorrenza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entro</a:t>
            </a:r>
            <a:r>
              <a:rPr lang="en-US" dirty="0">
                <a:solidFill>
                  <a:schemeClr val="accent6">
                    <a:lumMod val="75000"/>
                  </a:schemeClr>
                </a:solidFill>
                <a:latin typeface="Cambria"/>
                <a:ea typeface="Cambria"/>
                <a:cs typeface="Cambria"/>
                <a:sym typeface="Cambria"/>
              </a:rPr>
              <a:t> il 30 </a:t>
            </a:r>
            <a:r>
              <a:rPr lang="en-US" dirty="0" err="1">
                <a:solidFill>
                  <a:schemeClr val="accent6">
                    <a:lumMod val="75000"/>
                  </a:schemeClr>
                </a:solidFill>
                <a:latin typeface="Cambria"/>
                <a:ea typeface="Cambria"/>
                <a:cs typeface="Cambria"/>
                <a:sym typeface="Cambria"/>
              </a:rPr>
              <a:t>giugno</a:t>
            </a:r>
            <a:r>
              <a:rPr lang="en-US" dirty="0">
                <a:solidFill>
                  <a:schemeClr val="accent6">
                    <a:lumMod val="75000"/>
                  </a:schemeClr>
                </a:solidFill>
                <a:latin typeface="Cambria"/>
                <a:ea typeface="Cambria"/>
                <a:cs typeface="Cambria"/>
                <a:sym typeface="Cambria"/>
              </a:rPr>
              <a:t> 2022 e </a:t>
            </a:r>
            <a:r>
              <a:rPr lang="en-US" dirty="0" err="1">
                <a:solidFill>
                  <a:schemeClr val="accent6">
                    <a:lumMod val="75000"/>
                  </a:schemeClr>
                </a:solidFill>
                <a:latin typeface="Cambria"/>
                <a:ea typeface="Cambria"/>
                <a:cs typeface="Cambria"/>
                <a:sym typeface="Cambria"/>
              </a:rPr>
              <a:t>reddito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personale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assoggettabile</a:t>
            </a:r>
            <a:r>
              <a:rPr lang="en-US" dirty="0">
                <a:solidFill>
                  <a:schemeClr val="accent6">
                    <a:lumMod val="75000"/>
                  </a:schemeClr>
                </a:solidFill>
                <a:latin typeface="Cambria"/>
                <a:ea typeface="Cambria"/>
                <a:cs typeface="Cambria"/>
                <a:sym typeface="Cambria"/>
              </a:rPr>
              <a:t> ad IRPEF, al </a:t>
            </a:r>
            <a:r>
              <a:rPr lang="en-US" dirty="0" err="1">
                <a:solidFill>
                  <a:schemeClr val="accent6">
                    <a:lumMod val="75000"/>
                  </a:schemeClr>
                </a:solidFill>
                <a:latin typeface="Cambria"/>
                <a:ea typeface="Cambria"/>
                <a:cs typeface="Cambria"/>
                <a:sym typeface="Cambria"/>
              </a:rPr>
              <a:t>netto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contributi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previdenziali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assistenziali</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2021 a </a:t>
            </a:r>
            <a:r>
              <a:rPr lang="en-US" dirty="0" err="1">
                <a:solidFill>
                  <a:schemeClr val="accent6">
                    <a:lumMod val="75000"/>
                  </a:schemeClr>
                </a:solidFill>
                <a:latin typeface="Cambria"/>
                <a:ea typeface="Cambria"/>
                <a:cs typeface="Cambria"/>
                <a:sym typeface="Cambria"/>
              </a:rPr>
              <a:t>trentacinquemila</a:t>
            </a:r>
            <a:r>
              <a:rPr lang="en-US" dirty="0">
                <a:solidFill>
                  <a:schemeClr val="accent6">
                    <a:lumMod val="75000"/>
                  </a:schemeClr>
                </a:solidFill>
                <a:latin typeface="Cambria"/>
                <a:ea typeface="Cambria"/>
                <a:cs typeface="Cambria"/>
                <a:sym typeface="Cambria"/>
              </a:rPr>
              <a:t> euro, </a:t>
            </a:r>
            <a:r>
              <a:rPr lang="en-US" dirty="0" err="1">
                <a:solidFill>
                  <a:schemeClr val="accent6">
                    <a:lumMod val="75000"/>
                  </a:schemeClr>
                </a:solidFill>
                <a:latin typeface="Cambria"/>
                <a:ea typeface="Cambria"/>
                <a:cs typeface="Cambria"/>
                <a:sym typeface="Cambria"/>
              </a:rPr>
              <a:t>l’Istituto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previdenza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sociale</a:t>
            </a:r>
            <a:r>
              <a:rPr lang="en-US" dirty="0">
                <a:solidFill>
                  <a:schemeClr val="accent6">
                    <a:lumMod val="75000"/>
                  </a:schemeClr>
                </a:solidFill>
                <a:latin typeface="Cambria"/>
                <a:ea typeface="Cambria"/>
                <a:cs typeface="Cambria"/>
                <a:sym typeface="Cambria"/>
              </a:rPr>
              <a:t> (INPS) </a:t>
            </a:r>
            <a:r>
              <a:rPr lang="en-US" dirty="0" err="1">
                <a:solidFill>
                  <a:schemeClr val="accent6">
                    <a:lumMod val="75000"/>
                  </a:schemeClr>
                </a:solidFill>
                <a:latin typeface="Cambria"/>
                <a:ea typeface="Cambria"/>
                <a:cs typeface="Cambria"/>
                <a:sym typeface="Cambria"/>
              </a:rPr>
              <a:t>corrisponde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d’ufficio</a:t>
            </a:r>
            <a:r>
              <a:rPr lang="en-US" dirty="0">
                <a:solidFill>
                  <a:schemeClr val="accent6">
                    <a:lumMod val="75000"/>
                  </a:schemeClr>
                </a:solidFill>
                <a:latin typeface="Cambria"/>
                <a:ea typeface="Cambria"/>
                <a:cs typeface="Cambria"/>
                <a:sym typeface="Cambria"/>
              </a:rPr>
              <a:t> con la </a:t>
            </a:r>
            <a:r>
              <a:rPr lang="en-US" dirty="0" err="1">
                <a:solidFill>
                  <a:schemeClr val="accent6">
                    <a:lumMod val="75000"/>
                  </a:schemeClr>
                </a:solidFill>
                <a:latin typeface="Cambria"/>
                <a:ea typeface="Cambria"/>
                <a:cs typeface="Cambria"/>
                <a:sym typeface="Cambria"/>
              </a:rPr>
              <a:t>mensilità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luglio</a:t>
            </a:r>
            <a:r>
              <a:rPr lang="en-US" dirty="0">
                <a:solidFill>
                  <a:schemeClr val="accent6">
                    <a:lumMod val="75000"/>
                  </a:schemeClr>
                </a:solidFill>
                <a:latin typeface="Cambria"/>
                <a:ea typeface="Cambria"/>
                <a:cs typeface="Cambria"/>
                <a:sym typeface="Cambria"/>
              </a:rPr>
              <a:t> 2022 </a:t>
            </a:r>
            <a:r>
              <a:rPr lang="en-US" dirty="0" err="1">
                <a:solidFill>
                  <a:schemeClr val="accent6">
                    <a:lumMod val="75000"/>
                  </a:schemeClr>
                </a:solidFill>
                <a:latin typeface="Cambria"/>
                <a:ea typeface="Cambria"/>
                <a:cs typeface="Cambria"/>
                <a:sym typeface="Cambria"/>
              </a:rPr>
              <a:t>un’indennità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tantum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 200 euro. </a:t>
            </a:r>
            <a:r>
              <a:rPr lang="en-US" dirty="0" err="1">
                <a:solidFill>
                  <a:schemeClr val="accent6">
                    <a:lumMod val="75000"/>
                  </a:schemeClr>
                </a:solidFill>
                <a:latin typeface="Cambria"/>
                <a:ea typeface="Cambria"/>
                <a:cs typeface="Cambria"/>
                <a:sym typeface="Cambria"/>
              </a:rPr>
              <a:t>Qualora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di cui al </a:t>
            </a:r>
            <a:r>
              <a:rPr lang="en-US" dirty="0" err="1">
                <a:solidFill>
                  <a:schemeClr val="accent6">
                    <a:lumMod val="75000"/>
                  </a:schemeClr>
                </a:solidFill>
                <a:latin typeface="Cambria"/>
                <a:ea typeface="Cambria"/>
                <a:cs typeface="Cambria"/>
                <a:sym typeface="Cambria"/>
              </a:rPr>
              <a:t>presente</a:t>
            </a:r>
            <a:r>
              <a:rPr lang="en-US" dirty="0">
                <a:solidFill>
                  <a:schemeClr val="accent6">
                    <a:lumMod val="75000"/>
                  </a:schemeClr>
                </a:solidFill>
                <a:latin typeface="Cambria"/>
                <a:ea typeface="Cambria"/>
                <a:cs typeface="Cambria"/>
                <a:sym typeface="Cambria"/>
              </a:rPr>
              <a:t> comma </a:t>
            </a:r>
            <a:r>
              <a:rPr lang="en-US" dirty="0" err="1">
                <a:solidFill>
                  <a:schemeClr val="accent6">
                    <a:lumMod val="75000"/>
                  </a:schemeClr>
                </a:solidFill>
                <a:latin typeface="Cambria"/>
                <a:ea typeface="Cambria"/>
                <a:cs typeface="Cambria"/>
                <a:sym typeface="Cambria"/>
              </a:rPr>
              <a:t>risultino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titolari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esclusivamente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trattamenti</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gestiti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dall’INPS</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casellario</a:t>
            </a:r>
            <a:r>
              <a:rPr lang="en-US" dirty="0">
                <a:solidFill>
                  <a:schemeClr val="accent6">
                    <a:lumMod val="75000"/>
                  </a:schemeClr>
                </a:solidFill>
                <a:latin typeface="Cambria"/>
                <a:ea typeface="Cambria"/>
                <a:cs typeface="Cambria"/>
                <a:sym typeface="Cambria"/>
              </a:rPr>
              <a:t> centrale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pensionati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istituito</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Presidente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Repubblica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1971, n. 1388, individua </a:t>
            </a:r>
            <a:r>
              <a:rPr lang="en-US" dirty="0" err="1">
                <a:solidFill>
                  <a:schemeClr val="accent6">
                    <a:lumMod val="75000"/>
                  </a:schemeClr>
                </a:solidFill>
                <a:latin typeface="Cambria"/>
                <a:ea typeface="Cambria"/>
                <a:cs typeface="Cambria"/>
                <a:sym typeface="Cambria"/>
              </a:rPr>
              <a:t>l'Ente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previdenziale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incaricato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dell'erogazione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dell’indennità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tantum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provvede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stessi</a:t>
            </a:r>
            <a:r>
              <a:rPr lang="en-US" dirty="0">
                <a:solidFill>
                  <a:schemeClr val="accent6">
                    <a:lumMod val="75000"/>
                  </a:schemeClr>
                </a:solidFill>
                <a:latin typeface="Cambria"/>
                <a:ea typeface="Cambria"/>
                <a:cs typeface="Cambria"/>
                <a:sym typeface="Cambria"/>
              </a:rPr>
              <a:t> termini e alle </a:t>
            </a:r>
            <a:r>
              <a:rPr lang="en-US" dirty="0" err="1">
                <a:solidFill>
                  <a:schemeClr val="accent6">
                    <a:lumMod val="75000"/>
                  </a:schemeClr>
                </a:solidFill>
                <a:latin typeface="Cambria"/>
                <a:ea typeface="Cambria"/>
                <a:cs typeface="Cambria"/>
                <a:sym typeface="Cambria"/>
              </a:rPr>
              <a:t>medesime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condizioni</a:t>
            </a:r>
            <a:r>
              <a:rPr lang="en-US" dirty="0">
                <a:solidFill>
                  <a:schemeClr val="accent6">
                    <a:lumMod val="75000"/>
                  </a:schemeClr>
                </a:solidFill>
                <a:latin typeface="Cambria"/>
                <a:ea typeface="Cambria"/>
                <a:cs typeface="Cambria"/>
                <a:sym typeface="Cambria"/>
              </a:rPr>
              <a:t> ed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successivamente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rimborsato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dall’INPS</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seguito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apposita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rendicontazione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disposizioni</a:t>
            </a:r>
            <a:r>
              <a:rPr lang="en-US" dirty="0">
                <a:solidFill>
                  <a:schemeClr val="accent6">
                    <a:lumMod val="75000"/>
                  </a:schemeClr>
                </a:solidFill>
                <a:latin typeface="Cambria"/>
                <a:ea typeface="Cambria"/>
                <a:cs typeface="Cambria"/>
                <a:sym typeface="Cambria"/>
              </a:rPr>
              <a:t> del comma 1 dal </a:t>
            </a:r>
            <a:r>
              <a:rPr lang="en-US" dirty="0" err="1">
                <a:solidFill>
                  <a:schemeClr val="accent6">
                    <a:lumMod val="75000"/>
                  </a:schemeClr>
                </a:solidFill>
                <a:latin typeface="Cambria"/>
                <a:ea typeface="Cambria"/>
                <a:cs typeface="Cambria"/>
                <a:sym typeface="Cambria"/>
              </a:rPr>
              <a:t>computo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reddito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personale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assoggettabile</a:t>
            </a:r>
            <a:r>
              <a:rPr lang="en-US" dirty="0">
                <a:solidFill>
                  <a:schemeClr val="accent6">
                    <a:lumMod val="75000"/>
                  </a:schemeClr>
                </a:solidFill>
                <a:latin typeface="Cambria"/>
                <a:ea typeface="Cambria"/>
                <a:cs typeface="Cambria"/>
                <a:sym typeface="Cambria"/>
              </a:rPr>
              <a:t> ad IRPEF, al </a:t>
            </a:r>
            <a:r>
              <a:rPr lang="en-US" dirty="0" err="1">
                <a:solidFill>
                  <a:schemeClr val="accent6">
                    <a:lumMod val="75000"/>
                  </a:schemeClr>
                </a:solidFill>
                <a:latin typeface="Cambria"/>
                <a:ea typeface="Cambria"/>
                <a:cs typeface="Cambria"/>
                <a:sym typeface="Cambria"/>
              </a:rPr>
              <a:t>netto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contributi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previdenziali</a:t>
            </a:r>
            <a:r>
              <a:rPr lang="en-US" dirty="0">
                <a:solidFill>
                  <a:schemeClr val="accent6">
                    <a:lumMod val="75000"/>
                  </a:schemeClr>
                </a:solidFill>
                <a:latin typeface="Cambria"/>
                <a:ea typeface="Cambria"/>
                <a:cs typeface="Cambria"/>
                <a:sym typeface="Cambria"/>
              </a:rPr>
              <a:t> ed </a:t>
            </a:r>
            <a:r>
              <a:rPr lang="en-US" dirty="0" err="1">
                <a:solidFill>
                  <a:schemeClr val="accent6">
                    <a:lumMod val="75000"/>
                  </a:schemeClr>
                </a:solidFill>
                <a:latin typeface="Cambria"/>
                <a:ea typeface="Cambria"/>
                <a:cs typeface="Cambria"/>
                <a:sym typeface="Cambria"/>
              </a:rPr>
              <a:t>assistenziali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esclusi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trattamenti</a:t>
            </a:r>
            <a:r>
              <a:rPr lang="en-US" dirty="0">
                <a:solidFill>
                  <a:schemeClr val="accent6">
                    <a:lumMod val="75000"/>
                  </a:schemeClr>
                </a:solidFill>
                <a:latin typeface="Cambria"/>
                <a:ea typeface="Cambria"/>
                <a:cs typeface="Cambria"/>
                <a:sym typeface="Cambria"/>
              </a:rPr>
              <a:t> di fine </a:t>
            </a:r>
            <a:r>
              <a:rPr lang="en-US" dirty="0" err="1">
                <a:solidFill>
                  <a:schemeClr val="accent6">
                    <a:lumMod val="75000"/>
                  </a:schemeClr>
                </a:solidFill>
                <a:latin typeface="Cambria"/>
                <a:ea typeface="Cambria"/>
                <a:cs typeface="Cambria"/>
                <a:sym typeface="Cambria"/>
              </a:rPr>
              <a:t>rapporto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comunque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denominati</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reddito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casa di </a:t>
            </a:r>
            <a:r>
              <a:rPr lang="en-US" dirty="0" err="1">
                <a:solidFill>
                  <a:schemeClr val="accent6">
                    <a:lumMod val="75000"/>
                  </a:schemeClr>
                </a:solidFill>
                <a:latin typeface="Cambria"/>
                <a:ea typeface="Cambria"/>
                <a:cs typeface="Cambria"/>
                <a:sym typeface="Cambria"/>
              </a:rPr>
              <a:t>abitazione</a:t>
            </a:r>
            <a:r>
              <a:rPr lang="en-US" dirty="0">
                <a:solidFill>
                  <a:schemeClr val="accent6">
                    <a:lumMod val="75000"/>
                  </a:schemeClr>
                </a:solidFill>
                <a:latin typeface="Cambria"/>
                <a:ea typeface="Cambria"/>
                <a:cs typeface="Cambria"/>
                <a:sym typeface="Cambria"/>
              </a:rPr>
              <a:t> e le </a:t>
            </a:r>
            <a:r>
              <a:rPr lang="en-US" dirty="0" err="1">
                <a:solidFill>
                  <a:schemeClr val="accent6">
                    <a:lumMod val="75000"/>
                  </a:schemeClr>
                </a:solidFill>
                <a:latin typeface="Cambria"/>
                <a:ea typeface="Cambria"/>
                <a:cs typeface="Cambria"/>
                <a:sym typeface="Cambria"/>
              </a:rPr>
              <a:t>competenze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arretrate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sottoposte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tassazione</a:t>
            </a:r>
            <a:r>
              <a:rPr lang="en-US" dirty="0">
                <a:solidFill>
                  <a:schemeClr val="accent6">
                    <a:lumMod val="75000"/>
                  </a:schemeClr>
                </a:solidFill>
                <a:latin typeface="Cambria"/>
                <a:ea typeface="Cambria"/>
                <a:cs typeface="Cambria"/>
                <a:sym typeface="Cambria"/>
              </a:rPr>
              <a:t> separata. </a:t>
            </a:r>
            <a:r>
              <a:rPr lang="en-US" dirty="0" err="1">
                <a:solidFill>
                  <a:schemeClr val="accent6">
                    <a:lumMod val="75000"/>
                  </a:schemeClr>
                </a:solidFill>
                <a:latin typeface="Cambria"/>
                <a:ea typeface="Cambria"/>
                <a:cs typeface="Cambria"/>
                <a:sym typeface="Cambria"/>
              </a:rPr>
              <a:t>L’indennità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tantum di cui al comma 1 non </a:t>
            </a:r>
            <a:r>
              <a:rPr lang="en-US" dirty="0" err="1">
                <a:solidFill>
                  <a:schemeClr val="accent6">
                    <a:lumMod val="75000"/>
                  </a:schemeClr>
                </a:solidFill>
                <a:latin typeface="Cambria"/>
                <a:ea typeface="Cambria"/>
                <a:cs typeface="Cambria"/>
                <a:sym typeface="Cambria"/>
              </a:rPr>
              <a:t>costituisce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reddito</a:t>
            </a:r>
            <a:r>
              <a:rPr lang="en-US" dirty="0">
                <a:solidFill>
                  <a:schemeClr val="accent6">
                    <a:lumMod val="75000"/>
                  </a:schemeClr>
                </a:solidFill>
                <a:latin typeface="Cambria"/>
                <a:ea typeface="Cambria"/>
                <a:cs typeface="Cambria"/>
                <a:sym typeface="Cambria"/>
              </a:rPr>
              <a:t> ai </a:t>
            </a:r>
            <a:r>
              <a:rPr lang="en-US" dirty="0" err="1">
                <a:solidFill>
                  <a:schemeClr val="accent6">
                    <a:lumMod val="75000"/>
                  </a:schemeClr>
                </a:solidFill>
                <a:latin typeface="Cambria"/>
                <a:ea typeface="Cambria"/>
                <a:cs typeface="Cambria"/>
                <a:sym typeface="Cambria"/>
              </a:rPr>
              <a:t>fini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fiscali</a:t>
            </a:r>
            <a:r>
              <a:rPr lang="en-US" dirty="0">
                <a:solidFill>
                  <a:schemeClr val="accent6">
                    <a:lumMod val="75000"/>
                  </a:schemeClr>
                </a:solidFill>
                <a:latin typeface="Cambria"/>
                <a:ea typeface="Cambria"/>
                <a:cs typeface="Cambria"/>
                <a:sym typeface="Cambria"/>
              </a:rPr>
              <a:t> né ai </a:t>
            </a:r>
            <a:r>
              <a:rPr lang="en-US" dirty="0" err="1">
                <a:solidFill>
                  <a:schemeClr val="accent6">
                    <a:lumMod val="75000"/>
                  </a:schemeClr>
                </a:solidFill>
                <a:latin typeface="Cambria"/>
                <a:ea typeface="Cambria"/>
                <a:cs typeface="Cambria"/>
                <a:sym typeface="Cambria"/>
              </a:rPr>
              <a:t>fini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corresponsione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prestazioni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previdenziali</a:t>
            </a:r>
            <a:r>
              <a:rPr lang="en-US" dirty="0">
                <a:solidFill>
                  <a:schemeClr val="accent6">
                    <a:lumMod val="75000"/>
                  </a:schemeClr>
                </a:solidFill>
                <a:latin typeface="Cambria"/>
                <a:ea typeface="Cambria"/>
                <a:cs typeface="Cambria"/>
                <a:sym typeface="Cambria"/>
              </a:rPr>
              <a:t> ed </a:t>
            </a:r>
            <a:r>
              <a:rPr lang="en-US" dirty="0" err="1">
                <a:solidFill>
                  <a:schemeClr val="accent6">
                    <a:lumMod val="75000"/>
                  </a:schemeClr>
                </a:solidFill>
                <a:latin typeface="Cambria"/>
                <a:ea typeface="Cambria"/>
                <a:cs typeface="Cambria"/>
                <a:sym typeface="Cambria"/>
              </a:rPr>
              <a:t>assistenziali</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cedibile</a:t>
            </a:r>
            <a:r>
              <a:rPr lang="en-US" dirty="0">
                <a:solidFill>
                  <a:schemeClr val="accent6">
                    <a:lumMod val="75000"/>
                  </a:schemeClr>
                </a:solidFill>
                <a:latin typeface="Cambria"/>
                <a:ea typeface="Cambria"/>
                <a:cs typeface="Cambria"/>
                <a:sym typeface="Cambria"/>
              </a:rPr>
              <a:t>, né </a:t>
            </a:r>
            <a:r>
              <a:rPr lang="en-US" dirty="0" err="1">
                <a:solidFill>
                  <a:schemeClr val="accent6">
                    <a:lumMod val="75000"/>
                  </a:schemeClr>
                </a:solidFill>
                <a:latin typeface="Cambria"/>
                <a:ea typeface="Cambria"/>
                <a:cs typeface="Cambria"/>
                <a:sym typeface="Cambria"/>
              </a:rPr>
              <a:t>sequestrabile</a:t>
            </a:r>
            <a:r>
              <a:rPr lang="en-US" dirty="0">
                <a:solidFill>
                  <a:schemeClr val="accent6">
                    <a:lumMod val="75000"/>
                  </a:schemeClr>
                </a:solidFill>
                <a:latin typeface="Cambria"/>
                <a:ea typeface="Cambria"/>
                <a:cs typeface="Cambria"/>
                <a:sym typeface="Cambria"/>
              </a:rPr>
              <a:t>, né </a:t>
            </a:r>
            <a:r>
              <a:rPr lang="en-US" dirty="0" err="1">
                <a:solidFill>
                  <a:schemeClr val="accent6">
                    <a:lumMod val="75000"/>
                  </a:schemeClr>
                </a:solidFill>
                <a:latin typeface="Cambria"/>
                <a:ea typeface="Cambria"/>
                <a:cs typeface="Cambria"/>
                <a:sym typeface="Cambria"/>
              </a:rPr>
              <a:t>pignorabile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Fondo</a:t>
            </a:r>
            <a:r>
              <a:rPr lang="en-US" b="1" dirty="0">
                <a:solidFill>
                  <a:schemeClr val="accent6">
                    <a:lumMod val="75000"/>
                  </a:schemeClr>
                </a:solidFill>
                <a:latin typeface="Cambria"/>
                <a:ea typeface="Cambria"/>
                <a:cs typeface="Cambria"/>
                <a:sym typeface="Cambria"/>
              </a:rPr>
              <a:t> per il </a:t>
            </a:r>
            <a:r>
              <a:rPr lang="en-US" b="1" dirty="0" err="1">
                <a:solidFill>
                  <a:schemeClr val="accent6">
                    <a:lumMod val="75000"/>
                  </a:schemeClr>
                </a:solidFill>
                <a:latin typeface="Cambria"/>
                <a:ea typeface="Cambria"/>
                <a:cs typeface="Cambria"/>
                <a:sym typeface="Cambria"/>
              </a:rPr>
              <a:t>sostegno</a:t>
            </a:r>
            <a:r>
              <a:rPr lang="en-US" b="1" dirty="0">
                <a:solidFill>
                  <a:schemeClr val="accent6">
                    <a:lumMod val="75000"/>
                  </a:schemeClr>
                </a:solidFill>
                <a:latin typeface="Cambria"/>
                <a:ea typeface="Cambria"/>
                <a:cs typeface="Cambria"/>
                <a:sym typeface="Cambria"/>
              </a:rPr>
              <a:t> del </a:t>
            </a:r>
            <a:r>
              <a:rPr lang="en-US" b="1" dirty="0" err="1">
                <a:solidFill>
                  <a:schemeClr val="accent6">
                    <a:lumMod val="75000"/>
                  </a:schemeClr>
                </a:solidFill>
                <a:latin typeface="Cambria"/>
                <a:ea typeface="Cambria"/>
                <a:cs typeface="Cambria"/>
                <a:sym typeface="Cambria"/>
              </a:rPr>
              <a:t>potere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d’acquisto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lavoratori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autonomi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previsione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Ministero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lavoro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politiche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sociali</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l’indennità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tantum per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lavoratori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autonomi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professionisti</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dotazione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finanziaria</a:t>
            </a:r>
            <a:r>
              <a:rPr lang="en-US" dirty="0">
                <a:solidFill>
                  <a:schemeClr val="accent6">
                    <a:lumMod val="75000"/>
                  </a:schemeClr>
                </a:solidFill>
                <a:latin typeface="Cambria"/>
                <a:ea typeface="Cambria"/>
                <a:cs typeface="Cambria"/>
                <a:sym typeface="Cambria"/>
              </a:rPr>
              <a:t> di 500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2022,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costituisce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relativo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limite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spesa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destinata</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finanziare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riconoscimento</a:t>
            </a:r>
            <a:r>
              <a:rPr lang="en-US" dirty="0">
                <a:solidFill>
                  <a:schemeClr val="accent6">
                    <a:lumMod val="75000"/>
                  </a:schemeClr>
                </a:solidFill>
                <a:latin typeface="Cambria"/>
                <a:ea typeface="Cambria"/>
                <a:cs typeface="Cambria"/>
                <a:sym typeface="Cambria"/>
              </a:rPr>
              <a:t>, in via </a:t>
            </a:r>
            <a:r>
              <a:rPr lang="en-US" dirty="0" err="1">
                <a:solidFill>
                  <a:schemeClr val="accent6">
                    <a:lumMod val="75000"/>
                  </a:schemeClr>
                </a:solidFill>
                <a:latin typeface="Cambria"/>
                <a:ea typeface="Cambria"/>
                <a:cs typeface="Cambria"/>
                <a:sym typeface="Cambria"/>
              </a:rPr>
              <a:t>eccezionale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un’indennità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tantum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2022 ai </a:t>
            </a:r>
            <a:r>
              <a:rPr lang="en-US" dirty="0" err="1">
                <a:solidFill>
                  <a:schemeClr val="accent6">
                    <a:lumMod val="75000"/>
                  </a:schemeClr>
                </a:solidFill>
                <a:latin typeface="Cambria"/>
                <a:ea typeface="Cambria"/>
                <a:cs typeface="Cambria"/>
                <a:sym typeface="Cambria"/>
              </a:rPr>
              <a:t>lavoratori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autonomi</a:t>
            </a:r>
            <a:r>
              <a:rPr lang="en-US" dirty="0">
                <a:solidFill>
                  <a:schemeClr val="accent6">
                    <a:lumMod val="75000"/>
                  </a:schemeClr>
                </a:solidFill>
                <a:latin typeface="Cambria"/>
                <a:ea typeface="Cambria"/>
                <a:cs typeface="Cambria"/>
                <a:sym typeface="Cambria"/>
              </a:rPr>
              <a:t> e ai </a:t>
            </a:r>
            <a:r>
              <a:rPr lang="en-US" dirty="0" err="1">
                <a:solidFill>
                  <a:schemeClr val="accent6">
                    <a:lumMod val="75000"/>
                  </a:schemeClr>
                </a:solidFill>
                <a:latin typeface="Cambria"/>
                <a:ea typeface="Cambria"/>
                <a:cs typeface="Cambria"/>
                <a:sym typeface="Cambria"/>
              </a:rPr>
              <a:t>professionisti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iscritti</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gestioni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previdenziali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dell'Istituto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previdenza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sociale</a:t>
            </a:r>
            <a:r>
              <a:rPr lang="en-US" dirty="0">
                <a:solidFill>
                  <a:schemeClr val="accent6">
                    <a:lumMod val="75000"/>
                  </a:schemeClr>
                </a:solidFill>
                <a:latin typeface="Cambria"/>
                <a:ea typeface="Cambria"/>
                <a:cs typeface="Cambria"/>
                <a:sym typeface="Cambria"/>
              </a:rPr>
              <a:t> (INPS) e ai </a:t>
            </a:r>
            <a:r>
              <a:rPr lang="en-US" dirty="0" err="1">
                <a:solidFill>
                  <a:schemeClr val="accent6">
                    <a:lumMod val="75000"/>
                  </a:schemeClr>
                </a:solidFill>
                <a:latin typeface="Cambria"/>
                <a:ea typeface="Cambria"/>
                <a:cs typeface="Cambria"/>
                <a:sym typeface="Cambria"/>
              </a:rPr>
              <a:t>professionisti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iscritti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gestori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forme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obbligatorie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previdenza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assistenza</a:t>
            </a:r>
            <a:r>
              <a:rPr lang="en-US" dirty="0">
                <a:solidFill>
                  <a:schemeClr val="accent6">
                    <a:lumMod val="75000"/>
                  </a:schemeClr>
                </a:solidFill>
                <a:latin typeface="Cambria"/>
                <a:ea typeface="Cambria"/>
                <a:cs typeface="Cambria"/>
                <a:sym typeface="Cambria"/>
              </a:rPr>
              <a:t> di cui al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legislativo</a:t>
            </a:r>
            <a:r>
              <a:rPr lang="en-US" dirty="0">
                <a:solidFill>
                  <a:schemeClr val="accent6">
                    <a:lumMod val="75000"/>
                  </a:schemeClr>
                </a:solidFill>
                <a:latin typeface="Cambria"/>
                <a:ea typeface="Cambria"/>
                <a:cs typeface="Cambria"/>
                <a:sym typeface="Cambria"/>
              </a:rPr>
              <a:t> 30 </a:t>
            </a:r>
            <a:r>
              <a:rPr lang="en-US" dirty="0" err="1">
                <a:solidFill>
                  <a:schemeClr val="accent6">
                    <a:lumMod val="75000"/>
                  </a:schemeClr>
                </a:solidFill>
                <a:latin typeface="Cambria"/>
                <a:ea typeface="Cambria"/>
                <a:cs typeface="Cambria"/>
                <a:sym typeface="Cambria"/>
              </a:rPr>
              <a:t>giugno</a:t>
            </a:r>
            <a:r>
              <a:rPr lang="en-US" dirty="0">
                <a:solidFill>
                  <a:schemeClr val="accent6">
                    <a:lumMod val="75000"/>
                  </a:schemeClr>
                </a:solidFill>
                <a:latin typeface="Cambria"/>
                <a:ea typeface="Cambria"/>
                <a:cs typeface="Cambria"/>
                <a:sym typeface="Cambria"/>
              </a:rPr>
              <a:t> 1994, n. 509, e al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legislativo</a:t>
            </a:r>
            <a:r>
              <a:rPr lang="en-US" dirty="0">
                <a:solidFill>
                  <a:schemeClr val="accent6">
                    <a:lumMod val="75000"/>
                  </a:schemeClr>
                </a:solidFill>
                <a:latin typeface="Cambria"/>
                <a:ea typeface="Cambria"/>
                <a:cs typeface="Cambria"/>
                <a:sym typeface="Cambria"/>
              </a:rPr>
              <a:t> 10 </a:t>
            </a:r>
            <a:r>
              <a:rPr lang="en-US" dirty="0" err="1">
                <a:solidFill>
                  <a:schemeClr val="accent6">
                    <a:lumMod val="75000"/>
                  </a:schemeClr>
                </a:solidFill>
                <a:latin typeface="Cambria"/>
                <a:ea typeface="Cambria"/>
                <a:cs typeface="Cambria"/>
                <a:sym typeface="Cambria"/>
              </a:rPr>
              <a:t>febbraio</a:t>
            </a:r>
            <a:r>
              <a:rPr lang="en-US" dirty="0">
                <a:solidFill>
                  <a:schemeClr val="accent6">
                    <a:lumMod val="75000"/>
                  </a:schemeClr>
                </a:solidFill>
                <a:latin typeface="Cambria"/>
                <a:ea typeface="Cambria"/>
                <a:cs typeface="Cambria"/>
                <a:sym typeface="Cambria"/>
              </a:rPr>
              <a:t> 1996, n. 103,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abbiano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fruito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dell’indennità</a:t>
            </a:r>
            <a:r>
              <a:rPr lang="en-US" dirty="0">
                <a:solidFill>
                  <a:schemeClr val="accent6">
                    <a:lumMod val="75000"/>
                  </a:schemeClr>
                </a:solidFill>
                <a:latin typeface="Cambria"/>
                <a:ea typeface="Cambria"/>
                <a:cs typeface="Cambria"/>
                <a:sym typeface="Cambria"/>
              </a:rPr>
              <a:t> di cui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articoli</a:t>
            </a:r>
            <a:r>
              <a:rPr lang="en-US" dirty="0">
                <a:solidFill>
                  <a:schemeClr val="accent6">
                    <a:lumMod val="75000"/>
                  </a:schemeClr>
                </a:solidFill>
                <a:latin typeface="Cambria"/>
                <a:ea typeface="Cambria"/>
                <a:cs typeface="Cambria"/>
                <a:sym typeface="Cambria"/>
              </a:rPr>
              <a:t> 31 e 32, e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abbiano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percepito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periodo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2021 un </a:t>
            </a:r>
            <a:r>
              <a:rPr lang="en-US" dirty="0" err="1">
                <a:solidFill>
                  <a:schemeClr val="accent6">
                    <a:lumMod val="75000"/>
                  </a:schemeClr>
                </a:solidFill>
                <a:latin typeface="Cambria"/>
                <a:ea typeface="Cambria"/>
                <a:cs typeface="Cambria"/>
                <a:sym typeface="Cambria"/>
              </a:rPr>
              <a:t>reddito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complessivo</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all’importo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stabilito</a:t>
            </a:r>
            <a:r>
              <a:rPr lang="en-US" dirty="0">
                <a:solidFill>
                  <a:schemeClr val="accent6">
                    <a:lumMod val="75000"/>
                  </a:schemeClr>
                </a:solidFill>
                <a:latin typeface="Cambria"/>
                <a:ea typeface="Cambria"/>
                <a:cs typeface="Cambria"/>
                <a:sym typeface="Cambria"/>
              </a:rPr>
              <a:t> con il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di cui al comma 2.</a:t>
            </a:r>
            <a:endParaRPr dirty="0">
              <a:solidFill>
                <a:schemeClr val="accent6">
                  <a:lumMod val="75000"/>
                </a:schemeClr>
              </a:solidFill>
              <a:latin typeface="Cambria"/>
              <a:ea typeface="Cambria"/>
              <a:cs typeface="Cambria"/>
              <a:sym typeface="Cambria"/>
            </a:endParaRPr>
          </a:p>
        </p:txBody>
      </p:sp>
      <p:pic>
        <p:nvPicPr>
          <p:cNvPr id="324" name="Google Shape;324;g12c4a9cd8c0_0_128"/>
          <p:cNvPicPr preferRelativeResize="0"/>
          <p:nvPr/>
        </p:nvPicPr>
        <p:blipFill rotWithShape="1">
          <a:blip r:embed="rId3">
            <a:alphaModFix/>
          </a:blip>
          <a:srcRect/>
          <a:stretch/>
        </p:blipFill>
        <p:spPr>
          <a:xfrm>
            <a:off x="9870975" y="366913"/>
            <a:ext cx="1718438" cy="349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b0c0b90a07_0_17"/>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330" name="Google Shape;330;gb0c0b90a07_0_17"/>
          <p:cNvSpPr txBox="1"/>
          <p:nvPr/>
        </p:nvSpPr>
        <p:spPr>
          <a:xfrm>
            <a:off x="572883" y="1037535"/>
            <a:ext cx="10799100" cy="54522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Incremento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crediti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l’acquisto</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energia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elettrica</a:t>
            </a:r>
            <a:r>
              <a:rPr lang="en-US" b="1" dirty="0">
                <a:solidFill>
                  <a:schemeClr val="accent6">
                    <a:lumMod val="75000"/>
                  </a:schemeClr>
                </a:solidFill>
                <a:latin typeface="Cambria"/>
                <a:ea typeface="Cambria"/>
                <a:cs typeface="Cambria"/>
                <a:sym typeface="Cambria"/>
              </a:rPr>
              <a:t> e di gas </a:t>
            </a:r>
            <a:r>
              <a:rPr lang="en-US" b="1" dirty="0" err="1">
                <a:solidFill>
                  <a:schemeClr val="accent6">
                    <a:lumMod val="75000"/>
                  </a:schemeClr>
                </a:solidFill>
                <a:latin typeface="Cambria"/>
                <a:ea typeface="Cambria"/>
                <a:cs typeface="Cambria"/>
                <a:sym typeface="Cambria"/>
              </a:rPr>
              <a:t>naturale</a:t>
            </a:r>
            <a:r>
              <a:rPr lang="en-US" b="1"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riconosciuto</a:t>
            </a:r>
            <a:r>
              <a:rPr lang="en-US" dirty="0">
                <a:solidFill>
                  <a:schemeClr val="accent6">
                    <a:lumMod val="75000"/>
                  </a:schemeClr>
                </a:solidFill>
                <a:latin typeface="Cambria"/>
                <a:ea typeface="Cambria"/>
                <a:cs typeface="Cambria"/>
                <a:sym typeface="Cambria"/>
              </a:rPr>
              <a:t> per il secondo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 alle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diverse da quelle a forte </a:t>
            </a:r>
            <a:r>
              <a:rPr lang="en-US" dirty="0" err="1">
                <a:solidFill>
                  <a:schemeClr val="accent6">
                    <a:lumMod val="75000"/>
                  </a:schemeClr>
                </a:solidFill>
                <a:latin typeface="Cambria"/>
                <a:ea typeface="Cambria"/>
                <a:cs typeface="Cambria"/>
                <a:sym typeface="Cambria"/>
              </a:rPr>
              <a:t>consumo</a:t>
            </a:r>
            <a:r>
              <a:rPr lang="en-US" dirty="0">
                <a:solidFill>
                  <a:schemeClr val="accent6">
                    <a:lumMod val="75000"/>
                  </a:schemeClr>
                </a:solidFill>
                <a:latin typeface="Cambria"/>
                <a:ea typeface="Cambria"/>
                <a:cs typeface="Cambria"/>
                <a:sym typeface="Cambria"/>
              </a:rPr>
              <a:t> di gas </a:t>
            </a:r>
            <a:r>
              <a:rPr lang="en-US" dirty="0" err="1">
                <a:solidFill>
                  <a:schemeClr val="accent6">
                    <a:lumMod val="75000"/>
                  </a:schemeClr>
                </a:solidFill>
                <a:latin typeface="Cambria"/>
                <a:ea typeface="Cambria"/>
                <a:cs typeface="Cambria"/>
                <a:sym typeface="Cambria"/>
              </a:rPr>
              <a:t>naturale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l’acquisto</a:t>
            </a:r>
            <a:r>
              <a:rPr lang="en-US" dirty="0">
                <a:solidFill>
                  <a:schemeClr val="accent6">
                    <a:lumMod val="75000"/>
                  </a:schemeClr>
                </a:solidFill>
                <a:latin typeface="Cambria"/>
                <a:ea typeface="Cambria"/>
                <a:cs typeface="Cambria"/>
                <a:sym typeface="Cambria"/>
              </a:rPr>
              <a:t> di gas </a:t>
            </a:r>
            <a:r>
              <a:rPr lang="en-US" dirty="0" err="1">
                <a:solidFill>
                  <a:schemeClr val="accent6">
                    <a:lumMod val="75000"/>
                  </a:schemeClr>
                </a:solidFill>
                <a:latin typeface="Cambria"/>
                <a:ea typeface="Cambria"/>
                <a:cs typeface="Cambria"/>
                <a:sym typeface="Cambria"/>
              </a:rPr>
              <a:t>naturale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decreto-legge</a:t>
            </a:r>
            <a:r>
              <a:rPr lang="en-US" dirty="0">
                <a:solidFill>
                  <a:schemeClr val="accent6">
                    <a:lumMod val="75000"/>
                  </a:schemeClr>
                </a:solidFill>
                <a:latin typeface="Cambria"/>
                <a:ea typeface="Cambria"/>
                <a:cs typeface="Cambria"/>
                <a:sym typeface="Cambria"/>
              </a:rPr>
              <a:t> n. 21/2022): dal 20 al 25%. Il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riconosciuto</a:t>
            </a:r>
            <a:r>
              <a:rPr lang="en-US" dirty="0">
                <a:solidFill>
                  <a:schemeClr val="accent6">
                    <a:lumMod val="75000"/>
                  </a:schemeClr>
                </a:solidFill>
                <a:latin typeface="Cambria"/>
                <a:ea typeface="Cambria"/>
                <a:cs typeface="Cambria"/>
                <a:sym typeface="Cambria"/>
              </a:rPr>
              <a:t> per il secondo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 alle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 forte </a:t>
            </a:r>
            <a:r>
              <a:rPr lang="en-US" dirty="0" err="1">
                <a:solidFill>
                  <a:schemeClr val="accent6">
                    <a:lumMod val="75000"/>
                  </a:schemeClr>
                </a:solidFill>
                <a:latin typeface="Cambria"/>
                <a:ea typeface="Cambria"/>
                <a:cs typeface="Cambria"/>
                <a:sym typeface="Cambria"/>
              </a:rPr>
              <a:t>consumo</a:t>
            </a:r>
            <a:r>
              <a:rPr lang="en-US" dirty="0">
                <a:solidFill>
                  <a:schemeClr val="accent6">
                    <a:lumMod val="75000"/>
                  </a:schemeClr>
                </a:solidFill>
                <a:latin typeface="Cambria"/>
                <a:ea typeface="Cambria"/>
                <a:cs typeface="Cambria"/>
                <a:sym typeface="Cambria"/>
              </a:rPr>
              <a:t> di gas </a:t>
            </a:r>
            <a:r>
              <a:rPr lang="en-US" dirty="0" err="1">
                <a:solidFill>
                  <a:schemeClr val="accent6">
                    <a:lumMod val="75000"/>
                  </a:schemeClr>
                </a:solidFill>
                <a:latin typeface="Cambria"/>
                <a:ea typeface="Cambria"/>
                <a:cs typeface="Cambria"/>
                <a:sym typeface="Cambria"/>
              </a:rPr>
              <a:t>naturale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decreti-legge</a:t>
            </a:r>
            <a:r>
              <a:rPr lang="en-US" dirty="0">
                <a:solidFill>
                  <a:schemeClr val="accent6">
                    <a:lumMod val="75000"/>
                  </a:schemeClr>
                </a:solidFill>
                <a:latin typeface="Cambria"/>
                <a:ea typeface="Cambria"/>
                <a:cs typeface="Cambria"/>
                <a:sym typeface="Cambria"/>
              </a:rPr>
              <a:t> n. 4/2022 e 17/2022): dal 20 al 25%. Il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riconosciuto</a:t>
            </a:r>
            <a:r>
              <a:rPr lang="en-US" dirty="0">
                <a:solidFill>
                  <a:schemeClr val="accent6">
                    <a:lumMod val="75000"/>
                  </a:schemeClr>
                </a:solidFill>
                <a:latin typeface="Cambria"/>
                <a:ea typeface="Cambria"/>
                <a:cs typeface="Cambria"/>
                <a:sym typeface="Cambria"/>
              </a:rPr>
              <a:t> per il secondo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 alle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dotate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contatori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potenza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disponibile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 16,5 kW, diverse da quelle a forte </a:t>
            </a:r>
            <a:r>
              <a:rPr lang="en-US" dirty="0" err="1">
                <a:solidFill>
                  <a:schemeClr val="accent6">
                    <a:lumMod val="75000"/>
                  </a:schemeClr>
                </a:solidFill>
                <a:latin typeface="Cambria"/>
                <a:ea typeface="Cambria"/>
                <a:cs typeface="Cambria"/>
                <a:sym typeface="Cambria"/>
              </a:rPr>
              <a:t>consumo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elettrica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decreto-legge</a:t>
            </a:r>
            <a:r>
              <a:rPr lang="en-US" dirty="0">
                <a:solidFill>
                  <a:schemeClr val="accent6">
                    <a:lumMod val="75000"/>
                  </a:schemeClr>
                </a:solidFill>
                <a:latin typeface="Cambria"/>
                <a:ea typeface="Cambria"/>
                <a:cs typeface="Cambria"/>
                <a:sym typeface="Cambria"/>
              </a:rPr>
              <a:t> n. 21/2022): dal 12 al 15%.</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b="1"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autotrasportatori</a:t>
            </a:r>
            <a:r>
              <a:rPr lang="en-US" b="1" dirty="0">
                <a:solidFill>
                  <a:schemeClr val="accent6">
                    <a:lumMod val="75000"/>
                  </a:schemeClr>
                </a:solidFill>
                <a:latin typeface="Cambria"/>
                <a:ea typeface="Cambria"/>
                <a:cs typeface="Cambria"/>
                <a:sym typeface="Cambria"/>
              </a:rPr>
              <a:t>: </a:t>
            </a:r>
            <a:r>
              <a:rPr lang="en-US" dirty="0">
                <a:solidFill>
                  <a:schemeClr val="accent6">
                    <a:lumMod val="75000"/>
                  </a:schemeClr>
                </a:solidFill>
                <a:latin typeface="Cambria"/>
                <a:ea typeface="Cambria"/>
                <a:cs typeface="Cambria"/>
                <a:sym typeface="Cambria"/>
              </a:rPr>
              <a:t>per </a:t>
            </a:r>
            <a:r>
              <a:rPr lang="en-US" dirty="0" err="1">
                <a:solidFill>
                  <a:schemeClr val="accent6">
                    <a:lumMod val="75000"/>
                  </a:schemeClr>
                </a:solidFill>
                <a:latin typeface="Cambria"/>
                <a:ea typeface="Cambria"/>
                <a:cs typeface="Cambria"/>
                <a:sym typeface="Cambria"/>
              </a:rPr>
              <a:t>mitigare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effetti</a:t>
            </a:r>
            <a:r>
              <a:rPr lang="en-US" dirty="0">
                <a:solidFill>
                  <a:schemeClr val="accent6">
                    <a:lumMod val="75000"/>
                  </a:schemeClr>
                </a:solidFill>
                <a:latin typeface="Cambria"/>
                <a:ea typeface="Cambria"/>
                <a:cs typeface="Cambria"/>
                <a:sym typeface="Cambria"/>
              </a:rPr>
              <a:t> economici </a:t>
            </a:r>
            <a:r>
              <a:rPr lang="en-US" dirty="0" err="1">
                <a:solidFill>
                  <a:schemeClr val="accent6">
                    <a:lumMod val="75000"/>
                  </a:schemeClr>
                </a:solidFill>
                <a:latin typeface="Cambria"/>
                <a:ea typeface="Cambria"/>
                <a:cs typeface="Cambria"/>
                <a:sym typeface="Cambria"/>
              </a:rPr>
              <a:t>derivanti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dall’eccezionale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incremento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costo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carburante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riconosciuto</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del 28%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spese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sostenute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primo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 per </a:t>
            </a:r>
            <a:r>
              <a:rPr lang="en-US" dirty="0" err="1">
                <a:solidFill>
                  <a:schemeClr val="accent6">
                    <a:lumMod val="75000"/>
                  </a:schemeClr>
                </a:solidFill>
                <a:latin typeface="Cambria"/>
                <a:ea typeface="Cambria"/>
                <a:cs typeface="Cambria"/>
                <a:sym typeface="Cambria"/>
              </a:rPr>
              <a:t>l’acquisto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gasolio</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parte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autotrasportatori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utilizzato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veicoli</a:t>
            </a:r>
            <a:r>
              <a:rPr lang="en-US" dirty="0">
                <a:solidFill>
                  <a:schemeClr val="accent6">
                    <a:lumMod val="75000"/>
                  </a:schemeClr>
                </a:solidFill>
                <a:latin typeface="Cambria"/>
                <a:ea typeface="Cambria"/>
                <a:cs typeface="Cambria"/>
                <a:sym typeface="Cambria"/>
              </a:rPr>
              <a:t> di peso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 7,5 </a:t>
            </a:r>
            <a:r>
              <a:rPr lang="en-US" dirty="0" err="1">
                <a:solidFill>
                  <a:schemeClr val="accent6">
                    <a:lumMod val="75000"/>
                  </a:schemeClr>
                </a:solidFill>
                <a:latin typeface="Cambria"/>
                <a:ea typeface="Cambria"/>
                <a:cs typeface="Cambria"/>
                <a:sym typeface="Cambria"/>
              </a:rPr>
              <a:t>tonnellate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categoria</a:t>
            </a:r>
            <a:r>
              <a:rPr lang="en-US" dirty="0">
                <a:solidFill>
                  <a:schemeClr val="accent6">
                    <a:lumMod val="75000"/>
                  </a:schemeClr>
                </a:solidFill>
                <a:latin typeface="Cambria"/>
                <a:ea typeface="Cambria"/>
                <a:cs typeface="Cambria"/>
                <a:sym typeface="Cambria"/>
              </a:rPr>
              <a:t> euro 5 o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Questa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sarà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applicabile</a:t>
            </a:r>
            <a:r>
              <a:rPr lang="en-US" dirty="0">
                <a:solidFill>
                  <a:schemeClr val="accent6">
                    <a:lumMod val="75000"/>
                  </a:schemeClr>
                </a:solidFill>
                <a:latin typeface="Cambria"/>
                <a:ea typeface="Cambria"/>
                <a:cs typeface="Cambria"/>
                <a:sym typeface="Cambria"/>
              </a:rPr>
              <a:t> previa </a:t>
            </a:r>
            <a:r>
              <a:rPr lang="en-US" dirty="0" err="1">
                <a:solidFill>
                  <a:schemeClr val="accent6">
                    <a:lumMod val="75000"/>
                  </a:schemeClr>
                </a:solidFill>
                <a:latin typeface="Cambria"/>
                <a:ea typeface="Cambria"/>
                <a:cs typeface="Cambria"/>
                <a:sym typeface="Cambria"/>
              </a:rPr>
              <a:t>compatibilità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mediante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apposita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autorizzazione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con la </a:t>
            </a:r>
            <a:r>
              <a:rPr lang="en-US" dirty="0" err="1">
                <a:solidFill>
                  <a:schemeClr val="accent6">
                    <a:lumMod val="75000"/>
                  </a:schemeClr>
                </a:solidFill>
                <a:latin typeface="Cambria"/>
                <a:ea typeface="Cambria"/>
                <a:cs typeface="Cambria"/>
                <a:sym typeface="Cambria"/>
              </a:rPr>
              <a:t>normativa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materia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aiuti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Viene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abrogato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l’art</a:t>
            </a:r>
            <a:r>
              <a:rPr lang="en-US" dirty="0">
                <a:solidFill>
                  <a:schemeClr val="accent6">
                    <a:lumMod val="75000"/>
                  </a:schemeClr>
                </a:solidFill>
                <a:latin typeface="Cambria"/>
                <a:ea typeface="Cambria"/>
                <a:cs typeface="Cambria"/>
                <a:sym typeface="Cambria"/>
              </a:rPr>
              <a:t>. 17 del DL 21/2022 (cd. “</a:t>
            </a:r>
            <a:r>
              <a:rPr lang="en-US" dirty="0" err="1">
                <a:solidFill>
                  <a:schemeClr val="accent6">
                    <a:lumMod val="75000"/>
                  </a:schemeClr>
                </a:solidFill>
                <a:latin typeface="Cambria"/>
                <a:ea typeface="Cambria"/>
                <a:cs typeface="Cambria"/>
                <a:sym typeface="Cambria"/>
              </a:rPr>
              <a:t>Tagliaprezzi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recante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per il </a:t>
            </a:r>
            <a:r>
              <a:rPr lang="en-US" dirty="0" err="1">
                <a:solidFill>
                  <a:schemeClr val="accent6">
                    <a:lumMod val="75000"/>
                  </a:schemeClr>
                </a:solidFill>
                <a:latin typeface="Cambria"/>
                <a:ea typeface="Cambria"/>
                <a:cs typeface="Cambria"/>
                <a:sym typeface="Cambria"/>
              </a:rPr>
              <a:t>sostegno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settore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dell'autotrasporto</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b="1"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Estensione</a:t>
            </a:r>
            <a:r>
              <a:rPr lang="en-US" b="1" dirty="0">
                <a:solidFill>
                  <a:schemeClr val="accent6">
                    <a:lumMod val="75000"/>
                  </a:schemeClr>
                </a:solidFill>
                <a:latin typeface="Cambria"/>
                <a:ea typeface="Cambria"/>
                <a:cs typeface="Cambria"/>
                <a:sym typeface="Cambria"/>
              </a:rPr>
              <a:t> al primo </a:t>
            </a:r>
            <a:r>
              <a:rPr lang="en-US" b="1" dirty="0" err="1">
                <a:solidFill>
                  <a:schemeClr val="accent6">
                    <a:lumMod val="75000"/>
                  </a:schemeClr>
                </a:solidFill>
                <a:latin typeface="Cambria"/>
                <a:ea typeface="Cambria"/>
                <a:cs typeface="Cambria"/>
                <a:sym typeface="Cambria"/>
              </a:rPr>
              <a:t>trimestre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dell’anno</a:t>
            </a:r>
            <a:r>
              <a:rPr lang="en-US" b="1" dirty="0">
                <a:solidFill>
                  <a:schemeClr val="accent6">
                    <a:lumMod val="75000"/>
                  </a:schemeClr>
                </a:solidFill>
                <a:latin typeface="Cambria"/>
                <a:ea typeface="Cambria"/>
                <a:cs typeface="Cambria"/>
                <a:sym typeface="Cambria"/>
              </a:rPr>
              <a:t> 2022 del </a:t>
            </a:r>
            <a:r>
              <a:rPr lang="en-US" b="1" dirty="0" err="1">
                <a:solidFill>
                  <a:schemeClr val="accent6">
                    <a:lumMod val="75000"/>
                  </a:schemeClr>
                </a:solidFill>
                <a:latin typeface="Cambria"/>
                <a:ea typeface="Cambria"/>
                <a:cs typeface="Cambria"/>
                <a:sym typeface="Cambria"/>
              </a:rPr>
              <a:t>contributo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straordinario</a:t>
            </a:r>
            <a:r>
              <a:rPr lang="en-US" b="1" dirty="0">
                <a:solidFill>
                  <a:schemeClr val="accent6">
                    <a:lumMod val="75000"/>
                  </a:schemeClr>
                </a:solidFill>
                <a:latin typeface="Cambria"/>
                <a:ea typeface="Cambria"/>
                <a:cs typeface="Cambria"/>
                <a:sym typeface="Cambria"/>
              </a:rPr>
              <a:t>, sotto forma di </a:t>
            </a: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 forte </a:t>
            </a:r>
            <a:r>
              <a:rPr lang="en-US" b="1" dirty="0" err="1">
                <a:solidFill>
                  <a:schemeClr val="accent6">
                    <a:lumMod val="75000"/>
                  </a:schemeClr>
                </a:solidFill>
                <a:latin typeface="Cambria"/>
                <a:ea typeface="Cambria"/>
                <a:cs typeface="Cambria"/>
                <a:sym typeface="Cambria"/>
              </a:rPr>
              <a:t>consumo</a:t>
            </a:r>
            <a:r>
              <a:rPr lang="en-US" b="1" dirty="0">
                <a:solidFill>
                  <a:schemeClr val="accent6">
                    <a:lumMod val="75000"/>
                  </a:schemeClr>
                </a:solidFill>
                <a:latin typeface="Cambria"/>
                <a:ea typeface="Cambria"/>
                <a:cs typeface="Cambria"/>
                <a:sym typeface="Cambria"/>
              </a:rPr>
              <a:t> di gas </a:t>
            </a:r>
            <a:r>
              <a:rPr lang="en-US" b="1" dirty="0" err="1">
                <a:solidFill>
                  <a:schemeClr val="accent6">
                    <a:lumMod val="75000"/>
                  </a:schemeClr>
                </a:solidFill>
                <a:latin typeface="Cambria"/>
                <a:ea typeface="Cambria"/>
                <a:cs typeface="Cambria"/>
                <a:sym typeface="Cambria"/>
              </a:rPr>
              <a:t>naturale</a:t>
            </a:r>
            <a:r>
              <a:rPr lang="en-US" b="1"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viene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riconosciuto</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l’introduzione</a:t>
            </a:r>
            <a:r>
              <a:rPr lang="en-US" dirty="0">
                <a:solidFill>
                  <a:schemeClr val="accent6">
                    <a:lumMod val="75000"/>
                  </a:schemeClr>
                </a:solidFill>
                <a:latin typeface="Cambria"/>
                <a:ea typeface="Cambria"/>
                <a:cs typeface="Cambria"/>
                <a:sym typeface="Cambria"/>
              </a:rPr>
              <a:t> ex novo dell’art.15.1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n. 25/2022 un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per il primo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 alle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 forte </a:t>
            </a:r>
            <a:r>
              <a:rPr lang="en-US" dirty="0" err="1">
                <a:solidFill>
                  <a:schemeClr val="accent6">
                    <a:lumMod val="75000"/>
                  </a:schemeClr>
                </a:solidFill>
                <a:latin typeface="Cambria"/>
                <a:ea typeface="Cambria"/>
                <a:cs typeface="Cambria"/>
                <a:sym typeface="Cambria"/>
              </a:rPr>
              <a:t>consumo</a:t>
            </a:r>
            <a:r>
              <a:rPr lang="en-US" dirty="0">
                <a:solidFill>
                  <a:schemeClr val="accent6">
                    <a:lumMod val="75000"/>
                  </a:schemeClr>
                </a:solidFill>
                <a:latin typeface="Cambria"/>
                <a:ea typeface="Cambria"/>
                <a:cs typeface="Cambria"/>
                <a:sym typeface="Cambria"/>
              </a:rPr>
              <a:t> di gas </a:t>
            </a:r>
            <a:r>
              <a:rPr lang="en-US" dirty="0" err="1">
                <a:solidFill>
                  <a:schemeClr val="accent6">
                    <a:lumMod val="75000"/>
                  </a:schemeClr>
                </a:solidFill>
                <a:latin typeface="Cambria"/>
                <a:ea typeface="Cambria"/>
                <a:cs typeface="Cambria"/>
                <a:sym typeface="Cambria"/>
              </a:rPr>
              <a:t>naturale</a:t>
            </a:r>
            <a:r>
              <a:rPr lang="en-US" dirty="0">
                <a:solidFill>
                  <a:schemeClr val="accent6">
                    <a:lumMod val="75000"/>
                  </a:schemeClr>
                </a:solidFill>
                <a:latin typeface="Cambria"/>
                <a:ea typeface="Cambria"/>
                <a:cs typeface="Cambria"/>
                <a:sym typeface="Cambria"/>
              </a:rPr>
              <a:t> (delineate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comma secondo)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al 10%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spese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sostenute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cedibile</a:t>
            </a:r>
            <a:r>
              <a:rPr lang="en-US" dirty="0">
                <a:solidFill>
                  <a:schemeClr val="accent6">
                    <a:lumMod val="75000"/>
                  </a:schemeClr>
                </a:solidFill>
                <a:latin typeface="Cambria"/>
                <a:ea typeface="Cambria"/>
                <a:cs typeface="Cambria"/>
                <a:sym typeface="Cambria"/>
              </a:rPr>
              <a:t> ed </a:t>
            </a:r>
            <a:r>
              <a:rPr lang="en-US" dirty="0" err="1">
                <a:solidFill>
                  <a:schemeClr val="accent6">
                    <a:lumMod val="75000"/>
                  </a:schemeClr>
                </a:solidFill>
                <a:latin typeface="Cambria"/>
                <a:ea typeface="Cambria"/>
                <a:cs typeface="Cambria"/>
                <a:sym typeface="Cambria"/>
              </a:rPr>
              <a:t>utilizzabile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esclusivamente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compensazione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Maggiorazione</a:t>
            </a:r>
            <a:r>
              <a:rPr lang="en-US" b="1" dirty="0">
                <a:solidFill>
                  <a:schemeClr val="accent6">
                    <a:lumMod val="75000"/>
                  </a:schemeClr>
                </a:solidFill>
                <a:latin typeface="Cambria"/>
                <a:ea typeface="Cambria"/>
                <a:cs typeface="Cambria"/>
                <a:sym typeface="Cambria"/>
              </a:rPr>
              <a:t> del </a:t>
            </a: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imposta</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investimenti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beni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immateriali</a:t>
            </a:r>
            <a:r>
              <a:rPr lang="en-US" b="1" dirty="0">
                <a:solidFill>
                  <a:schemeClr val="accent6">
                    <a:lumMod val="75000"/>
                  </a:schemeClr>
                </a:solidFill>
                <a:latin typeface="Cambria"/>
                <a:ea typeface="Cambria"/>
                <a:cs typeface="Cambria"/>
                <a:sym typeface="Cambria"/>
              </a:rPr>
              <a:t> 4.0</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l’aliquota</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n. 178/2020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aumentata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sino</a:t>
            </a:r>
            <a:r>
              <a:rPr lang="en-US" dirty="0">
                <a:solidFill>
                  <a:schemeClr val="accent6">
                    <a:lumMod val="75000"/>
                  </a:schemeClr>
                </a:solidFill>
                <a:latin typeface="Cambria"/>
                <a:ea typeface="Cambria"/>
                <a:cs typeface="Cambria"/>
                <a:sym typeface="Cambria"/>
              </a:rPr>
              <a:t>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2022 o 30 </a:t>
            </a:r>
            <a:r>
              <a:rPr lang="en-US" dirty="0" err="1">
                <a:solidFill>
                  <a:schemeClr val="accent6">
                    <a:lumMod val="75000"/>
                  </a:schemeClr>
                </a:solidFill>
                <a:latin typeface="Cambria"/>
                <a:ea typeface="Cambria"/>
                <a:cs typeface="Cambria"/>
                <a:sym typeface="Cambria"/>
              </a:rPr>
              <a:t>giugno</a:t>
            </a:r>
            <a:r>
              <a:rPr lang="en-US" dirty="0">
                <a:solidFill>
                  <a:schemeClr val="accent6">
                    <a:lumMod val="75000"/>
                  </a:schemeClr>
                </a:solidFill>
                <a:latin typeface="Cambria"/>
                <a:ea typeface="Cambria"/>
                <a:cs typeface="Cambria"/>
                <a:sym typeface="Cambria"/>
              </a:rPr>
              <a:t> 2023 se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effettuato</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pagamento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acconto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almeno</a:t>
            </a:r>
            <a:r>
              <a:rPr lang="en-US" dirty="0">
                <a:solidFill>
                  <a:schemeClr val="accent6">
                    <a:lumMod val="75000"/>
                  </a:schemeClr>
                </a:solidFill>
                <a:latin typeface="Cambria"/>
                <a:ea typeface="Cambria"/>
                <a:cs typeface="Cambria"/>
                <a:sym typeface="Cambria"/>
              </a:rPr>
              <a:t> al 20% del </a:t>
            </a:r>
            <a:r>
              <a:rPr lang="en-US" dirty="0" err="1">
                <a:solidFill>
                  <a:schemeClr val="accent6">
                    <a:lumMod val="75000"/>
                  </a:schemeClr>
                </a:solidFill>
                <a:latin typeface="Cambria"/>
                <a:ea typeface="Cambria"/>
                <a:cs typeface="Cambria"/>
                <a:sym typeface="Cambria"/>
              </a:rPr>
              <a:t>valore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beni</a:t>
            </a:r>
            <a:r>
              <a:rPr lang="en-US" dirty="0">
                <a:solidFill>
                  <a:schemeClr val="accent6">
                    <a:lumMod val="75000"/>
                  </a:schemeClr>
                </a:solidFill>
                <a:latin typeface="Cambria"/>
                <a:ea typeface="Cambria"/>
                <a:cs typeface="Cambria"/>
                <a:sym typeface="Cambria"/>
              </a:rPr>
              <a:t>, dal 20 al 50%. La </a:t>
            </a:r>
            <a:r>
              <a:rPr lang="en-US" dirty="0" err="1">
                <a:solidFill>
                  <a:schemeClr val="accent6">
                    <a:lumMod val="75000"/>
                  </a:schemeClr>
                </a:solidFill>
                <a:latin typeface="Cambria"/>
                <a:ea typeface="Cambria"/>
                <a:cs typeface="Cambria"/>
                <a:sym typeface="Cambria"/>
              </a:rPr>
              <a:t>proposta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maggiorazione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risponde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all’esigenza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assicurare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un’accelerazione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dinamica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investimenti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beni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strumentali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immateriali</a:t>
            </a:r>
            <a:r>
              <a:rPr lang="en-US" dirty="0">
                <a:solidFill>
                  <a:schemeClr val="accent6">
                    <a:lumMod val="75000"/>
                  </a:schemeClr>
                </a:solidFill>
                <a:latin typeface="Cambria"/>
                <a:ea typeface="Cambria"/>
                <a:cs typeface="Cambria"/>
                <a:sym typeface="Cambria"/>
              </a:rPr>
              <a:t> di cui </a:t>
            </a:r>
            <a:r>
              <a:rPr lang="en-US" dirty="0" err="1">
                <a:solidFill>
                  <a:schemeClr val="accent6">
                    <a:lumMod val="75000"/>
                  </a:schemeClr>
                </a:solidFill>
                <a:latin typeface="Cambria"/>
                <a:ea typeface="Cambria"/>
                <a:cs typeface="Cambria"/>
                <a:sym typeface="Cambria"/>
              </a:rPr>
              <a:t>all’allegato</a:t>
            </a:r>
            <a:r>
              <a:rPr lang="en-US" dirty="0">
                <a:solidFill>
                  <a:schemeClr val="accent6">
                    <a:lumMod val="75000"/>
                  </a:schemeClr>
                </a:solidFill>
                <a:latin typeface="Cambria"/>
                <a:ea typeface="Cambria"/>
                <a:cs typeface="Cambria"/>
                <a:sym typeface="Cambria"/>
              </a:rPr>
              <a:t> B </a:t>
            </a:r>
            <a:r>
              <a:rPr lang="en-US" dirty="0" err="1">
                <a:solidFill>
                  <a:schemeClr val="accent6">
                    <a:lumMod val="75000"/>
                  </a:schemeClr>
                </a:solidFill>
                <a:latin typeface="Cambria"/>
                <a:ea typeface="Cambria"/>
                <a:cs typeface="Cambria"/>
                <a:sym typeface="Cambria"/>
              </a:rPr>
              <a:t>annesso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11dicembre 2016, n. 232.</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endParaRPr sz="1400" b="0" i="0" u="none" strike="noStrike" cap="none" dirty="0">
              <a:solidFill>
                <a:srgbClr val="0C343D"/>
              </a:solidFill>
              <a:latin typeface="Cambria"/>
              <a:ea typeface="Cambria"/>
              <a:cs typeface="Cambria"/>
              <a:sym typeface="Cambria"/>
            </a:endParaRPr>
          </a:p>
        </p:txBody>
      </p:sp>
      <p:pic>
        <p:nvPicPr>
          <p:cNvPr id="331" name="Google Shape;331;gb0c0b90a07_0_17"/>
          <p:cNvPicPr preferRelativeResize="0"/>
          <p:nvPr/>
        </p:nvPicPr>
        <p:blipFill rotWithShape="1">
          <a:blip r:embed="rId3">
            <a:alphaModFix/>
          </a:blip>
          <a:srcRect/>
          <a:stretch/>
        </p:blipFill>
        <p:spPr>
          <a:xfrm>
            <a:off x="9565100" y="366913"/>
            <a:ext cx="1718438" cy="349925"/>
          </a:xfrm>
          <a:prstGeom prst="rect">
            <a:avLst/>
          </a:prstGeom>
          <a:noFill/>
          <a:ln>
            <a:noFill/>
          </a:ln>
        </p:spPr>
      </p:pic>
      <p:sp>
        <p:nvSpPr>
          <p:cNvPr id="332" name="Google Shape;332;gb0c0b90a07_0_17"/>
          <p:cNvSpPr txBox="1"/>
          <p:nvPr/>
        </p:nvSpPr>
        <p:spPr>
          <a:xfrm>
            <a:off x="650102"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err="1">
                <a:solidFill>
                  <a:schemeClr val="accent6">
                    <a:lumMod val="75000"/>
                  </a:schemeClr>
                </a:solidFill>
                <a:latin typeface="Cambria"/>
                <a:ea typeface="Cambria"/>
                <a:cs typeface="Cambria"/>
                <a:sym typeface="Cambria"/>
              </a:rPr>
              <a:t>Credito</a:t>
            </a:r>
            <a:endParaRPr sz="22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2c4a9cd8c0_0_121"/>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338" name="Google Shape;338;g12c4a9cd8c0_0_121"/>
          <p:cNvSpPr txBox="1"/>
          <p:nvPr/>
        </p:nvSpPr>
        <p:spPr>
          <a:xfrm>
            <a:off x="572883" y="1037535"/>
            <a:ext cx="10799100" cy="54522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formazione</a:t>
            </a:r>
            <a:r>
              <a:rPr lang="en-US" b="1" dirty="0">
                <a:solidFill>
                  <a:schemeClr val="accent6">
                    <a:lumMod val="75000"/>
                  </a:schemeClr>
                </a:solidFill>
                <a:latin typeface="Cambria"/>
                <a:ea typeface="Cambria"/>
                <a:cs typeface="Cambria"/>
                <a:sym typeface="Cambria"/>
              </a:rPr>
              <a:t> 4.0</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aliquote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n. 160/2019 per le </a:t>
            </a:r>
            <a:r>
              <a:rPr lang="en-US" dirty="0" err="1">
                <a:solidFill>
                  <a:schemeClr val="accent6">
                    <a:lumMod val="75000"/>
                  </a:schemeClr>
                </a:solidFill>
                <a:latin typeface="Cambria"/>
                <a:ea typeface="Cambria"/>
                <a:cs typeface="Cambria"/>
                <a:sym typeface="Cambria"/>
              </a:rPr>
              <a:t>spese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formazione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personale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dipendente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finalizzate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all’acquisizione</a:t>
            </a:r>
            <a:r>
              <a:rPr lang="en-US" dirty="0">
                <a:solidFill>
                  <a:schemeClr val="accent6">
                    <a:lumMod val="75000"/>
                  </a:schemeClr>
                </a:solidFill>
                <a:latin typeface="Cambria"/>
                <a:ea typeface="Cambria"/>
                <a:cs typeface="Cambria"/>
                <a:sym typeface="Cambria"/>
              </a:rPr>
              <a:t> o al </a:t>
            </a:r>
            <a:r>
              <a:rPr lang="en-US" dirty="0" err="1">
                <a:solidFill>
                  <a:schemeClr val="accent6">
                    <a:lumMod val="75000"/>
                  </a:schemeClr>
                </a:solidFill>
                <a:latin typeface="Cambria"/>
                <a:ea typeface="Cambria"/>
                <a:cs typeface="Cambria"/>
                <a:sym typeface="Cambria"/>
              </a:rPr>
              <a:t>consolidamento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competenze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tecnologiche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aumentate</a:t>
            </a:r>
            <a:r>
              <a:rPr lang="en-US" dirty="0">
                <a:solidFill>
                  <a:schemeClr val="accent6">
                    <a:lumMod val="75000"/>
                  </a:schemeClr>
                </a:solidFill>
                <a:latin typeface="Cambria"/>
                <a:ea typeface="Cambria"/>
                <a:cs typeface="Cambria"/>
                <a:sym typeface="Cambria"/>
              </a:rPr>
              <a:t> dal 50 al 70% (per le </a:t>
            </a:r>
            <a:r>
              <a:rPr lang="en-US" dirty="0" err="1">
                <a:solidFill>
                  <a:schemeClr val="accent6">
                    <a:lumMod val="75000"/>
                  </a:schemeClr>
                </a:solidFill>
                <a:latin typeface="Cambria"/>
                <a:ea typeface="Cambria"/>
                <a:cs typeface="Cambria"/>
                <a:sym typeface="Cambria"/>
              </a:rPr>
              <a:t>piccole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e dal 40 al 50% (per le </a:t>
            </a:r>
            <a:r>
              <a:rPr lang="en-US" dirty="0" err="1">
                <a:solidFill>
                  <a:schemeClr val="accent6">
                    <a:lumMod val="75000"/>
                  </a:schemeClr>
                </a:solidFill>
                <a:latin typeface="Cambria"/>
                <a:ea typeface="Cambria"/>
                <a:cs typeface="Cambria"/>
                <a:sym typeface="Cambria"/>
              </a:rPr>
              <a:t>medie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modifica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pertanto</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elevare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qualità</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sistema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formazione</a:t>
            </a:r>
            <a:r>
              <a:rPr lang="en-US" dirty="0">
                <a:solidFill>
                  <a:schemeClr val="accent6">
                    <a:lumMod val="75000"/>
                  </a:schemeClr>
                </a:solidFill>
                <a:latin typeface="Cambria"/>
                <a:ea typeface="Cambria"/>
                <a:cs typeface="Cambria"/>
                <a:sym typeface="Cambria"/>
              </a:rPr>
              <a:t> 4.0, </a:t>
            </a:r>
            <a:r>
              <a:rPr lang="en-US" dirty="0" err="1">
                <a:solidFill>
                  <a:schemeClr val="accent6">
                    <a:lumMod val="75000"/>
                  </a:schemeClr>
                </a:solidFill>
                <a:latin typeface="Cambria"/>
                <a:ea typeface="Cambria"/>
                <a:cs typeface="Cambria"/>
                <a:sym typeface="Cambria"/>
              </a:rPr>
              <a:t>garantendo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rispondenza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fabbisogni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beneficiano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e le </a:t>
            </a:r>
            <a:r>
              <a:rPr lang="en-US" dirty="0" err="1">
                <a:solidFill>
                  <a:schemeClr val="accent6">
                    <a:lumMod val="75000"/>
                  </a:schemeClr>
                </a:solidFill>
                <a:latin typeface="Cambria"/>
                <a:ea typeface="Cambria"/>
                <a:cs typeface="Cambria"/>
                <a:sym typeface="Cambria"/>
              </a:rPr>
              <a:t>attività</a:t>
            </a:r>
            <a:r>
              <a:rPr lang="en-US" dirty="0">
                <a:solidFill>
                  <a:schemeClr val="accent6">
                    <a:lumMod val="75000"/>
                  </a:schemeClr>
                </a:solidFill>
                <a:latin typeface="Cambria"/>
                <a:ea typeface="Cambria"/>
                <a:cs typeface="Cambria"/>
                <a:sym typeface="Cambria"/>
              </a:rPr>
              <a:t> formative </a:t>
            </a:r>
            <a:r>
              <a:rPr lang="en-US" dirty="0" err="1">
                <a:solidFill>
                  <a:schemeClr val="accent6">
                    <a:lumMod val="75000"/>
                  </a:schemeClr>
                </a:solidFill>
                <a:latin typeface="Cambria"/>
                <a:ea typeface="Cambria"/>
                <a:cs typeface="Cambria"/>
                <a:sym typeface="Cambria"/>
              </a:rPr>
              <a:t>erogate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tal</a:t>
            </a:r>
            <a:r>
              <a:rPr lang="en-US" dirty="0">
                <a:solidFill>
                  <a:schemeClr val="accent6">
                    <a:lumMod val="75000"/>
                  </a:schemeClr>
                </a:solidFill>
                <a:latin typeface="Cambria"/>
                <a:ea typeface="Cambria"/>
                <a:cs typeface="Cambria"/>
                <a:sym typeface="Cambria"/>
              </a:rPr>
              <a:t> fine, </a:t>
            </a: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certificazione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risultati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conseguiti</a:t>
            </a:r>
            <a:r>
              <a:rPr lang="en-US" dirty="0">
                <a:solidFill>
                  <a:schemeClr val="accent6">
                    <a:lumMod val="75000"/>
                  </a:schemeClr>
                </a:solidFill>
                <a:latin typeface="Cambria"/>
                <a:ea typeface="Cambria"/>
                <a:cs typeface="Cambria"/>
                <a:sym typeface="Cambria"/>
              </a:rPr>
              <a:t> in termini di </a:t>
            </a:r>
            <a:r>
              <a:rPr lang="en-US" dirty="0" err="1">
                <a:solidFill>
                  <a:schemeClr val="accent6">
                    <a:lumMod val="75000"/>
                  </a:schemeClr>
                </a:solidFill>
                <a:latin typeface="Cambria"/>
                <a:ea typeface="Cambria"/>
                <a:cs typeface="Cambria"/>
                <a:sym typeface="Cambria"/>
              </a:rPr>
              <a:t>acquisizione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consolidamento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competenze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p:txBody>
      </p:sp>
      <p:pic>
        <p:nvPicPr>
          <p:cNvPr id="339" name="Google Shape;339;g12c4a9cd8c0_0_121"/>
          <p:cNvPicPr preferRelativeResize="0"/>
          <p:nvPr/>
        </p:nvPicPr>
        <p:blipFill rotWithShape="1">
          <a:blip r:embed="rId3">
            <a:alphaModFix/>
          </a:blip>
          <a:srcRect/>
          <a:stretch/>
        </p:blipFill>
        <p:spPr>
          <a:xfrm>
            <a:off x="9565100" y="366913"/>
            <a:ext cx="1718438" cy="349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12dc04bd06_0_134"/>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345" name="Google Shape;345;g112dc04bd06_0_134"/>
          <p:cNvSpPr txBox="1"/>
          <p:nvPr/>
        </p:nvSpPr>
        <p:spPr>
          <a:xfrm>
            <a:off x="650125" y="1035747"/>
            <a:ext cx="10799100" cy="49662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Incremento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produzione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energia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elettrica</a:t>
            </a:r>
            <a:r>
              <a:rPr lang="en-US" b="1" dirty="0">
                <a:solidFill>
                  <a:schemeClr val="accent6">
                    <a:lumMod val="75000"/>
                  </a:schemeClr>
                </a:solidFill>
                <a:latin typeface="Cambria"/>
                <a:ea typeface="Cambria"/>
                <a:cs typeface="Cambria"/>
                <a:sym typeface="Cambria"/>
              </a:rPr>
              <a:t> da </a:t>
            </a:r>
            <a:r>
              <a:rPr lang="en-US" b="1" dirty="0" err="1">
                <a:solidFill>
                  <a:schemeClr val="accent6">
                    <a:lumMod val="75000"/>
                  </a:schemeClr>
                </a:solidFill>
                <a:latin typeface="Cambria"/>
                <a:ea typeface="Cambria"/>
                <a:cs typeface="Cambria"/>
                <a:sym typeface="Cambria"/>
              </a:rPr>
              <a:t>fonti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rinnovabili</a:t>
            </a:r>
            <a:r>
              <a:rPr lang="en-US" b="1" dirty="0">
                <a:solidFill>
                  <a:schemeClr val="accent6">
                    <a:lumMod val="75000"/>
                  </a:schemeClr>
                </a:solidFill>
                <a:latin typeface="Cambria"/>
                <a:ea typeface="Cambria"/>
                <a:cs typeface="Cambria"/>
                <a:sym typeface="Cambria"/>
              </a:rPr>
              <a:t> per il </a:t>
            </a:r>
            <a:r>
              <a:rPr lang="en-US" b="1" dirty="0" err="1">
                <a:solidFill>
                  <a:schemeClr val="accent6">
                    <a:lumMod val="75000"/>
                  </a:schemeClr>
                </a:solidFill>
                <a:latin typeface="Cambria"/>
                <a:ea typeface="Cambria"/>
                <a:cs typeface="Cambria"/>
                <a:sym typeface="Cambria"/>
              </a:rPr>
              <a:t>settore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agricolo</a:t>
            </a:r>
            <a:r>
              <a:rPr lang="en-US" b="1"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presente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volto</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introdurre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misure per </a:t>
            </a:r>
            <a:r>
              <a:rPr lang="en-US" dirty="0" err="1">
                <a:solidFill>
                  <a:schemeClr val="accent6">
                    <a:lumMod val="75000"/>
                  </a:schemeClr>
                </a:solidFill>
                <a:latin typeface="Cambria"/>
                <a:ea typeface="Cambria"/>
                <a:cs typeface="Cambria"/>
                <a:sym typeface="Cambria"/>
              </a:rPr>
              <a:t>potenziare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produzione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rinnovabile</a:t>
            </a:r>
            <a:r>
              <a:rPr lang="en-US" dirty="0">
                <a:solidFill>
                  <a:schemeClr val="accent6">
                    <a:lumMod val="75000"/>
                  </a:schemeClr>
                </a:solidFill>
                <a:latin typeface="Cambria"/>
                <a:ea typeface="Cambria"/>
                <a:cs typeface="Cambria"/>
                <a:sym typeface="Cambria"/>
              </a:rPr>
              <a:t> per il </a:t>
            </a:r>
            <a:r>
              <a:rPr lang="en-US" dirty="0" err="1">
                <a:solidFill>
                  <a:schemeClr val="accent6">
                    <a:lumMod val="75000"/>
                  </a:schemeClr>
                </a:solidFill>
                <a:latin typeface="Cambria"/>
                <a:ea typeface="Cambria"/>
                <a:cs typeface="Cambria"/>
                <a:sym typeface="Cambria"/>
              </a:rPr>
              <a:t>settore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agricolo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zootecnico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agroindustriale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dietro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indicazione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e previa </a:t>
            </a:r>
            <a:r>
              <a:rPr lang="en-US" dirty="0" err="1">
                <a:solidFill>
                  <a:schemeClr val="accent6">
                    <a:lumMod val="75000"/>
                  </a:schemeClr>
                </a:solidFill>
                <a:latin typeface="Cambria"/>
                <a:ea typeface="Cambria"/>
                <a:cs typeface="Cambria"/>
                <a:sym typeface="Cambria"/>
              </a:rPr>
              <a:t>sua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concessione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relativi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aiuti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agevolando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l’installazione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impianti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produzione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coperture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proprie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strutture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permettendo</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vendita</a:t>
            </a:r>
            <a:r>
              <a:rPr lang="en-US" dirty="0">
                <a:solidFill>
                  <a:schemeClr val="accent6">
                    <a:lumMod val="75000"/>
                  </a:schemeClr>
                </a:solidFill>
                <a:latin typeface="Cambria"/>
                <a:ea typeface="Cambria"/>
                <a:cs typeface="Cambria"/>
                <a:sym typeface="Cambria"/>
              </a:rPr>
              <a:t> in rete </a:t>
            </a:r>
            <a:r>
              <a:rPr lang="en-US" dirty="0" err="1">
                <a:solidFill>
                  <a:schemeClr val="accent6">
                    <a:lumMod val="75000"/>
                  </a:schemeClr>
                </a:solidFill>
                <a:latin typeface="Cambria"/>
                <a:ea typeface="Cambria"/>
                <a:cs typeface="Cambria"/>
                <a:sym typeface="Cambria"/>
              </a:rPr>
              <a:t>dell’energia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prodotta</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Rifinanziamento</a:t>
            </a:r>
            <a:r>
              <a:rPr lang="en-US" b="1" dirty="0">
                <a:solidFill>
                  <a:schemeClr val="accent6">
                    <a:lumMod val="75000"/>
                  </a:schemeClr>
                </a:solidFill>
                <a:latin typeface="Cambria"/>
                <a:ea typeface="Cambria"/>
                <a:cs typeface="Cambria"/>
                <a:sym typeface="Cambria"/>
              </a:rPr>
              <a:t> del </a:t>
            </a:r>
            <a:r>
              <a:rPr lang="en-US" b="1" dirty="0" err="1">
                <a:solidFill>
                  <a:schemeClr val="accent6">
                    <a:lumMod val="75000"/>
                  </a:schemeClr>
                </a:solidFill>
                <a:latin typeface="Cambria"/>
                <a:ea typeface="Cambria"/>
                <a:cs typeface="Cambria"/>
                <a:sym typeface="Cambria"/>
              </a:rPr>
              <a:t>Fondo</a:t>
            </a:r>
            <a:r>
              <a:rPr lang="en-US" b="1" dirty="0">
                <a:solidFill>
                  <a:schemeClr val="accent6">
                    <a:lumMod val="75000"/>
                  </a:schemeClr>
                </a:solidFill>
                <a:latin typeface="Cambria"/>
                <a:ea typeface="Cambria"/>
                <a:cs typeface="Cambria"/>
                <a:sym typeface="Cambria"/>
              </a:rPr>
              <a:t> per lo </a:t>
            </a:r>
            <a:r>
              <a:rPr lang="en-US" b="1" dirty="0" err="1">
                <a:solidFill>
                  <a:schemeClr val="accent6">
                    <a:lumMod val="75000"/>
                  </a:schemeClr>
                </a:solidFill>
                <a:latin typeface="Cambria"/>
                <a:ea typeface="Cambria"/>
                <a:cs typeface="Cambria"/>
                <a:sym typeface="Cambria"/>
              </a:rPr>
              <a:t>sviluppo</a:t>
            </a:r>
            <a:r>
              <a:rPr lang="en-US" b="1" dirty="0">
                <a:solidFill>
                  <a:schemeClr val="accent6">
                    <a:lumMod val="75000"/>
                  </a:schemeClr>
                </a:solidFill>
                <a:latin typeface="Cambria"/>
                <a:ea typeface="Cambria"/>
                <a:cs typeface="Cambria"/>
                <a:sym typeface="Cambria"/>
              </a:rPr>
              <a:t> e il </a:t>
            </a:r>
            <a:r>
              <a:rPr lang="en-US" b="1" dirty="0" err="1">
                <a:solidFill>
                  <a:schemeClr val="accent6">
                    <a:lumMod val="75000"/>
                  </a:schemeClr>
                </a:solidFill>
                <a:latin typeface="Cambria"/>
                <a:ea typeface="Cambria"/>
                <a:cs typeface="Cambria"/>
                <a:sym typeface="Cambria"/>
              </a:rPr>
              <a:t>sostegno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agricole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pesca</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dell’acquacoltura</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2022 </a:t>
            </a:r>
            <a:r>
              <a:rPr lang="en-US" dirty="0" err="1">
                <a:solidFill>
                  <a:schemeClr val="accent6">
                    <a:lumMod val="75000"/>
                  </a:schemeClr>
                </a:solidFill>
                <a:latin typeface="Cambria"/>
                <a:ea typeface="Cambria"/>
                <a:cs typeface="Cambria"/>
                <a:sym typeface="Cambria"/>
              </a:rPr>
              <a:t>viene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incrementato</a:t>
            </a:r>
            <a:r>
              <a:rPr lang="en-US" dirty="0">
                <a:solidFill>
                  <a:schemeClr val="accent6">
                    <a:lumMod val="75000"/>
                  </a:schemeClr>
                </a:solidFill>
                <a:latin typeface="Cambria"/>
                <a:ea typeface="Cambria"/>
                <a:cs typeface="Cambria"/>
                <a:sym typeface="Cambria"/>
              </a:rPr>
              <a:t> di 20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la </a:t>
            </a:r>
            <a:r>
              <a:rPr lang="en-US" dirty="0" err="1">
                <a:solidFill>
                  <a:schemeClr val="accent6">
                    <a:lumMod val="75000"/>
                  </a:schemeClr>
                </a:solidFill>
                <a:latin typeface="Cambria"/>
                <a:ea typeface="Cambria"/>
                <a:cs typeface="Cambria"/>
                <a:sym typeface="Cambria"/>
              </a:rPr>
              <a:t>dotazione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per lo </a:t>
            </a:r>
            <a:r>
              <a:rPr lang="en-US" dirty="0" err="1">
                <a:solidFill>
                  <a:schemeClr val="accent6">
                    <a:lumMod val="75000"/>
                  </a:schemeClr>
                </a:solidFill>
                <a:latin typeface="Cambria"/>
                <a:ea typeface="Cambria"/>
                <a:cs typeface="Cambria"/>
                <a:sym typeface="Cambria"/>
              </a:rPr>
              <a:t>sviluppo</a:t>
            </a:r>
            <a:r>
              <a:rPr lang="en-US" dirty="0">
                <a:solidFill>
                  <a:schemeClr val="accent6">
                    <a:lumMod val="75000"/>
                  </a:schemeClr>
                </a:solidFill>
                <a:latin typeface="Cambria"/>
                <a:ea typeface="Cambria"/>
                <a:cs typeface="Cambria"/>
                <a:sym typeface="Cambria"/>
              </a:rPr>
              <a:t> e il </a:t>
            </a:r>
            <a:r>
              <a:rPr lang="en-US" dirty="0" err="1">
                <a:solidFill>
                  <a:schemeClr val="accent6">
                    <a:lumMod val="75000"/>
                  </a:schemeClr>
                </a:solidFill>
                <a:latin typeface="Cambria"/>
                <a:ea typeface="Cambria"/>
                <a:cs typeface="Cambria"/>
                <a:sym typeface="Cambria"/>
              </a:rPr>
              <a:t>sostegno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agricole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pesca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dell’acquacoltura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dall’art</a:t>
            </a:r>
            <a:r>
              <a:rPr lang="en-US" dirty="0">
                <a:solidFill>
                  <a:schemeClr val="accent6">
                    <a:lumMod val="75000"/>
                  </a:schemeClr>
                </a:solidFill>
                <a:latin typeface="Cambria"/>
                <a:ea typeface="Cambria"/>
                <a:cs typeface="Cambria"/>
                <a:sym typeface="Cambria"/>
              </a:rPr>
              <a:t>. 1, comma 128,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bilancio</a:t>
            </a:r>
            <a:r>
              <a:rPr lang="en-US" dirty="0">
                <a:solidFill>
                  <a:schemeClr val="accent6">
                    <a:lumMod val="75000"/>
                  </a:schemeClr>
                </a:solidFill>
                <a:latin typeface="Cambria"/>
                <a:ea typeface="Cambria"/>
                <a:cs typeface="Cambria"/>
                <a:sym typeface="Cambria"/>
              </a:rPr>
              <a:t> 2022.</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Garanzie</a:t>
            </a:r>
            <a:r>
              <a:rPr lang="en-US" b="1" dirty="0">
                <a:solidFill>
                  <a:schemeClr val="accent6">
                    <a:lumMod val="75000"/>
                  </a:schemeClr>
                </a:solidFill>
                <a:latin typeface="Cambria"/>
                <a:ea typeface="Cambria"/>
                <a:cs typeface="Cambria"/>
                <a:sym typeface="Cambria"/>
              </a:rPr>
              <a:t> sui </a:t>
            </a:r>
            <a:r>
              <a:rPr lang="en-US" b="1" dirty="0" err="1">
                <a:solidFill>
                  <a:schemeClr val="accent6">
                    <a:lumMod val="75000"/>
                  </a:schemeClr>
                </a:solidFill>
                <a:latin typeface="Cambria"/>
                <a:ea typeface="Cambria"/>
                <a:cs typeface="Cambria"/>
                <a:sym typeface="Cambria"/>
              </a:rPr>
              <a:t>mutui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agricole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pesca</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dell’acquacoltura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che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hanno</a:t>
            </a:r>
            <a:r>
              <a:rPr lang="en-US" b="1" dirty="0">
                <a:solidFill>
                  <a:schemeClr val="accent6">
                    <a:lumMod val="75000"/>
                  </a:schemeClr>
                </a:solidFill>
                <a:latin typeface="Cambria"/>
                <a:ea typeface="Cambria"/>
                <a:cs typeface="Cambria"/>
                <a:sym typeface="Cambria"/>
              </a:rPr>
              <a:t> subito un </a:t>
            </a:r>
            <a:r>
              <a:rPr lang="en-US" b="1" dirty="0" err="1">
                <a:solidFill>
                  <a:schemeClr val="accent6">
                    <a:lumMod val="75000"/>
                  </a:schemeClr>
                </a:solidFill>
                <a:latin typeface="Cambria"/>
                <a:ea typeface="Cambria"/>
                <a:cs typeface="Cambria"/>
                <a:sym typeface="Cambria"/>
              </a:rPr>
              <a:t>incremento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costi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energetici</a:t>
            </a:r>
            <a:r>
              <a:rPr lang="en-US" dirty="0">
                <a:solidFill>
                  <a:schemeClr val="accent6">
                    <a:lumMod val="75000"/>
                  </a:schemeClr>
                </a:solidFill>
                <a:latin typeface="Cambria"/>
                <a:ea typeface="Cambria"/>
                <a:cs typeface="Cambria"/>
                <a:sym typeface="Cambria"/>
              </a:rPr>
              <a:t>: previa </a:t>
            </a:r>
            <a:r>
              <a:rPr lang="en-US" dirty="0" err="1">
                <a:solidFill>
                  <a:schemeClr val="accent6">
                    <a:lumMod val="75000"/>
                  </a:schemeClr>
                </a:solidFill>
                <a:latin typeface="Cambria"/>
                <a:ea typeface="Cambria"/>
                <a:cs typeface="Cambria"/>
                <a:sym typeface="Cambria"/>
              </a:rPr>
              <a:t>autorizzazione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potrà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concessa</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garanzia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diretta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dell’ISMEA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Servizi</a:t>
            </a:r>
            <a:r>
              <a:rPr lang="en-US" dirty="0">
                <a:solidFill>
                  <a:schemeClr val="accent6">
                    <a:lumMod val="75000"/>
                  </a:schemeClr>
                </a:solidFill>
                <a:latin typeface="Cambria"/>
                <a:ea typeface="Cambria"/>
                <a:cs typeface="Cambria"/>
                <a:sym typeface="Cambria"/>
              </a:rPr>
              <a:t> per il Mercato </a:t>
            </a:r>
            <a:r>
              <a:rPr lang="en-US" dirty="0" err="1">
                <a:solidFill>
                  <a:schemeClr val="accent6">
                    <a:lumMod val="75000"/>
                  </a:schemeClr>
                </a:solidFill>
                <a:latin typeface="Cambria"/>
                <a:ea typeface="Cambria"/>
                <a:cs typeface="Cambria"/>
                <a:sym typeface="Cambria"/>
              </a:rPr>
              <a:t>Agricolo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Alimentare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al 100% </a:t>
            </a:r>
            <a:r>
              <a:rPr lang="en-US" dirty="0" err="1">
                <a:solidFill>
                  <a:schemeClr val="accent6">
                    <a:lumMod val="75000"/>
                  </a:schemeClr>
                </a:solidFill>
                <a:latin typeface="Cambria"/>
                <a:ea typeface="Cambria"/>
                <a:cs typeface="Cambria"/>
                <a:sym typeface="Cambria"/>
              </a:rPr>
              <a:t>dell’importo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finanziamento</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beneficio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piccole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medie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agricole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pesca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abbiano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registrato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2022, un </a:t>
            </a:r>
            <a:r>
              <a:rPr lang="en-US" dirty="0" err="1">
                <a:solidFill>
                  <a:schemeClr val="accent6">
                    <a:lumMod val="75000"/>
                  </a:schemeClr>
                </a:solidFill>
                <a:latin typeface="Cambria"/>
                <a:ea typeface="Cambria"/>
                <a:cs typeface="Cambria"/>
                <a:sym typeface="Cambria"/>
              </a:rPr>
              <a:t>incremento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costi</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carburanti</a:t>
            </a:r>
            <a:r>
              <a:rPr lang="en-US" dirty="0">
                <a:solidFill>
                  <a:schemeClr val="accent6">
                    <a:lumMod val="75000"/>
                  </a:schemeClr>
                </a:solidFill>
                <a:latin typeface="Cambria"/>
                <a:ea typeface="Cambria"/>
                <a:cs typeface="Cambria"/>
                <a:sym typeface="Cambria"/>
              </a:rPr>
              <a:t> o per le </a:t>
            </a:r>
            <a:r>
              <a:rPr lang="en-US" dirty="0" err="1">
                <a:solidFill>
                  <a:schemeClr val="accent6">
                    <a:lumMod val="75000"/>
                  </a:schemeClr>
                </a:solidFill>
                <a:latin typeface="Cambria"/>
                <a:ea typeface="Cambria"/>
                <a:cs typeface="Cambria"/>
                <a:sym typeface="Cambria"/>
              </a:rPr>
              <a:t>materie</a:t>
            </a:r>
            <a:r>
              <a:rPr lang="en-US" dirty="0">
                <a:solidFill>
                  <a:schemeClr val="accent6">
                    <a:lumMod val="75000"/>
                  </a:schemeClr>
                </a:solidFill>
                <a:latin typeface="Cambria"/>
                <a:ea typeface="Cambria"/>
                <a:cs typeface="Cambria"/>
                <a:sym typeface="Cambria"/>
              </a:rPr>
              <a:t> prime. A </a:t>
            </a:r>
            <a:r>
              <a:rPr lang="en-US" dirty="0" err="1">
                <a:solidFill>
                  <a:schemeClr val="accent6">
                    <a:lumMod val="75000"/>
                  </a:schemeClr>
                </a:solidFill>
                <a:latin typeface="Cambria"/>
                <a:ea typeface="Cambria"/>
                <a:cs typeface="Cambria"/>
                <a:sym typeface="Cambria"/>
              </a:rPr>
              <a:t>tali</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r>
              <a:rPr lang="en-US" dirty="0" err="1">
                <a:solidFill>
                  <a:schemeClr val="accent6">
                    <a:lumMod val="75000"/>
                  </a:schemeClr>
                </a:solidFill>
                <a:latin typeface="Cambria"/>
                <a:ea typeface="Cambria"/>
                <a:cs typeface="Cambria"/>
                <a:sym typeface="Cambria"/>
              </a:rPr>
              <a:t>oneri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valutati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complessivamente</a:t>
            </a:r>
            <a:r>
              <a:rPr lang="en-US" dirty="0">
                <a:solidFill>
                  <a:schemeClr val="accent6">
                    <a:lumMod val="75000"/>
                  </a:schemeClr>
                </a:solidFill>
                <a:latin typeface="Cambria"/>
                <a:ea typeface="Cambria"/>
                <a:cs typeface="Cambria"/>
                <a:sym typeface="Cambria"/>
              </a:rPr>
              <a:t> in 180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il 2022, </a:t>
            </a: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provvederà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di 100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mediante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disposizioni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finanziarie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presente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(art. 58) e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di 80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tramite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risorse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disponibili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corrente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tesoreria</a:t>
            </a:r>
            <a:r>
              <a:rPr lang="en-US" dirty="0">
                <a:solidFill>
                  <a:schemeClr val="accent6">
                    <a:lumMod val="75000"/>
                  </a:schemeClr>
                </a:solidFill>
                <a:latin typeface="Cambria"/>
                <a:ea typeface="Cambria"/>
                <a:cs typeface="Cambria"/>
                <a:sym typeface="Cambria"/>
              </a:rPr>
              <a:t> centrale di cui </a:t>
            </a:r>
            <a:r>
              <a:rPr lang="en-US" dirty="0" err="1">
                <a:solidFill>
                  <a:schemeClr val="accent6">
                    <a:lumMod val="75000"/>
                  </a:schemeClr>
                </a:solidFill>
                <a:latin typeface="Cambria"/>
                <a:ea typeface="Cambria"/>
                <a:cs typeface="Cambria"/>
                <a:sym typeface="Cambria"/>
              </a:rPr>
              <a:t>all’articolo</a:t>
            </a:r>
            <a:r>
              <a:rPr lang="en-US" dirty="0">
                <a:solidFill>
                  <a:schemeClr val="accent6">
                    <a:lumMod val="75000"/>
                  </a:schemeClr>
                </a:solidFill>
                <a:latin typeface="Cambria"/>
                <a:ea typeface="Cambria"/>
                <a:cs typeface="Cambria"/>
                <a:sym typeface="Cambria"/>
              </a:rPr>
              <a:t> 13, comma 11, del </a:t>
            </a:r>
            <a:r>
              <a:rPr lang="en-US" dirty="0" err="1">
                <a:solidFill>
                  <a:schemeClr val="accent6">
                    <a:lumMod val="75000"/>
                  </a:schemeClr>
                </a:solidFill>
                <a:latin typeface="Cambria"/>
                <a:ea typeface="Cambria"/>
                <a:cs typeface="Cambria"/>
                <a:sym typeface="Cambria"/>
              </a:rPr>
              <a:t>decreto-legge</a:t>
            </a:r>
            <a:r>
              <a:rPr lang="en-US" dirty="0">
                <a:solidFill>
                  <a:schemeClr val="accent6">
                    <a:lumMod val="75000"/>
                  </a:schemeClr>
                </a:solidFill>
                <a:latin typeface="Cambria"/>
                <a:ea typeface="Cambria"/>
                <a:cs typeface="Cambria"/>
                <a:sym typeface="Cambria"/>
              </a:rPr>
              <a:t> 8 </a:t>
            </a:r>
            <a:r>
              <a:rPr lang="en-US" dirty="0" err="1">
                <a:solidFill>
                  <a:schemeClr val="accent6">
                    <a:lumMod val="75000"/>
                  </a:schemeClr>
                </a:solidFill>
                <a:latin typeface="Cambria"/>
                <a:ea typeface="Cambria"/>
                <a:cs typeface="Cambria"/>
                <a:sym typeface="Cambria"/>
              </a:rPr>
              <a:t>aprile</a:t>
            </a:r>
            <a:r>
              <a:rPr lang="en-US" dirty="0">
                <a:solidFill>
                  <a:schemeClr val="accent6">
                    <a:lumMod val="75000"/>
                  </a:schemeClr>
                </a:solidFill>
                <a:latin typeface="Cambria"/>
                <a:ea typeface="Cambria"/>
                <a:cs typeface="Cambria"/>
                <a:sym typeface="Cambria"/>
              </a:rPr>
              <a:t> 2020, n. 23, </a:t>
            </a:r>
            <a:r>
              <a:rPr lang="en-US" dirty="0" err="1">
                <a:solidFill>
                  <a:schemeClr val="accent6">
                    <a:lumMod val="75000"/>
                  </a:schemeClr>
                </a:solidFill>
                <a:latin typeface="Cambria"/>
                <a:ea typeface="Cambria"/>
                <a:cs typeface="Cambria"/>
                <a:sym typeface="Cambria"/>
              </a:rPr>
              <a:t>convertito</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modificazioni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5 </a:t>
            </a:r>
            <a:r>
              <a:rPr lang="en-US" dirty="0" err="1">
                <a:solidFill>
                  <a:schemeClr val="accent6">
                    <a:lumMod val="75000"/>
                  </a:schemeClr>
                </a:solidFill>
                <a:latin typeface="Cambria"/>
                <a:ea typeface="Cambria"/>
                <a:cs typeface="Cambria"/>
                <a:sym typeface="Cambria"/>
              </a:rPr>
              <a:t>giugno</a:t>
            </a:r>
            <a:r>
              <a:rPr lang="en-US" dirty="0">
                <a:solidFill>
                  <a:schemeClr val="accent6">
                    <a:lumMod val="75000"/>
                  </a:schemeClr>
                </a:solidFill>
                <a:latin typeface="Cambria"/>
                <a:ea typeface="Cambria"/>
                <a:cs typeface="Cambria"/>
                <a:sym typeface="Cambria"/>
              </a:rPr>
              <a:t> 2020, n. 40,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trasferite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conto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corrente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tesoreria</a:t>
            </a:r>
            <a:r>
              <a:rPr lang="en-US" dirty="0">
                <a:solidFill>
                  <a:schemeClr val="accent6">
                    <a:lumMod val="75000"/>
                  </a:schemeClr>
                </a:solidFill>
                <a:latin typeface="Cambria"/>
                <a:ea typeface="Cambria"/>
                <a:cs typeface="Cambria"/>
                <a:sym typeface="Cambria"/>
              </a:rPr>
              <a:t> centrale </a:t>
            </a:r>
            <a:r>
              <a:rPr lang="en-US" dirty="0" err="1">
                <a:solidFill>
                  <a:schemeClr val="accent6">
                    <a:lumMod val="75000"/>
                  </a:schemeClr>
                </a:solidFill>
                <a:latin typeface="Cambria"/>
                <a:ea typeface="Cambria"/>
                <a:cs typeface="Cambria"/>
                <a:sym typeface="Cambria"/>
              </a:rPr>
              <a:t>appositamente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intestato</a:t>
            </a:r>
            <a:r>
              <a:rPr lang="en-US" dirty="0">
                <a:solidFill>
                  <a:schemeClr val="accent6">
                    <a:lumMod val="75000"/>
                  </a:schemeClr>
                </a:solidFill>
                <a:latin typeface="Cambria"/>
                <a:ea typeface="Cambria"/>
                <a:cs typeface="Cambria"/>
                <a:sym typeface="Cambria"/>
              </a:rPr>
              <a:t> a ISMEA, per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utilizzate</a:t>
            </a:r>
            <a:r>
              <a:rPr lang="en-US" dirty="0">
                <a:solidFill>
                  <a:schemeClr val="accent6">
                    <a:lumMod val="75000"/>
                  </a:schemeClr>
                </a:solidFill>
                <a:latin typeface="Cambria"/>
                <a:ea typeface="Cambria"/>
                <a:cs typeface="Cambria"/>
                <a:sym typeface="Cambria"/>
              </a:rPr>
              <a:t> in base al </a:t>
            </a:r>
            <a:r>
              <a:rPr lang="en-US" dirty="0" err="1">
                <a:solidFill>
                  <a:schemeClr val="accent6">
                    <a:lumMod val="75000"/>
                  </a:schemeClr>
                </a:solidFill>
                <a:latin typeface="Cambria"/>
                <a:ea typeface="Cambria"/>
                <a:cs typeface="Cambria"/>
                <a:sym typeface="Cambria"/>
              </a:rPr>
              <a:t>fabbisogno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finanziario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derivante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gestione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garanzie</a:t>
            </a:r>
            <a:r>
              <a:rPr lang="en-US" dirty="0">
                <a:solidFill>
                  <a:schemeClr val="accent6">
                    <a:lumMod val="75000"/>
                  </a:schemeClr>
                </a:solidFill>
                <a:latin typeface="Cambria"/>
                <a:ea typeface="Cambria"/>
                <a:cs typeface="Cambria"/>
                <a:sym typeface="Cambria"/>
              </a:rPr>
              <a:t> di cui al </a:t>
            </a:r>
            <a:r>
              <a:rPr lang="en-US" dirty="0" err="1">
                <a:solidFill>
                  <a:schemeClr val="accent6">
                    <a:lumMod val="75000"/>
                  </a:schemeClr>
                </a:solidFill>
                <a:latin typeface="Cambria"/>
                <a:ea typeface="Cambria"/>
                <a:cs typeface="Cambria"/>
                <a:sym typeface="Cambria"/>
              </a:rPr>
              <a:t>presente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articolo</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300"/>
              <a:buFont typeface="Arial"/>
              <a:buNone/>
            </a:pPr>
            <a:endParaRPr sz="1300" b="1" i="0" u="none" strike="noStrike" cap="none" dirty="0">
              <a:solidFill>
                <a:srgbClr val="0C343D"/>
              </a:solidFill>
              <a:latin typeface="Cambria"/>
              <a:ea typeface="Cambria"/>
              <a:cs typeface="Cambria"/>
              <a:sym typeface="Cambria"/>
            </a:endParaRPr>
          </a:p>
        </p:txBody>
      </p:sp>
      <p:pic>
        <p:nvPicPr>
          <p:cNvPr id="346" name="Google Shape;346;g112dc04bd06_0_134"/>
          <p:cNvPicPr preferRelativeResize="0"/>
          <p:nvPr/>
        </p:nvPicPr>
        <p:blipFill rotWithShape="1">
          <a:blip r:embed="rId3">
            <a:alphaModFix/>
          </a:blip>
          <a:srcRect/>
          <a:stretch/>
        </p:blipFill>
        <p:spPr>
          <a:xfrm>
            <a:off x="9555225" y="333925"/>
            <a:ext cx="1718438" cy="349925"/>
          </a:xfrm>
          <a:prstGeom prst="rect">
            <a:avLst/>
          </a:prstGeom>
          <a:noFill/>
          <a:ln>
            <a:noFill/>
          </a:ln>
        </p:spPr>
      </p:pic>
      <p:sp>
        <p:nvSpPr>
          <p:cNvPr id="347" name="Google Shape;347;g112dc04bd06_0_134"/>
          <p:cNvSpPr txBox="1"/>
          <p:nvPr/>
        </p:nvSpPr>
        <p:spPr>
          <a:xfrm>
            <a:off x="721000" y="366925"/>
            <a:ext cx="5895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err="1">
                <a:solidFill>
                  <a:schemeClr val="accent6">
                    <a:lumMod val="75000"/>
                  </a:schemeClr>
                </a:solidFill>
                <a:latin typeface="Cambria"/>
                <a:ea typeface="Cambria"/>
                <a:cs typeface="Cambria"/>
                <a:sym typeface="Cambria"/>
              </a:rPr>
              <a:t>Agricoltura</a:t>
            </a:r>
            <a:endParaRPr sz="1200" b="0" i="0" u="none" strike="noStrike" cap="none" dirty="0">
              <a:solidFill>
                <a:schemeClr val="accent6">
                  <a:lumMod val="75000"/>
                </a:schemeClr>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gb0c0b90a07_0_174"/>
          <p:cNvSpPr txBox="1"/>
          <p:nvPr/>
        </p:nvSpPr>
        <p:spPr>
          <a:xfrm>
            <a:off x="1744350" y="2421603"/>
            <a:ext cx="8703300" cy="156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500" b="1" dirty="0">
                <a:solidFill>
                  <a:schemeClr val="dk1"/>
                </a:solidFill>
                <a:latin typeface="Arial Black"/>
                <a:ea typeface="Arial Black"/>
                <a:cs typeface="Arial Black"/>
                <a:sym typeface="Arial Black"/>
              </a:rPr>
              <a:t>DL </a:t>
            </a:r>
            <a:r>
              <a:rPr lang="en-US" sz="4500" b="1" dirty="0" err="1">
                <a:solidFill>
                  <a:schemeClr val="dk1"/>
                </a:solidFill>
                <a:latin typeface="Arial Black"/>
                <a:ea typeface="Arial Black"/>
                <a:cs typeface="Arial Black"/>
                <a:sym typeface="Arial Black"/>
              </a:rPr>
              <a:t>Milleproroghe</a:t>
            </a:r>
            <a:endParaRPr sz="4500" b="1" dirty="0">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300"/>
              <a:buFont typeface="Arial"/>
              <a:buNone/>
            </a:pPr>
            <a:r>
              <a:rPr lang="en-US" sz="3900" b="1" dirty="0">
                <a:solidFill>
                  <a:schemeClr val="dk1"/>
                </a:solidFill>
                <a:latin typeface="Arial Black"/>
                <a:ea typeface="Arial Black"/>
                <a:cs typeface="Arial Black"/>
                <a:sym typeface="Arial Black"/>
              </a:rPr>
              <a:t>D.L. 228/2021</a:t>
            </a:r>
            <a:endParaRPr sz="3900" b="1" dirty="0">
              <a:solidFill>
                <a:schemeClr val="dk1"/>
              </a:solidFill>
              <a:latin typeface="Arial Black"/>
              <a:ea typeface="Arial Black"/>
              <a:cs typeface="Arial Black"/>
              <a:sym typeface="Arial Black"/>
            </a:endParaRPr>
          </a:p>
        </p:txBody>
      </p:sp>
      <p:pic>
        <p:nvPicPr>
          <p:cNvPr id="177" name="Google Shape;177;gb0c0b90a07_0_174"/>
          <p:cNvPicPr preferRelativeResize="0"/>
          <p:nvPr/>
        </p:nvPicPr>
        <p:blipFill rotWithShape="1">
          <a:blip r:embed="rId4">
            <a:alphaModFix/>
          </a:blip>
          <a:srcRect/>
          <a:stretch/>
        </p:blipFill>
        <p:spPr>
          <a:xfrm>
            <a:off x="10172725" y="373175"/>
            <a:ext cx="1718438" cy="349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1f58c367fd_1_7"/>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353" name="Google Shape;353;g11f58c367fd_1_7"/>
          <p:cNvSpPr txBox="1"/>
          <p:nvPr/>
        </p:nvSpPr>
        <p:spPr>
          <a:xfrm>
            <a:off x="564300" y="960274"/>
            <a:ext cx="10799100" cy="60252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per la </a:t>
            </a:r>
            <a:r>
              <a:rPr lang="en-US" b="1" dirty="0" err="1">
                <a:solidFill>
                  <a:schemeClr val="accent6">
                    <a:lumMod val="75000"/>
                  </a:schemeClr>
                </a:solidFill>
                <a:latin typeface="Cambria"/>
                <a:ea typeface="Cambria"/>
                <a:cs typeface="Cambria"/>
                <a:sym typeface="Cambria"/>
              </a:rPr>
              <a:t>realizzazione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nuove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capacità</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rigassificazione</a:t>
            </a:r>
            <a:r>
              <a:rPr lang="en-US" b="1"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con la </a:t>
            </a:r>
            <a:r>
              <a:rPr lang="en-US" dirty="0" err="1">
                <a:solidFill>
                  <a:schemeClr val="accent6">
                    <a:lumMod val="75000"/>
                  </a:schemeClr>
                </a:solidFill>
                <a:latin typeface="Cambria"/>
                <a:ea typeface="Cambria"/>
                <a:cs typeface="Cambria"/>
                <a:sym typeface="Cambria"/>
              </a:rPr>
              <a:t>finalità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potenziare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sicurezza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diversificare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fonti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approvvigionamento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rispetto del </a:t>
            </a:r>
            <a:r>
              <a:rPr lang="en-US" dirty="0" err="1">
                <a:solidFill>
                  <a:schemeClr val="accent6">
                    <a:lumMod val="75000"/>
                  </a:schemeClr>
                </a:solidFill>
                <a:latin typeface="Cambria"/>
                <a:ea typeface="Cambria"/>
                <a:cs typeface="Cambria"/>
                <a:sym typeface="Cambria"/>
              </a:rPr>
              <a:t>programma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decarbonizzazione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opere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finalizzate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all’incremento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capacità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rigassificazione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realizzazione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nuove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galleggianti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stoccaggio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rigassificazione</a:t>
            </a:r>
            <a:r>
              <a:rPr lang="en-US" dirty="0">
                <a:solidFill>
                  <a:schemeClr val="accent6">
                    <a:lumMod val="75000"/>
                  </a:schemeClr>
                </a:solidFill>
                <a:latin typeface="Cambria"/>
                <a:ea typeface="Cambria"/>
                <a:cs typeface="Cambria"/>
                <a:sym typeface="Cambria"/>
              </a:rPr>
              <a:t> (e le </a:t>
            </a:r>
            <a:r>
              <a:rPr lang="en-US" dirty="0" err="1">
                <a:solidFill>
                  <a:schemeClr val="accent6">
                    <a:lumMod val="75000"/>
                  </a:schemeClr>
                </a:solidFill>
                <a:latin typeface="Cambria"/>
                <a:ea typeface="Cambria"/>
                <a:cs typeface="Cambria"/>
                <a:sym typeface="Cambria"/>
              </a:rPr>
              <a:t>infrastrutture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connesse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costituiscono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pubblica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utilità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indifferibili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urgenti</a:t>
            </a:r>
            <a:r>
              <a:rPr lang="en-US" dirty="0">
                <a:solidFill>
                  <a:schemeClr val="accent6">
                    <a:lumMod val="75000"/>
                  </a:schemeClr>
                </a:solidFill>
                <a:latin typeface="Cambria"/>
                <a:ea typeface="Cambria"/>
                <a:cs typeface="Cambria"/>
                <a:sym typeface="Cambria"/>
              </a:rPr>
              <a:t>. Per la </a:t>
            </a:r>
            <a:r>
              <a:rPr lang="en-US" dirty="0" err="1">
                <a:solidFill>
                  <a:schemeClr val="accent6">
                    <a:lumMod val="75000"/>
                  </a:schemeClr>
                </a:solidFill>
                <a:latin typeface="Cambria"/>
                <a:ea typeface="Cambria"/>
                <a:cs typeface="Cambria"/>
                <a:sym typeface="Cambria"/>
              </a:rPr>
              <a:t>celere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realizzazione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opere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oggetto</a:t>
            </a:r>
            <a:r>
              <a:rPr lang="en-US" dirty="0">
                <a:solidFill>
                  <a:schemeClr val="accent6">
                    <a:lumMod val="75000"/>
                  </a:schemeClr>
                </a:solidFill>
                <a:latin typeface="Cambria"/>
                <a:ea typeface="Cambria"/>
                <a:cs typeface="Cambria"/>
                <a:sym typeface="Cambria"/>
              </a:rPr>
              <a:t> di un </a:t>
            </a:r>
            <a:r>
              <a:rPr lang="en-US" dirty="0" err="1">
                <a:solidFill>
                  <a:schemeClr val="accent6">
                    <a:lumMod val="75000"/>
                  </a:schemeClr>
                </a:solidFill>
                <a:latin typeface="Cambria"/>
                <a:ea typeface="Cambria"/>
                <a:cs typeface="Cambria"/>
                <a:sym typeface="Cambria"/>
              </a:rPr>
              <a:t>procedimento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unico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attivabile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istanza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interessati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entro</a:t>
            </a:r>
            <a:r>
              <a:rPr lang="en-US" dirty="0">
                <a:solidFill>
                  <a:schemeClr val="accent6">
                    <a:lumMod val="75000"/>
                  </a:schemeClr>
                </a:solidFill>
                <a:latin typeface="Cambria"/>
                <a:ea typeface="Cambria"/>
                <a:cs typeface="Cambria"/>
                <a:sym typeface="Cambria"/>
              </a:rPr>
              <a:t> 30 </a:t>
            </a:r>
            <a:r>
              <a:rPr lang="en-US" dirty="0" err="1">
                <a:solidFill>
                  <a:schemeClr val="accent6">
                    <a:lumMod val="75000"/>
                  </a:schemeClr>
                </a:solidFill>
                <a:latin typeface="Cambria"/>
                <a:ea typeface="Cambria"/>
                <a:cs typeface="Cambria"/>
                <a:sym typeface="Cambria"/>
              </a:rPr>
              <a:t>giorni</a:t>
            </a:r>
            <a:r>
              <a:rPr lang="en-US" dirty="0">
                <a:solidFill>
                  <a:schemeClr val="accent6">
                    <a:lumMod val="75000"/>
                  </a:schemeClr>
                </a:solidFill>
                <a:latin typeface="Cambria"/>
                <a:ea typeface="Cambria"/>
                <a:cs typeface="Cambria"/>
                <a:sym typeface="Cambria"/>
              </a:rPr>
              <a:t>) da uno o </a:t>
            </a:r>
            <a:r>
              <a:rPr lang="en-US" dirty="0" err="1">
                <a:solidFill>
                  <a:schemeClr val="accent6">
                    <a:lumMod val="75000"/>
                  </a:schemeClr>
                </a:solidFill>
                <a:latin typeface="Cambria"/>
                <a:ea typeface="Cambria"/>
                <a:cs typeface="Cambria"/>
                <a:sym typeface="Cambria"/>
              </a:rPr>
              <a:t>più</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straordinari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nominati</a:t>
            </a:r>
            <a:r>
              <a:rPr lang="en-US" dirty="0">
                <a:solidFill>
                  <a:schemeClr val="accent6">
                    <a:lumMod val="75000"/>
                  </a:schemeClr>
                </a:solidFill>
                <a:latin typeface="Cambria"/>
                <a:ea typeface="Cambria"/>
                <a:cs typeface="Cambria"/>
                <a:sym typeface="Cambria"/>
              </a:rPr>
              <a:t> dal </a:t>
            </a:r>
            <a:r>
              <a:rPr lang="en-US" dirty="0" err="1">
                <a:solidFill>
                  <a:schemeClr val="accent6">
                    <a:lumMod val="75000"/>
                  </a:schemeClr>
                </a:solidFill>
                <a:latin typeface="Cambria"/>
                <a:ea typeface="Cambria"/>
                <a:cs typeface="Cambria"/>
                <a:sym typeface="Cambria"/>
              </a:rPr>
              <a:t>governo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quali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emaneranno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un’apposita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autorizzazione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costituente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variante</a:t>
            </a:r>
            <a:r>
              <a:rPr lang="en-US" dirty="0">
                <a:solidFill>
                  <a:schemeClr val="accent6">
                    <a:lumMod val="75000"/>
                  </a:schemeClr>
                </a:solidFill>
                <a:latin typeface="Cambria"/>
                <a:ea typeface="Cambria"/>
                <a:cs typeface="Cambria"/>
                <a:sym typeface="Cambria"/>
              </a:rPr>
              <a:t> al piano </a:t>
            </a:r>
            <a:r>
              <a:rPr lang="en-US" dirty="0" err="1">
                <a:solidFill>
                  <a:schemeClr val="accent6">
                    <a:lumMod val="75000"/>
                  </a:schemeClr>
                </a:solidFill>
                <a:latin typeface="Cambria"/>
                <a:ea typeface="Cambria"/>
                <a:cs typeface="Cambria"/>
                <a:sym typeface="Cambria"/>
              </a:rPr>
              <a:t>urbanistico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assoggettando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così</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l’area</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esproprio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anche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deroga</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quanto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previsto</a:t>
            </a:r>
            <a:r>
              <a:rPr lang="en-US" dirty="0">
                <a:solidFill>
                  <a:schemeClr val="accent6">
                    <a:lumMod val="75000"/>
                  </a:schemeClr>
                </a:solidFill>
                <a:latin typeface="Cambria"/>
                <a:ea typeface="Cambria"/>
                <a:cs typeface="Cambria"/>
                <a:sym typeface="Cambria"/>
              </a:rPr>
              <a:t> dal </a:t>
            </a:r>
            <a:r>
              <a:rPr lang="en-US" dirty="0" err="1">
                <a:solidFill>
                  <a:schemeClr val="accent6">
                    <a:lumMod val="75000"/>
                  </a:schemeClr>
                </a:solidFill>
                <a:latin typeface="Cambria"/>
                <a:ea typeface="Cambria"/>
                <a:cs typeface="Cambria"/>
                <a:sym typeface="Cambria"/>
              </a:rPr>
              <a:t>codice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contratti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pubblici</a:t>
            </a:r>
            <a:r>
              <a:rPr lang="en-US" dirty="0">
                <a:solidFill>
                  <a:schemeClr val="accent6">
                    <a:lumMod val="75000"/>
                  </a:schemeClr>
                </a:solidFill>
                <a:latin typeface="Cambria"/>
                <a:ea typeface="Cambria"/>
                <a:cs typeface="Cambria"/>
                <a:sym typeface="Cambria"/>
              </a:rPr>
              <a:t> di cui al d. </a:t>
            </a:r>
            <a:r>
              <a:rPr lang="en-US" dirty="0" err="1">
                <a:solidFill>
                  <a:schemeClr val="accent6">
                    <a:lumMod val="75000"/>
                  </a:schemeClr>
                </a:solidFill>
                <a:latin typeface="Cambria"/>
                <a:ea typeface="Cambria"/>
                <a:cs typeface="Cambria"/>
                <a:sym typeface="Cambria"/>
              </a:rPr>
              <a:t>lgs</a:t>
            </a:r>
            <a:r>
              <a:rPr lang="en-US" dirty="0">
                <a:solidFill>
                  <a:schemeClr val="accent6">
                    <a:lumMod val="75000"/>
                  </a:schemeClr>
                </a:solidFill>
                <a:latin typeface="Cambria"/>
                <a:ea typeface="Cambria"/>
                <a:cs typeface="Cambria"/>
                <a:sym typeface="Cambria"/>
              </a:rPr>
              <a:t>. n. 50/2016 (</a:t>
            </a:r>
            <a:r>
              <a:rPr lang="en-US" dirty="0" err="1">
                <a:solidFill>
                  <a:schemeClr val="accent6">
                    <a:lumMod val="75000"/>
                  </a:schemeClr>
                </a:solidFill>
                <a:latin typeface="Cambria"/>
                <a:ea typeface="Cambria"/>
                <a:cs typeface="Cambria"/>
                <a:sym typeface="Cambria"/>
              </a:rPr>
              <a:t>eccezion</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fatta</a:t>
            </a:r>
            <a:r>
              <a:rPr lang="en-US" dirty="0">
                <a:solidFill>
                  <a:schemeClr val="accent6">
                    <a:lumMod val="75000"/>
                  </a:schemeClr>
                </a:solidFill>
                <a:latin typeface="Cambria"/>
                <a:ea typeface="Cambria"/>
                <a:cs typeface="Cambria"/>
                <a:sym typeface="Cambria"/>
              </a:rPr>
              <a:t> per le normative in </a:t>
            </a:r>
            <a:r>
              <a:rPr lang="en-US" dirty="0" err="1">
                <a:solidFill>
                  <a:schemeClr val="accent6">
                    <a:lumMod val="75000"/>
                  </a:schemeClr>
                </a:solidFill>
                <a:latin typeface="Cambria"/>
                <a:ea typeface="Cambria"/>
                <a:cs typeface="Cambria"/>
                <a:sym typeface="Cambria"/>
              </a:rPr>
              <a:t>materia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penale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antimafia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subappalto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monitoreranno</a:t>
            </a:r>
            <a:r>
              <a:rPr lang="en-US" dirty="0">
                <a:solidFill>
                  <a:schemeClr val="accent6">
                    <a:lumMod val="75000"/>
                  </a:schemeClr>
                </a:solidFill>
                <a:latin typeface="Cambria"/>
                <a:ea typeface="Cambria"/>
                <a:cs typeface="Cambria"/>
                <a:sym typeface="Cambria"/>
              </a:rPr>
              <a:t> lo </a:t>
            </a:r>
            <a:r>
              <a:rPr lang="en-US" dirty="0" err="1">
                <a:solidFill>
                  <a:schemeClr val="accent6">
                    <a:lumMod val="75000"/>
                  </a:schemeClr>
                </a:solidFill>
                <a:latin typeface="Cambria"/>
                <a:ea typeface="Cambria"/>
                <a:cs typeface="Cambria"/>
                <a:sym typeface="Cambria"/>
              </a:rPr>
              <a:t>sviluppo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opere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Inoltre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poiché</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trattasi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lavori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ritenuti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urgenti</a:t>
            </a:r>
            <a:r>
              <a:rPr lang="en-US" dirty="0">
                <a:solidFill>
                  <a:schemeClr val="accent6">
                    <a:lumMod val="75000"/>
                  </a:schemeClr>
                </a:solidFill>
                <a:latin typeface="Cambria"/>
                <a:ea typeface="Cambria"/>
                <a:cs typeface="Cambria"/>
                <a:sym typeface="Cambria"/>
              </a:rPr>
              <a:t> e da </a:t>
            </a:r>
            <a:r>
              <a:rPr lang="en-US" dirty="0" err="1">
                <a:solidFill>
                  <a:schemeClr val="accent6">
                    <a:lumMod val="75000"/>
                  </a:schemeClr>
                </a:solidFill>
                <a:latin typeface="Cambria"/>
                <a:ea typeface="Cambria"/>
                <a:cs typeface="Cambria"/>
                <a:sym typeface="Cambria"/>
              </a:rPr>
              <a:t>attuare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tempestivamente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possono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attuate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deroghe</a:t>
            </a:r>
            <a:r>
              <a:rPr lang="en-US" dirty="0">
                <a:solidFill>
                  <a:schemeClr val="accent6">
                    <a:lumMod val="75000"/>
                  </a:schemeClr>
                </a:solidFill>
                <a:latin typeface="Cambria"/>
                <a:ea typeface="Cambria"/>
                <a:cs typeface="Cambria"/>
                <a:sym typeface="Cambria"/>
              </a:rPr>
              <a:t> legislative </a:t>
            </a:r>
            <a:r>
              <a:rPr lang="en-US" dirty="0" err="1">
                <a:solidFill>
                  <a:schemeClr val="accent6">
                    <a:lumMod val="75000"/>
                  </a:schemeClr>
                </a:solidFill>
                <a:latin typeface="Cambria"/>
                <a:ea typeface="Cambria"/>
                <a:cs typeface="Cambria"/>
                <a:sym typeface="Cambria"/>
              </a:rPr>
              <a:t>nell’ambito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procedura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affidamento</a:t>
            </a:r>
            <a:r>
              <a:rPr lang="en-US" dirty="0">
                <a:solidFill>
                  <a:schemeClr val="accent6">
                    <a:lumMod val="75000"/>
                  </a:schemeClr>
                </a:solidFill>
                <a:latin typeface="Cambria"/>
                <a:ea typeface="Cambria"/>
                <a:cs typeface="Cambria"/>
                <a:sym typeface="Cambria"/>
              </a:rPr>
              <a:t> di cui al comma 10, </a:t>
            </a:r>
            <a:r>
              <a:rPr lang="en-US" dirty="0" err="1">
                <a:solidFill>
                  <a:schemeClr val="accent6">
                    <a:lumMod val="75000"/>
                  </a:schemeClr>
                </a:solidFill>
                <a:latin typeface="Cambria"/>
                <a:ea typeface="Cambria"/>
                <a:cs typeface="Cambria"/>
                <a:sym typeface="Cambria"/>
              </a:rPr>
              <a:t>lettere</a:t>
            </a:r>
            <a:r>
              <a:rPr lang="en-US" dirty="0">
                <a:solidFill>
                  <a:schemeClr val="accent6">
                    <a:lumMod val="75000"/>
                  </a:schemeClr>
                </a:solidFill>
                <a:latin typeface="Cambria"/>
                <a:ea typeface="Cambria"/>
                <a:cs typeface="Cambria"/>
                <a:sym typeface="Cambria"/>
              </a:rPr>
              <a:t> da a) ad h), </a:t>
            </a:r>
            <a:r>
              <a:rPr lang="en-US" dirty="0" err="1">
                <a:solidFill>
                  <a:schemeClr val="accent6">
                    <a:lumMod val="75000"/>
                  </a:schemeClr>
                </a:solidFill>
                <a:latin typeface="Cambria"/>
                <a:ea typeface="Cambria"/>
                <a:cs typeface="Cambria"/>
                <a:sym typeface="Cambria"/>
              </a:rPr>
              <a:t>nonché</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deroghe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temporali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attraverso</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procedura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negoziata</a:t>
            </a:r>
            <a:r>
              <a:rPr lang="en-US" dirty="0">
                <a:solidFill>
                  <a:schemeClr val="accent6">
                    <a:lumMod val="75000"/>
                  </a:schemeClr>
                </a:solidFill>
                <a:latin typeface="Cambria"/>
                <a:ea typeface="Cambria"/>
                <a:cs typeface="Cambria"/>
                <a:sym typeface="Cambria"/>
              </a:rPr>
              <a:t> di cui </a:t>
            </a:r>
            <a:r>
              <a:rPr lang="en-US" dirty="0" err="1">
                <a:solidFill>
                  <a:schemeClr val="accent6">
                    <a:lumMod val="75000"/>
                  </a:schemeClr>
                </a:solidFill>
                <a:latin typeface="Cambria"/>
                <a:ea typeface="Cambria"/>
                <a:cs typeface="Cambria"/>
                <a:sym typeface="Cambria"/>
              </a:rPr>
              <a:t>all’art</a:t>
            </a:r>
            <a:r>
              <a:rPr lang="en-US" dirty="0">
                <a:solidFill>
                  <a:schemeClr val="accent6">
                    <a:lumMod val="75000"/>
                  </a:schemeClr>
                </a:solidFill>
                <a:latin typeface="Cambria"/>
                <a:ea typeface="Cambria"/>
                <a:cs typeface="Cambria"/>
                <a:sym typeface="Cambria"/>
              </a:rPr>
              <a:t>. 63 del </a:t>
            </a:r>
            <a:r>
              <a:rPr lang="en-US" dirty="0" err="1">
                <a:solidFill>
                  <a:schemeClr val="accent6">
                    <a:lumMod val="75000"/>
                  </a:schemeClr>
                </a:solidFill>
                <a:latin typeface="Cambria"/>
                <a:ea typeface="Cambria"/>
                <a:cs typeface="Cambria"/>
                <a:sym typeface="Cambria"/>
              </a:rPr>
              <a:t>codice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contratti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pubblici</a:t>
            </a:r>
            <a:r>
              <a:rPr lang="en-US" dirty="0">
                <a:solidFill>
                  <a:schemeClr val="accent6">
                    <a:lumMod val="75000"/>
                  </a:schemeClr>
                </a:solidFill>
                <a:latin typeface="Cambria"/>
                <a:ea typeface="Cambria"/>
                <a:cs typeface="Cambria"/>
                <a:sym typeface="Cambria"/>
              </a:rPr>
              <a:t>). </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materie</a:t>
            </a:r>
            <a:r>
              <a:rPr lang="en-US" b="1" dirty="0">
                <a:solidFill>
                  <a:schemeClr val="accent6">
                    <a:lumMod val="75000"/>
                  </a:schemeClr>
                </a:solidFill>
                <a:latin typeface="Cambria"/>
                <a:ea typeface="Cambria"/>
                <a:cs typeface="Cambria"/>
                <a:sym typeface="Cambria"/>
              </a:rPr>
              <a:t> di procedure </a:t>
            </a:r>
            <a:r>
              <a:rPr lang="en-US" b="1" dirty="0" err="1">
                <a:solidFill>
                  <a:schemeClr val="accent6">
                    <a:lumMod val="75000"/>
                  </a:schemeClr>
                </a:solidFill>
                <a:latin typeface="Cambria"/>
                <a:ea typeface="Cambria"/>
                <a:cs typeface="Cambria"/>
                <a:sym typeface="Cambria"/>
              </a:rPr>
              <a:t>autorizzative</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impianti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produzione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energia</a:t>
            </a:r>
            <a:r>
              <a:rPr lang="en-US" b="1" dirty="0">
                <a:solidFill>
                  <a:schemeClr val="accent6">
                    <a:lumMod val="75000"/>
                  </a:schemeClr>
                </a:solidFill>
                <a:latin typeface="Cambria"/>
                <a:ea typeface="Cambria"/>
                <a:cs typeface="Cambria"/>
                <a:sym typeface="Cambria"/>
              </a:rPr>
              <a:t> da </a:t>
            </a:r>
            <a:r>
              <a:rPr lang="en-US" b="1" dirty="0" err="1">
                <a:solidFill>
                  <a:schemeClr val="accent6">
                    <a:lumMod val="75000"/>
                  </a:schemeClr>
                </a:solidFill>
                <a:latin typeface="Cambria"/>
                <a:ea typeface="Cambria"/>
                <a:cs typeface="Cambria"/>
                <a:sym typeface="Cambria"/>
              </a:rPr>
              <a:t>fonti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rinnovabili</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norma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modifica</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d.lgs</a:t>
            </a:r>
            <a:r>
              <a:rPr lang="en-US" dirty="0">
                <a:solidFill>
                  <a:schemeClr val="accent6">
                    <a:lumMod val="75000"/>
                  </a:schemeClr>
                </a:solidFill>
                <a:latin typeface="Cambria"/>
                <a:ea typeface="Cambria"/>
                <a:cs typeface="Cambria"/>
                <a:sym typeface="Cambria"/>
              </a:rPr>
              <a:t>. n. 199/2021 (</a:t>
            </a:r>
            <a:r>
              <a:rPr lang="en-US" dirty="0" err="1">
                <a:solidFill>
                  <a:schemeClr val="accent6">
                    <a:lumMod val="75000"/>
                  </a:schemeClr>
                </a:solidFill>
                <a:latin typeface="Cambria"/>
                <a:ea typeface="Cambria"/>
                <a:cs typeface="Cambria"/>
                <a:sym typeface="Cambria"/>
              </a:rPr>
              <a:t>Attuazione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direttiva</a:t>
            </a:r>
            <a:r>
              <a:rPr lang="en-US" dirty="0">
                <a:solidFill>
                  <a:schemeClr val="accent6">
                    <a:lumMod val="75000"/>
                  </a:schemeClr>
                </a:solidFill>
                <a:latin typeface="Cambria"/>
                <a:ea typeface="Cambria"/>
                <a:cs typeface="Cambria"/>
                <a:sym typeface="Cambria"/>
              </a:rPr>
              <a:t> UE 2018/2001 </a:t>
            </a:r>
            <a:r>
              <a:rPr lang="en-US" dirty="0" err="1">
                <a:solidFill>
                  <a:schemeClr val="accent6">
                    <a:lumMod val="75000"/>
                  </a:schemeClr>
                </a:solidFill>
                <a:latin typeface="Cambria"/>
                <a:ea typeface="Cambria"/>
                <a:cs typeface="Cambria"/>
                <a:sym typeface="Cambria"/>
              </a:rPr>
              <a:t>sulla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promozione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dell'uso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dell'energia</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fonti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rinnovabili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a:t>
            </a:r>
            <a:r>
              <a:rPr lang="en-US" dirty="0">
                <a:solidFill>
                  <a:schemeClr val="accent6">
                    <a:lumMod val="75000"/>
                  </a:schemeClr>
                </a:solidFill>
                <a:latin typeface="Cambria"/>
                <a:ea typeface="Cambria"/>
                <a:cs typeface="Cambria"/>
                <a:sym typeface="Cambria"/>
              </a:rPr>
              <a:t> 4 e 8 del </a:t>
            </a:r>
            <a:r>
              <a:rPr lang="en-US" dirty="0" err="1">
                <a:solidFill>
                  <a:schemeClr val="accent6">
                    <a:lumMod val="75000"/>
                  </a:schemeClr>
                </a:solidFill>
                <a:latin typeface="Cambria"/>
                <a:ea typeface="Cambria"/>
                <a:cs typeface="Cambria"/>
                <a:sym typeface="Cambria"/>
              </a:rPr>
              <a:t>previgente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articolo</a:t>
            </a:r>
            <a:r>
              <a:rPr lang="en-US" dirty="0">
                <a:solidFill>
                  <a:schemeClr val="accent6">
                    <a:lumMod val="75000"/>
                  </a:schemeClr>
                </a:solidFill>
                <a:latin typeface="Cambria"/>
                <a:ea typeface="Cambria"/>
                <a:cs typeface="Cambria"/>
                <a:sym typeface="Cambria"/>
              </a:rPr>
              <a:t> 20 e </a:t>
            </a:r>
            <a:r>
              <a:rPr lang="en-US" dirty="0" err="1">
                <a:solidFill>
                  <a:schemeClr val="accent6">
                    <a:lumMod val="75000"/>
                  </a:schemeClr>
                </a:solidFill>
                <a:latin typeface="Cambria"/>
                <a:ea typeface="Cambria"/>
                <a:cs typeface="Cambria"/>
                <a:sym typeface="Cambria"/>
              </a:rPr>
              <a:t>inserisce</a:t>
            </a:r>
            <a:r>
              <a:rPr lang="en-US" dirty="0">
                <a:solidFill>
                  <a:schemeClr val="accent6">
                    <a:lumMod val="75000"/>
                  </a:schemeClr>
                </a:solidFill>
                <a:latin typeface="Cambria"/>
                <a:ea typeface="Cambria"/>
                <a:cs typeface="Cambria"/>
                <a:sym typeface="Cambria"/>
              </a:rPr>
              <a:t> il comma 1-bis </a:t>
            </a:r>
            <a:r>
              <a:rPr lang="en-US" dirty="0" err="1">
                <a:solidFill>
                  <a:schemeClr val="accent6">
                    <a:lumMod val="75000"/>
                  </a:schemeClr>
                </a:solidFill>
                <a:latin typeface="Cambria"/>
                <a:ea typeface="Cambria"/>
                <a:cs typeface="Cambria"/>
                <a:sym typeface="Cambria"/>
              </a:rPr>
              <a:t>all’articolo</a:t>
            </a:r>
            <a:r>
              <a:rPr lang="en-US" dirty="0">
                <a:solidFill>
                  <a:schemeClr val="accent6">
                    <a:lumMod val="75000"/>
                  </a:schemeClr>
                </a:solidFill>
                <a:latin typeface="Cambria"/>
                <a:ea typeface="Cambria"/>
                <a:cs typeface="Cambria"/>
                <a:sym typeface="Cambria"/>
              </a:rPr>
              <a:t> 22. </a:t>
            </a:r>
            <a:r>
              <a:rPr lang="en-US" dirty="0" err="1">
                <a:solidFill>
                  <a:schemeClr val="accent6">
                    <a:lumMod val="75000"/>
                  </a:schemeClr>
                </a:solidFill>
                <a:latin typeface="Cambria"/>
                <a:ea typeface="Cambria"/>
                <a:cs typeface="Cambria"/>
                <a:sym typeface="Cambria"/>
              </a:rPr>
              <a:t>Queste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modifiche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volte </a:t>
            </a:r>
            <a:r>
              <a:rPr lang="en-US" dirty="0" err="1">
                <a:solidFill>
                  <a:schemeClr val="accent6">
                    <a:lumMod val="75000"/>
                  </a:schemeClr>
                </a:solidFill>
                <a:latin typeface="Cambria"/>
                <a:ea typeface="Cambria"/>
                <a:cs typeface="Cambria"/>
                <a:sym typeface="Cambria"/>
              </a:rPr>
              <a:t>prevalentemente</a:t>
            </a:r>
            <a:r>
              <a:rPr lang="en-US" dirty="0">
                <a:solidFill>
                  <a:schemeClr val="accent6">
                    <a:lumMod val="75000"/>
                  </a:schemeClr>
                </a:solidFill>
                <a:latin typeface="Cambria"/>
                <a:ea typeface="Cambria"/>
                <a:cs typeface="Cambria"/>
                <a:sym typeface="Cambria"/>
              </a:rPr>
              <a:t> ad </a:t>
            </a:r>
            <a:r>
              <a:rPr lang="en-US" dirty="0" err="1">
                <a:solidFill>
                  <a:schemeClr val="accent6">
                    <a:lumMod val="75000"/>
                  </a:schemeClr>
                </a:solidFill>
                <a:latin typeface="Cambria"/>
                <a:ea typeface="Cambria"/>
                <a:cs typeface="Cambria"/>
                <a:sym typeface="Cambria"/>
              </a:rPr>
              <a:t>attuare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adattamenti</a:t>
            </a:r>
            <a:r>
              <a:rPr lang="en-US" dirty="0">
                <a:solidFill>
                  <a:schemeClr val="accent6">
                    <a:lumMod val="75000"/>
                  </a:schemeClr>
                </a:solidFill>
                <a:latin typeface="Cambria"/>
                <a:ea typeface="Cambria"/>
                <a:cs typeface="Cambria"/>
                <a:sym typeface="Cambria"/>
              </a:rPr>
              <a:t> alle procedure </a:t>
            </a:r>
            <a:r>
              <a:rPr lang="en-US" dirty="0" err="1">
                <a:solidFill>
                  <a:schemeClr val="accent6">
                    <a:lumMod val="75000"/>
                  </a:schemeClr>
                </a:solidFill>
                <a:latin typeface="Cambria"/>
                <a:ea typeface="Cambria"/>
                <a:cs typeface="Cambria"/>
                <a:sym typeface="Cambria"/>
              </a:rPr>
              <a:t>autorizzative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onde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permettere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l’individuazione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ulteriori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aree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idonee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l’installazione</a:t>
            </a:r>
            <a:r>
              <a:rPr lang="en-US" dirty="0">
                <a:solidFill>
                  <a:schemeClr val="accent6">
                    <a:lumMod val="75000"/>
                  </a:schemeClr>
                </a:solidFill>
                <a:latin typeface="Cambria"/>
                <a:ea typeface="Cambria"/>
                <a:cs typeface="Cambria"/>
                <a:sym typeface="Cambria"/>
              </a:rPr>
              <a:t> od il </a:t>
            </a:r>
            <a:r>
              <a:rPr lang="en-US" dirty="0" err="1">
                <a:solidFill>
                  <a:schemeClr val="accent6">
                    <a:lumMod val="75000"/>
                  </a:schemeClr>
                </a:solidFill>
                <a:latin typeface="Cambria"/>
                <a:ea typeface="Cambria"/>
                <a:cs typeface="Cambria"/>
                <a:sym typeface="Cambria"/>
              </a:rPr>
              <a:t>potenziamento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impianti</a:t>
            </a:r>
            <a:r>
              <a:rPr lang="en-US" dirty="0">
                <a:solidFill>
                  <a:schemeClr val="accent6">
                    <a:lumMod val="75000"/>
                  </a:schemeClr>
                </a:solidFill>
                <a:latin typeface="Cambria"/>
                <a:ea typeface="Cambria"/>
                <a:cs typeface="Cambria"/>
                <a:sym typeface="Cambria"/>
              </a:rPr>
              <a:t> FER, </a:t>
            </a:r>
            <a:r>
              <a:rPr lang="en-US" dirty="0" err="1">
                <a:solidFill>
                  <a:schemeClr val="accent6">
                    <a:lumMod val="75000"/>
                  </a:schemeClr>
                </a:solidFill>
                <a:latin typeface="Cambria"/>
                <a:ea typeface="Cambria"/>
                <a:cs typeface="Cambria"/>
                <a:sym typeface="Cambria"/>
              </a:rPr>
              <a:t>restringendo</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diniego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Ministero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cultura</a:t>
            </a:r>
            <a:r>
              <a:rPr lang="en-US" dirty="0">
                <a:solidFill>
                  <a:schemeClr val="accent6">
                    <a:lumMod val="75000"/>
                  </a:schemeClr>
                </a:solidFill>
                <a:latin typeface="Cambria"/>
                <a:ea typeface="Cambria"/>
                <a:cs typeface="Cambria"/>
                <a:sym typeface="Cambria"/>
              </a:rPr>
              <a:t> solo a </a:t>
            </a:r>
            <a:r>
              <a:rPr lang="en-US" dirty="0" err="1">
                <a:solidFill>
                  <a:schemeClr val="accent6">
                    <a:lumMod val="75000"/>
                  </a:schemeClr>
                </a:solidFill>
                <a:latin typeface="Cambria"/>
                <a:ea typeface="Cambria"/>
                <a:cs typeface="Cambria"/>
                <a:sym typeface="Cambria"/>
              </a:rPr>
              <a:t>comprovate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esigenze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tipo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paesaggistico-culturale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Semplificazione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procedimenti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autorizzazione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impianti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produzione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energia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elettrica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alimentati</a:t>
            </a:r>
            <a:r>
              <a:rPr lang="en-US" b="1" dirty="0">
                <a:solidFill>
                  <a:schemeClr val="accent6">
                    <a:lumMod val="75000"/>
                  </a:schemeClr>
                </a:solidFill>
                <a:latin typeface="Cambria"/>
                <a:ea typeface="Cambria"/>
                <a:cs typeface="Cambria"/>
                <a:sym typeface="Cambria"/>
              </a:rPr>
              <a:t> da </a:t>
            </a:r>
            <a:r>
              <a:rPr lang="en-US" b="1" dirty="0" err="1">
                <a:solidFill>
                  <a:schemeClr val="accent6">
                    <a:lumMod val="75000"/>
                  </a:schemeClr>
                </a:solidFill>
                <a:latin typeface="Cambria"/>
                <a:ea typeface="Cambria"/>
                <a:cs typeface="Cambria"/>
                <a:sym typeface="Cambria"/>
              </a:rPr>
              <a:t>fonti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rinnovabili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linea</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quanto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disposto</a:t>
            </a:r>
            <a:r>
              <a:rPr lang="en-US" dirty="0">
                <a:solidFill>
                  <a:schemeClr val="accent6">
                    <a:lumMod val="75000"/>
                  </a:schemeClr>
                </a:solidFill>
                <a:latin typeface="Cambria"/>
                <a:ea typeface="Cambria"/>
                <a:cs typeface="Cambria"/>
                <a:sym typeface="Cambria"/>
              </a:rPr>
              <a:t> dal </a:t>
            </a:r>
            <a:r>
              <a:rPr lang="en-US" dirty="0" err="1">
                <a:solidFill>
                  <a:schemeClr val="accent6">
                    <a:lumMod val="75000"/>
                  </a:schemeClr>
                </a:solidFill>
                <a:latin typeface="Cambria"/>
                <a:ea typeface="Cambria"/>
                <a:cs typeface="Cambria"/>
                <a:sym typeface="Cambria"/>
              </a:rPr>
              <a:t>precedente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vengono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ulteriormente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semplificati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procedimenti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relativi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realizzazione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impianti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restringendo</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sfera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intervento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Presidenti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regionali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province </a:t>
            </a:r>
            <a:r>
              <a:rPr lang="en-US" dirty="0" err="1">
                <a:solidFill>
                  <a:schemeClr val="accent6">
                    <a:lumMod val="75000"/>
                  </a:schemeClr>
                </a:solidFill>
                <a:latin typeface="Cambria"/>
                <a:ea typeface="Cambria"/>
                <a:cs typeface="Cambria"/>
                <a:sym typeface="Cambria"/>
              </a:rPr>
              <a:t>autonome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interessate</a:t>
            </a:r>
            <a:r>
              <a:rPr lang="en-US" dirty="0">
                <a:solidFill>
                  <a:schemeClr val="accent6">
                    <a:lumMod val="75000"/>
                  </a:schemeClr>
                </a:solidFill>
                <a:latin typeface="Cambria"/>
                <a:ea typeface="Cambria"/>
                <a:cs typeface="Cambria"/>
                <a:sym typeface="Cambria"/>
              </a:rPr>
              <a:t> rispetto </a:t>
            </a:r>
            <a:r>
              <a:rPr lang="en-US" dirty="0" err="1">
                <a:solidFill>
                  <a:schemeClr val="accent6">
                    <a:lumMod val="75000"/>
                  </a:schemeClr>
                </a:solidFill>
                <a:latin typeface="Cambria"/>
                <a:ea typeface="Cambria"/>
                <a:cs typeface="Cambria"/>
                <a:sym typeface="Cambria"/>
              </a:rPr>
              <a:t>all’Esecutivo</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dirty="0">
              <a:solidFill>
                <a:srgbClr val="666666"/>
              </a:solidFill>
              <a:highlight>
                <a:srgbClr val="FFFFFF"/>
              </a:highlight>
              <a:latin typeface="Georgia"/>
              <a:ea typeface="Georgia"/>
              <a:cs typeface="Georgia"/>
              <a:sym typeface="Georgia"/>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C343D"/>
                </a:solidFill>
                <a:latin typeface="Cambria"/>
                <a:ea typeface="Cambria"/>
                <a:cs typeface="Cambria"/>
                <a:sym typeface="Cambria"/>
              </a:rPr>
              <a:t> </a:t>
            </a:r>
            <a:endParaRPr sz="1400" b="0" i="0" u="none" strike="noStrike" cap="none" dirty="0">
              <a:solidFill>
                <a:srgbClr val="0C343D"/>
              </a:solidFill>
              <a:latin typeface="Cambria"/>
              <a:ea typeface="Cambria"/>
              <a:cs typeface="Cambria"/>
              <a:sym typeface="Cambria"/>
            </a:endParaRPr>
          </a:p>
        </p:txBody>
      </p:sp>
      <p:pic>
        <p:nvPicPr>
          <p:cNvPr id="354" name="Google Shape;354;g11f58c367fd_1_7"/>
          <p:cNvPicPr preferRelativeResize="0"/>
          <p:nvPr/>
        </p:nvPicPr>
        <p:blipFill rotWithShape="1">
          <a:blip r:embed="rId3">
            <a:alphaModFix/>
          </a:blip>
          <a:srcRect/>
          <a:stretch/>
        </p:blipFill>
        <p:spPr>
          <a:xfrm>
            <a:off x="9565100" y="366913"/>
            <a:ext cx="1718438" cy="349925"/>
          </a:xfrm>
          <a:prstGeom prst="rect">
            <a:avLst/>
          </a:prstGeom>
          <a:noFill/>
          <a:ln>
            <a:noFill/>
          </a:ln>
        </p:spPr>
      </p:pic>
      <p:sp>
        <p:nvSpPr>
          <p:cNvPr id="355" name="Google Shape;355;g11f58c367fd_1_7"/>
          <p:cNvSpPr txBox="1"/>
          <p:nvPr/>
        </p:nvSpPr>
        <p:spPr>
          <a:xfrm>
            <a:off x="721000" y="366925"/>
            <a:ext cx="5895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err="1">
                <a:solidFill>
                  <a:schemeClr val="accent6">
                    <a:lumMod val="75000"/>
                  </a:schemeClr>
                </a:solidFill>
                <a:latin typeface="Cambria"/>
                <a:ea typeface="Cambria"/>
                <a:cs typeface="Cambria"/>
                <a:sym typeface="Cambria"/>
              </a:rPr>
              <a:t>Ulteriori</a:t>
            </a:r>
            <a:r>
              <a:rPr lang="en-US" sz="2200" b="1" i="0" u="none" strike="noStrike" cap="none" dirty="0">
                <a:solidFill>
                  <a:schemeClr val="accent6">
                    <a:lumMod val="75000"/>
                  </a:schemeClr>
                </a:solidFill>
                <a:latin typeface="Cambria"/>
                <a:ea typeface="Cambria"/>
                <a:cs typeface="Cambria"/>
                <a:sym typeface="Cambria"/>
              </a:rPr>
              <a:t> </a:t>
            </a:r>
            <a:r>
              <a:rPr lang="en-US" sz="2200" b="1" i="0" u="none" strike="noStrike" cap="none" dirty="0" err="1">
                <a:solidFill>
                  <a:schemeClr val="accent6">
                    <a:lumMod val="75000"/>
                  </a:schemeClr>
                </a:solidFill>
                <a:latin typeface="Cambria"/>
                <a:ea typeface="Cambria"/>
                <a:cs typeface="Cambria"/>
                <a:sym typeface="Cambria"/>
              </a:rPr>
              <a:t>disposizioni</a:t>
            </a:r>
            <a:endParaRPr sz="1200" b="0" i="0" u="none" strike="noStrike" cap="none" dirty="0">
              <a:solidFill>
                <a:schemeClr val="accent6">
                  <a:lumMod val="75000"/>
                </a:schemeClr>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12c4a9cd8c0_0_106"/>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361" name="Google Shape;361;g12c4a9cd8c0_0_106"/>
          <p:cNvSpPr txBox="1"/>
          <p:nvPr/>
        </p:nvSpPr>
        <p:spPr>
          <a:xfrm>
            <a:off x="564300" y="960274"/>
            <a:ext cx="10799100" cy="60252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materia</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comunità</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energetiche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rinnovabili</a:t>
            </a:r>
            <a:r>
              <a:rPr lang="en-US" b="1" dirty="0">
                <a:solidFill>
                  <a:schemeClr val="accent6">
                    <a:lumMod val="75000"/>
                  </a:schemeClr>
                </a:solidFill>
                <a:latin typeface="Cambria"/>
                <a:ea typeface="Cambria"/>
                <a:cs typeface="Cambria"/>
                <a:sym typeface="Cambria"/>
              </a:rPr>
              <a:t>: </a:t>
            </a:r>
            <a:r>
              <a:rPr lang="en-US" dirty="0">
                <a:solidFill>
                  <a:schemeClr val="accent6">
                    <a:lumMod val="75000"/>
                  </a:schemeClr>
                </a:solidFill>
                <a:latin typeface="Cambria"/>
                <a:ea typeface="Cambria"/>
                <a:cs typeface="Cambria"/>
                <a:sym typeface="Cambria"/>
              </a:rPr>
              <a:t>il </a:t>
            </a:r>
            <a:r>
              <a:rPr lang="en-US" dirty="0" err="1">
                <a:solidFill>
                  <a:schemeClr val="accent6">
                    <a:lumMod val="75000"/>
                  </a:schemeClr>
                </a:solidFill>
                <a:latin typeface="Cambria"/>
                <a:ea typeface="Cambria"/>
                <a:cs typeface="Cambria"/>
                <a:sym typeface="Cambria"/>
              </a:rPr>
              <a:t>presente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intervenendo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sull’art</a:t>
            </a:r>
            <a:r>
              <a:rPr lang="en-US" dirty="0">
                <a:solidFill>
                  <a:schemeClr val="accent6">
                    <a:lumMod val="75000"/>
                  </a:schemeClr>
                </a:solidFill>
                <a:latin typeface="Cambria"/>
                <a:ea typeface="Cambria"/>
                <a:cs typeface="Cambria"/>
                <a:sym typeface="Cambria"/>
              </a:rPr>
              <a:t>. 20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n. 34/2022 (</a:t>
            </a:r>
            <a:r>
              <a:rPr lang="en-US" dirty="0" err="1">
                <a:solidFill>
                  <a:schemeClr val="accent6">
                    <a:lumMod val="75000"/>
                  </a:schemeClr>
                </a:solidFill>
                <a:latin typeface="Cambria"/>
                <a:ea typeface="Cambria"/>
                <a:cs typeface="Cambria"/>
                <a:sym typeface="Cambria"/>
              </a:rPr>
              <a:t>Conversione</a:t>
            </a:r>
            <a:r>
              <a:rPr lang="en-US" dirty="0">
                <a:solidFill>
                  <a:schemeClr val="accent6">
                    <a:lumMod val="75000"/>
                  </a:schemeClr>
                </a:solidFill>
                <a:latin typeface="Cambria"/>
                <a:ea typeface="Cambria"/>
                <a:cs typeface="Cambria"/>
                <a:sym typeface="Cambria"/>
              </a:rPr>
              <a:t> del DL </a:t>
            </a:r>
            <a:r>
              <a:rPr lang="en-US" dirty="0" err="1">
                <a:solidFill>
                  <a:schemeClr val="accent6">
                    <a:lumMod val="75000"/>
                  </a:schemeClr>
                </a:solidFill>
                <a:latin typeface="Cambria"/>
                <a:ea typeface="Cambria"/>
                <a:cs typeface="Cambria"/>
                <a:sym typeface="Cambria"/>
              </a:rPr>
              <a:t>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amplia</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contributo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Ministero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difesa</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Autorità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sistema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portuali</a:t>
            </a:r>
            <a:r>
              <a:rPr lang="en-US" dirty="0">
                <a:solidFill>
                  <a:schemeClr val="accent6">
                    <a:lumMod val="75000"/>
                  </a:schemeClr>
                </a:solidFill>
                <a:latin typeface="Cambria"/>
                <a:ea typeface="Cambria"/>
                <a:cs typeface="Cambria"/>
                <a:sym typeface="Cambria"/>
              </a:rPr>
              <a:t>  ed </a:t>
            </a:r>
            <a:r>
              <a:rPr lang="en-US" dirty="0" err="1">
                <a:solidFill>
                  <a:schemeClr val="accent6">
                    <a:lumMod val="75000"/>
                  </a:schemeClr>
                </a:solidFill>
                <a:latin typeface="Cambria"/>
                <a:ea typeface="Cambria"/>
                <a:cs typeface="Cambria"/>
                <a:sym typeface="Cambria"/>
              </a:rPr>
              <a:t>eventuali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terzi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concessionari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beni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individuati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resilienza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mediante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loro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possibilità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costituire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comunità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rinnovabili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materia</a:t>
            </a:r>
            <a:r>
              <a:rPr lang="en-US" b="1" dirty="0">
                <a:solidFill>
                  <a:schemeClr val="accent6">
                    <a:lumMod val="75000"/>
                  </a:schemeClr>
                </a:solidFill>
                <a:latin typeface="Cambria"/>
                <a:ea typeface="Cambria"/>
                <a:cs typeface="Cambria"/>
                <a:sym typeface="Cambria"/>
              </a:rPr>
              <a:t> di VIA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anche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questa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vengono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ampliamenti</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potere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discrezionale</a:t>
            </a:r>
            <a:r>
              <a:rPr lang="en-US" dirty="0">
                <a:solidFill>
                  <a:schemeClr val="accent6">
                    <a:lumMod val="75000"/>
                  </a:schemeClr>
                </a:solidFill>
                <a:latin typeface="Cambria"/>
                <a:ea typeface="Cambria"/>
                <a:cs typeface="Cambria"/>
                <a:sym typeface="Cambria"/>
              </a:rPr>
              <a:t> in capo </a:t>
            </a:r>
            <a:r>
              <a:rPr lang="en-US" dirty="0" err="1">
                <a:solidFill>
                  <a:schemeClr val="accent6">
                    <a:lumMod val="75000"/>
                  </a:schemeClr>
                </a:solidFill>
                <a:latin typeface="Cambria"/>
                <a:ea typeface="Cambria"/>
                <a:cs typeface="Cambria"/>
                <a:sym typeface="Cambria"/>
              </a:rPr>
              <a:t>all’Esecutivo</a:t>
            </a:r>
            <a:r>
              <a:rPr lang="en-US" dirty="0">
                <a:solidFill>
                  <a:schemeClr val="accent6">
                    <a:lumMod val="75000"/>
                  </a:schemeClr>
                </a:solidFill>
                <a:latin typeface="Cambria"/>
                <a:ea typeface="Cambria"/>
                <a:cs typeface="Cambria"/>
                <a:sym typeface="Cambria"/>
              </a:rPr>
              <a:t> per il </a:t>
            </a:r>
            <a:r>
              <a:rPr lang="en-US" dirty="0" err="1">
                <a:solidFill>
                  <a:schemeClr val="accent6">
                    <a:lumMod val="75000"/>
                  </a:schemeClr>
                </a:solidFill>
                <a:latin typeface="Cambria"/>
                <a:ea typeface="Cambria"/>
                <a:cs typeface="Cambria"/>
                <a:sym typeface="Cambria"/>
              </a:rPr>
              <a:t>rilascio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dell’autorizzazione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all’installazione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impianti</a:t>
            </a:r>
            <a:r>
              <a:rPr lang="en-US" dirty="0">
                <a:solidFill>
                  <a:schemeClr val="accent6">
                    <a:lumMod val="75000"/>
                  </a:schemeClr>
                </a:solidFill>
                <a:latin typeface="Cambria"/>
                <a:ea typeface="Cambria"/>
                <a:cs typeface="Cambria"/>
                <a:sym typeface="Cambria"/>
              </a:rPr>
              <a:t> FER a </a:t>
            </a:r>
            <a:r>
              <a:rPr lang="en-US" dirty="0" err="1">
                <a:solidFill>
                  <a:schemeClr val="accent6">
                    <a:lumMod val="75000"/>
                  </a:schemeClr>
                </a:solidFill>
                <a:latin typeface="Cambria"/>
                <a:ea typeface="Cambria"/>
                <a:cs typeface="Cambria"/>
                <a:sym typeface="Cambria"/>
              </a:rPr>
              <a:t>seguito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valutazione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d’impatto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ambientale</a:t>
            </a:r>
            <a:r>
              <a:rPr lang="en-US" dirty="0">
                <a:solidFill>
                  <a:schemeClr val="accent6">
                    <a:lumMod val="75000"/>
                  </a:schemeClr>
                </a:solidFill>
                <a:latin typeface="Cambria"/>
                <a:ea typeface="Cambria"/>
                <a:cs typeface="Cambria"/>
                <a:sym typeface="Cambria"/>
              </a:rPr>
              <a:t>. </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materia</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autorizzazione</a:t>
            </a:r>
            <a:r>
              <a:rPr lang="en-US" b="1" dirty="0">
                <a:solidFill>
                  <a:schemeClr val="accent6">
                    <a:lumMod val="75000"/>
                  </a:schemeClr>
                </a:solidFill>
                <a:latin typeface="Cambria"/>
                <a:ea typeface="Cambria"/>
                <a:cs typeface="Cambria"/>
                <a:sym typeface="Cambria"/>
              </a:rPr>
              <a:t> unica </a:t>
            </a:r>
            <a:r>
              <a:rPr lang="en-US" b="1" dirty="0" err="1">
                <a:solidFill>
                  <a:schemeClr val="accent6">
                    <a:lumMod val="75000"/>
                  </a:schemeClr>
                </a:solidFill>
                <a:latin typeface="Cambria"/>
                <a:ea typeface="Cambria"/>
                <a:cs typeface="Cambria"/>
                <a:sym typeface="Cambria"/>
              </a:rPr>
              <a:t>ambientale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impianti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produzione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energia</a:t>
            </a:r>
            <a:r>
              <a:rPr lang="en-US" b="1" dirty="0">
                <a:solidFill>
                  <a:schemeClr val="accent6">
                    <a:lumMod val="75000"/>
                  </a:schemeClr>
                </a:solidFill>
                <a:latin typeface="Cambria"/>
                <a:ea typeface="Cambria"/>
                <a:cs typeface="Cambria"/>
                <a:sym typeface="Cambria"/>
              </a:rPr>
              <a:t> da </a:t>
            </a:r>
            <a:r>
              <a:rPr lang="en-US" b="1" dirty="0" err="1">
                <a:solidFill>
                  <a:schemeClr val="accent6">
                    <a:lumMod val="75000"/>
                  </a:schemeClr>
                </a:solidFill>
                <a:latin typeface="Cambria"/>
                <a:ea typeface="Cambria"/>
                <a:cs typeface="Cambria"/>
                <a:sym typeface="Cambria"/>
              </a:rPr>
              <a:t>fonti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fossili</a:t>
            </a:r>
            <a:r>
              <a:rPr lang="en-US" dirty="0">
                <a:solidFill>
                  <a:schemeClr val="accent6">
                    <a:lumMod val="75000"/>
                  </a:schemeClr>
                </a:solidFill>
                <a:latin typeface="Cambria"/>
                <a:ea typeface="Cambria"/>
                <a:cs typeface="Cambria"/>
                <a:sym typeface="Cambria"/>
              </a:rPr>
              <a:t>: con la </a:t>
            </a:r>
            <a:r>
              <a:rPr lang="en-US" dirty="0" err="1">
                <a:solidFill>
                  <a:schemeClr val="accent6">
                    <a:lumMod val="75000"/>
                  </a:schemeClr>
                </a:solidFill>
                <a:latin typeface="Cambria"/>
                <a:ea typeface="Cambria"/>
                <a:cs typeface="Cambria"/>
                <a:sym typeface="Cambria"/>
              </a:rPr>
              <a:t>necessità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provvedere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breve </a:t>
            </a:r>
            <a:r>
              <a:rPr lang="en-US" dirty="0" err="1">
                <a:solidFill>
                  <a:schemeClr val="accent6">
                    <a:lumMod val="75000"/>
                  </a:schemeClr>
                </a:solidFill>
                <a:latin typeface="Cambria"/>
                <a:ea typeface="Cambria"/>
                <a:cs typeface="Cambria"/>
                <a:sym typeface="Cambria"/>
              </a:rPr>
              <a:t>periodo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necessità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approvvigionamento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previste</a:t>
            </a:r>
            <a:r>
              <a:rPr lang="en-US" dirty="0">
                <a:solidFill>
                  <a:schemeClr val="accent6">
                    <a:lumMod val="75000"/>
                  </a:schemeClr>
                </a:solidFill>
                <a:latin typeface="Cambria"/>
                <a:ea typeface="Cambria"/>
                <a:cs typeface="Cambria"/>
                <a:sym typeface="Cambria"/>
              </a:rPr>
              <a:t> misure per </a:t>
            </a:r>
            <a:r>
              <a:rPr lang="en-US" dirty="0" err="1">
                <a:solidFill>
                  <a:schemeClr val="accent6">
                    <a:lumMod val="75000"/>
                  </a:schemeClr>
                </a:solidFill>
                <a:latin typeface="Cambria"/>
                <a:ea typeface="Cambria"/>
                <a:cs typeface="Cambria"/>
                <a:sym typeface="Cambria"/>
              </a:rPr>
              <a:t>incrementare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temporaneamente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produzione</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fonti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fossili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mediante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rilascio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semplificato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necessarie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autorizzazioni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Fondo</a:t>
            </a:r>
            <a:r>
              <a:rPr lang="en-US" b="1" dirty="0">
                <a:solidFill>
                  <a:schemeClr val="accent6">
                    <a:lumMod val="75000"/>
                  </a:schemeClr>
                </a:solidFill>
                <a:latin typeface="Cambria"/>
                <a:ea typeface="Cambria"/>
                <a:cs typeface="Cambria"/>
                <a:sym typeface="Cambria"/>
              </a:rPr>
              <a:t> per il </a:t>
            </a:r>
            <a:r>
              <a:rPr lang="en-US" b="1" dirty="0" err="1">
                <a:solidFill>
                  <a:schemeClr val="accent6">
                    <a:lumMod val="75000"/>
                  </a:schemeClr>
                </a:solidFill>
                <a:latin typeface="Cambria"/>
                <a:ea typeface="Cambria"/>
                <a:cs typeface="Cambria"/>
                <a:sym typeface="Cambria"/>
              </a:rPr>
              <a:t>sostegno</a:t>
            </a:r>
            <a:r>
              <a:rPr lang="en-US" b="1" dirty="0">
                <a:solidFill>
                  <a:schemeClr val="accent6">
                    <a:lumMod val="75000"/>
                  </a:schemeClr>
                </a:solidFill>
                <a:latin typeface="Cambria"/>
                <a:ea typeface="Cambria"/>
                <a:cs typeface="Cambria"/>
                <a:sym typeface="Cambria"/>
              </a:rPr>
              <a:t> alle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danneggiate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dalla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crisi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ucraina</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norma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come </a:t>
            </a:r>
            <a:r>
              <a:rPr lang="en-US" dirty="0" err="1">
                <a:solidFill>
                  <a:schemeClr val="accent6">
                    <a:lumMod val="75000"/>
                  </a:schemeClr>
                </a:solidFill>
                <a:latin typeface="Cambria"/>
                <a:ea typeface="Cambria"/>
                <a:cs typeface="Cambria"/>
                <a:sym typeface="Cambria"/>
              </a:rPr>
              <a:t>anticipato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l’istituzione</a:t>
            </a:r>
            <a:r>
              <a:rPr lang="en-US" dirty="0">
                <a:solidFill>
                  <a:schemeClr val="accent6">
                    <a:lumMod val="75000"/>
                  </a:schemeClr>
                </a:solidFill>
                <a:latin typeface="Cambria"/>
                <a:ea typeface="Cambria"/>
                <a:cs typeface="Cambria"/>
                <a:sym typeface="Cambria"/>
              </a:rPr>
              <a:t> di un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previsione</a:t>
            </a:r>
            <a:r>
              <a:rPr lang="en-US" dirty="0">
                <a:solidFill>
                  <a:schemeClr val="accent6">
                    <a:lumMod val="75000"/>
                  </a:schemeClr>
                </a:solidFill>
                <a:latin typeface="Cambria"/>
                <a:ea typeface="Cambria"/>
                <a:cs typeface="Cambria"/>
                <a:sym typeface="Cambria"/>
              </a:rPr>
              <a:t> del Mise, con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dotazione</a:t>
            </a:r>
            <a:r>
              <a:rPr lang="en-US" dirty="0">
                <a:solidFill>
                  <a:schemeClr val="accent6">
                    <a:lumMod val="75000"/>
                  </a:schemeClr>
                </a:solidFill>
                <a:latin typeface="Cambria"/>
                <a:ea typeface="Cambria"/>
                <a:cs typeface="Cambria"/>
                <a:sym typeface="Cambria"/>
              </a:rPr>
              <a:t> di 130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a:t>
            </a:r>
            <a:r>
              <a:rPr lang="en-US" dirty="0" err="1">
                <a:solidFill>
                  <a:schemeClr val="accent6">
                    <a:lumMod val="75000"/>
                  </a:schemeClr>
                </a:solidFill>
                <a:latin typeface="Cambria"/>
                <a:ea typeface="Cambria"/>
                <a:cs typeface="Cambria"/>
                <a:sym typeface="Cambria"/>
              </a:rPr>
              <a:t>finalizzato</a:t>
            </a:r>
            <a:r>
              <a:rPr lang="en-US" dirty="0">
                <a:solidFill>
                  <a:schemeClr val="accent6">
                    <a:lumMod val="75000"/>
                  </a:schemeClr>
                </a:solidFill>
                <a:latin typeface="Cambria"/>
                <a:ea typeface="Cambria"/>
                <a:cs typeface="Cambria"/>
                <a:sym typeface="Cambria"/>
              </a:rPr>
              <a:t> a far </a:t>
            </a:r>
            <a:r>
              <a:rPr lang="en-US" dirty="0" err="1">
                <a:solidFill>
                  <a:schemeClr val="accent6">
                    <a:lumMod val="75000"/>
                  </a:schemeClr>
                </a:solidFill>
                <a:latin typeface="Cambria"/>
                <a:ea typeface="Cambria"/>
                <a:cs typeface="Cambria"/>
                <a:sym typeface="Cambria"/>
              </a:rPr>
              <a:t>fronte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mediante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erogazione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contributi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perduto</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ripercussioni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economiche</a:t>
            </a:r>
            <a:r>
              <a:rPr lang="en-US" dirty="0">
                <a:solidFill>
                  <a:schemeClr val="accent6">
                    <a:lumMod val="75000"/>
                  </a:schemeClr>
                </a:solidFill>
                <a:latin typeface="Cambria"/>
                <a:ea typeface="Cambria"/>
                <a:cs typeface="Cambria"/>
                <a:sym typeface="Cambria"/>
              </a:rPr>
              <a:t> negative per 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nazionali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derivanti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crisi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internazionale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Ucraina</a:t>
            </a:r>
            <a:r>
              <a:rPr lang="en-US" dirty="0">
                <a:solidFill>
                  <a:schemeClr val="accent6">
                    <a:lumMod val="75000"/>
                  </a:schemeClr>
                </a:solidFill>
                <a:latin typeface="Cambria"/>
                <a:ea typeface="Cambria"/>
                <a:cs typeface="Cambria"/>
                <a:sym typeface="Cambria"/>
              </a:rPr>
              <a:t>. Al fine di </a:t>
            </a:r>
            <a:r>
              <a:rPr lang="en-US" dirty="0" err="1">
                <a:solidFill>
                  <a:schemeClr val="accent6">
                    <a:lumMod val="75000"/>
                  </a:schemeClr>
                </a:solidFill>
                <a:latin typeface="Cambria"/>
                <a:ea typeface="Cambria"/>
                <a:cs typeface="Cambria"/>
                <a:sym typeface="Cambria"/>
              </a:rPr>
              <a:t>individuare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effettivamente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danneggiati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utilizzati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serie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parametri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devono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concorrere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poter</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accedere</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beneficio</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914400" marR="0" lvl="1" indent="-317500" algn="just" rtl="0">
              <a:lnSpc>
                <a:spcPct val="100000"/>
              </a:lnSpc>
              <a:spcBef>
                <a:spcPts val="0"/>
              </a:spcBef>
              <a:spcAft>
                <a:spcPts val="0"/>
              </a:spcAft>
              <a:buClr>
                <a:srgbClr val="0C343D"/>
              </a:buClr>
              <a:buSzPts val="1400"/>
              <a:buFont typeface="Cambria"/>
              <a:buChar char="○"/>
            </a:pP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deve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trattare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piccole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medie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diverse da quelle </a:t>
            </a:r>
            <a:r>
              <a:rPr lang="en-US" dirty="0" err="1">
                <a:solidFill>
                  <a:schemeClr val="accent6">
                    <a:lumMod val="75000"/>
                  </a:schemeClr>
                </a:solidFill>
                <a:latin typeface="Cambria"/>
                <a:ea typeface="Cambria"/>
                <a:cs typeface="Cambria"/>
                <a:sym typeface="Cambria"/>
              </a:rPr>
              <a:t>agricole</a:t>
            </a:r>
            <a:r>
              <a:rPr lang="en-US" dirty="0">
                <a:solidFill>
                  <a:schemeClr val="accent6">
                    <a:lumMod val="75000"/>
                  </a:schemeClr>
                </a:solidFill>
                <a:latin typeface="Cambria"/>
                <a:ea typeface="Cambria"/>
                <a:cs typeface="Cambria"/>
                <a:sym typeface="Cambria"/>
              </a:rPr>
              <a:t>, come definite </a:t>
            </a:r>
            <a:r>
              <a:rPr lang="en-US" dirty="0" err="1">
                <a:solidFill>
                  <a:schemeClr val="accent6">
                    <a:lumMod val="75000"/>
                  </a:schemeClr>
                </a:solidFill>
                <a:latin typeface="Cambria"/>
                <a:ea typeface="Cambria"/>
                <a:cs typeface="Cambria"/>
                <a:sym typeface="Cambria"/>
              </a:rPr>
              <a:t>dalla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Raccomandazione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Commissione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europea</a:t>
            </a:r>
            <a:r>
              <a:rPr lang="en-US" dirty="0">
                <a:solidFill>
                  <a:schemeClr val="accent6">
                    <a:lumMod val="75000"/>
                  </a:schemeClr>
                </a:solidFill>
                <a:latin typeface="Cambria"/>
                <a:ea typeface="Cambria"/>
                <a:cs typeface="Cambria"/>
                <a:sym typeface="Cambria"/>
              </a:rPr>
              <a:t> n. 2003/361/CE;</a:t>
            </a:r>
            <a:endParaRPr dirty="0">
              <a:solidFill>
                <a:schemeClr val="accent6">
                  <a:lumMod val="75000"/>
                </a:schemeClr>
              </a:solidFill>
              <a:latin typeface="Cambria"/>
              <a:ea typeface="Cambria"/>
              <a:cs typeface="Cambria"/>
              <a:sym typeface="Cambria"/>
            </a:endParaRPr>
          </a:p>
          <a:p>
            <a:pPr marL="914400" marR="0" lvl="1" indent="-317500" algn="just" rtl="0">
              <a:lnSpc>
                <a:spcPct val="100000"/>
              </a:lnSpc>
              <a:spcBef>
                <a:spcPts val="0"/>
              </a:spcBef>
              <a:spcAft>
                <a:spcPts val="0"/>
              </a:spcAft>
              <a:buClr>
                <a:srgbClr val="0C343D"/>
              </a:buClr>
              <a:buSzPts val="1400"/>
              <a:buFont typeface="Cambria"/>
              <a:buChar char="○"/>
            </a:pPr>
            <a:r>
              <a:rPr lang="en-US" dirty="0" err="1">
                <a:solidFill>
                  <a:schemeClr val="accent6">
                    <a:lumMod val="75000"/>
                  </a:schemeClr>
                </a:solidFill>
                <a:latin typeface="Cambria"/>
                <a:ea typeface="Cambria"/>
                <a:cs typeface="Cambria"/>
                <a:sym typeface="Cambria"/>
              </a:rPr>
              <a:t>devono</a:t>
            </a:r>
            <a:r>
              <a:rPr lang="en-US" dirty="0">
                <a:solidFill>
                  <a:schemeClr val="accent6">
                    <a:lumMod val="75000"/>
                  </a:schemeClr>
                </a:solidFill>
                <a:latin typeface="Cambria"/>
                <a:ea typeface="Cambria"/>
                <a:cs typeface="Cambria"/>
                <a:sym typeface="Cambria"/>
              </a:rPr>
              <a:t> aver </a:t>
            </a:r>
            <a:r>
              <a:rPr lang="en-US" dirty="0" err="1">
                <a:solidFill>
                  <a:schemeClr val="accent6">
                    <a:lumMod val="75000"/>
                  </a:schemeClr>
                </a:solidFill>
                <a:latin typeface="Cambria"/>
                <a:ea typeface="Cambria"/>
                <a:cs typeface="Cambria"/>
                <a:sym typeface="Cambria"/>
              </a:rPr>
              <a:t>realizzato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ultimi</a:t>
            </a:r>
            <a:r>
              <a:rPr lang="en-US" dirty="0">
                <a:solidFill>
                  <a:schemeClr val="accent6">
                    <a:lumMod val="75000"/>
                  </a:schemeClr>
                </a:solidFill>
                <a:latin typeface="Cambria"/>
                <a:ea typeface="Cambria"/>
                <a:cs typeface="Cambria"/>
                <a:sym typeface="Cambria"/>
              </a:rPr>
              <a:t> due </a:t>
            </a:r>
            <a:r>
              <a:rPr lang="en-US" dirty="0" err="1">
                <a:solidFill>
                  <a:schemeClr val="accent6">
                    <a:lumMod val="75000"/>
                  </a:schemeClr>
                </a:solidFill>
                <a:latin typeface="Cambria"/>
                <a:ea typeface="Cambria"/>
                <a:cs typeface="Cambria"/>
                <a:sym typeface="Cambria"/>
              </a:rPr>
              <a:t>bilanci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depositati</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fatturato</a:t>
            </a:r>
            <a:r>
              <a:rPr lang="en-US" dirty="0">
                <a:solidFill>
                  <a:schemeClr val="accent6">
                    <a:lumMod val="75000"/>
                  </a:schemeClr>
                </a:solidFill>
                <a:latin typeface="Cambria"/>
                <a:ea typeface="Cambria"/>
                <a:cs typeface="Cambria"/>
                <a:sym typeface="Cambria"/>
              </a:rPr>
              <a:t> medio, </a:t>
            </a:r>
            <a:r>
              <a:rPr lang="en-US" dirty="0" err="1">
                <a:solidFill>
                  <a:schemeClr val="accent6">
                    <a:lumMod val="75000"/>
                  </a:schemeClr>
                </a:solidFill>
                <a:latin typeface="Cambria"/>
                <a:ea typeface="Cambria"/>
                <a:cs typeface="Cambria"/>
                <a:sym typeface="Cambria"/>
              </a:rPr>
              <a:t>derivante</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operazioni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commerciali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compreso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l’approvvigionamento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materie</a:t>
            </a:r>
            <a:r>
              <a:rPr lang="en-US" dirty="0">
                <a:solidFill>
                  <a:schemeClr val="accent6">
                    <a:lumMod val="75000"/>
                  </a:schemeClr>
                </a:solidFill>
                <a:latin typeface="Cambria"/>
                <a:ea typeface="Cambria"/>
                <a:cs typeface="Cambria"/>
                <a:sym typeface="Cambria"/>
              </a:rPr>
              <a:t> prime e </a:t>
            </a:r>
            <a:r>
              <a:rPr lang="en-US" dirty="0" err="1">
                <a:solidFill>
                  <a:schemeClr val="accent6">
                    <a:lumMod val="75000"/>
                  </a:schemeClr>
                </a:solidFill>
                <a:latin typeface="Cambria"/>
                <a:ea typeface="Cambria"/>
                <a:cs typeface="Cambria"/>
                <a:sym typeface="Cambria"/>
              </a:rPr>
              <a:t>semilavorati</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l’Ucraina</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Federazione</a:t>
            </a:r>
            <a:r>
              <a:rPr lang="en-US" dirty="0">
                <a:solidFill>
                  <a:schemeClr val="accent6">
                    <a:lumMod val="75000"/>
                  </a:schemeClr>
                </a:solidFill>
                <a:latin typeface="Cambria"/>
                <a:ea typeface="Cambria"/>
                <a:cs typeface="Cambria"/>
                <a:sym typeface="Cambria"/>
              </a:rPr>
              <a:t> Russa e la Repubblica di </a:t>
            </a:r>
            <a:r>
              <a:rPr lang="en-US" dirty="0" err="1">
                <a:solidFill>
                  <a:schemeClr val="accent6">
                    <a:lumMod val="75000"/>
                  </a:schemeClr>
                </a:solidFill>
                <a:latin typeface="Cambria"/>
                <a:ea typeface="Cambria"/>
                <a:cs typeface="Cambria"/>
                <a:sym typeface="Cambria"/>
              </a:rPr>
              <a:t>Bielorussia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almeno</a:t>
            </a:r>
            <a:r>
              <a:rPr lang="en-US" dirty="0">
                <a:solidFill>
                  <a:schemeClr val="accent6">
                    <a:lumMod val="75000"/>
                  </a:schemeClr>
                </a:solidFill>
                <a:latin typeface="Cambria"/>
                <a:ea typeface="Cambria"/>
                <a:cs typeface="Cambria"/>
                <a:sym typeface="Cambria"/>
              </a:rPr>
              <a:t> al 20 per cento del </a:t>
            </a:r>
            <a:r>
              <a:rPr lang="en-US" dirty="0" err="1">
                <a:solidFill>
                  <a:schemeClr val="accent6">
                    <a:lumMod val="75000"/>
                  </a:schemeClr>
                </a:solidFill>
                <a:latin typeface="Cambria"/>
                <a:ea typeface="Cambria"/>
                <a:cs typeface="Cambria"/>
                <a:sym typeface="Cambria"/>
              </a:rPr>
              <a:t>fatturato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aziendale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totale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914400" marR="0" lvl="1" indent="-317500" algn="just" rtl="0">
              <a:lnSpc>
                <a:spcPct val="100000"/>
              </a:lnSpc>
              <a:spcBef>
                <a:spcPts val="0"/>
              </a:spcBef>
              <a:spcAft>
                <a:spcPts val="0"/>
              </a:spcAft>
              <a:buClr>
                <a:srgbClr val="0C343D"/>
              </a:buClr>
              <a:buSzPts val="1400"/>
              <a:buFont typeface="Cambria"/>
              <a:buChar char="○"/>
            </a:pPr>
            <a:r>
              <a:rPr lang="en-US" dirty="0" err="1">
                <a:solidFill>
                  <a:schemeClr val="accent6">
                    <a:lumMod val="75000"/>
                  </a:schemeClr>
                </a:solidFill>
                <a:latin typeface="Cambria"/>
                <a:ea typeface="Cambria"/>
                <a:cs typeface="Cambria"/>
                <a:sym typeface="Cambria"/>
              </a:rPr>
              <a:t>devono</a:t>
            </a:r>
            <a:r>
              <a:rPr lang="en-US" dirty="0">
                <a:solidFill>
                  <a:schemeClr val="accent6">
                    <a:lumMod val="75000"/>
                  </a:schemeClr>
                </a:solidFill>
                <a:latin typeface="Cambria"/>
                <a:ea typeface="Cambria"/>
                <a:cs typeface="Cambria"/>
                <a:sym typeface="Cambria"/>
              </a:rPr>
              <a:t> aver sostenuto un </a:t>
            </a:r>
            <a:r>
              <a:rPr lang="en-US" dirty="0" err="1">
                <a:solidFill>
                  <a:schemeClr val="accent6">
                    <a:lumMod val="75000"/>
                  </a:schemeClr>
                </a:solidFill>
                <a:latin typeface="Cambria"/>
                <a:ea typeface="Cambria"/>
                <a:cs typeface="Cambria"/>
                <a:sym typeface="Cambria"/>
              </a:rPr>
              <a:t>costo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acquisto</a:t>
            </a:r>
            <a:r>
              <a:rPr lang="en-US" dirty="0">
                <a:solidFill>
                  <a:schemeClr val="accent6">
                    <a:lumMod val="75000"/>
                  </a:schemeClr>
                </a:solidFill>
                <a:latin typeface="Cambria"/>
                <a:ea typeface="Cambria"/>
                <a:cs typeface="Cambria"/>
                <a:sym typeface="Cambria"/>
              </a:rPr>
              <a:t> medio per </a:t>
            </a:r>
            <a:r>
              <a:rPr lang="en-US" dirty="0" err="1">
                <a:solidFill>
                  <a:schemeClr val="accent6">
                    <a:lumMod val="75000"/>
                  </a:schemeClr>
                </a:solidFill>
                <a:latin typeface="Cambria"/>
                <a:ea typeface="Cambria"/>
                <a:cs typeface="Cambria"/>
                <a:sym typeface="Cambria"/>
              </a:rPr>
              <a:t>materie</a:t>
            </a:r>
            <a:r>
              <a:rPr lang="en-US" dirty="0">
                <a:solidFill>
                  <a:schemeClr val="accent6">
                    <a:lumMod val="75000"/>
                  </a:schemeClr>
                </a:solidFill>
                <a:latin typeface="Cambria"/>
                <a:ea typeface="Cambria"/>
                <a:cs typeface="Cambria"/>
                <a:sym typeface="Cambria"/>
              </a:rPr>
              <a:t> prime e </a:t>
            </a:r>
            <a:r>
              <a:rPr lang="en-US" dirty="0" err="1">
                <a:solidFill>
                  <a:schemeClr val="accent6">
                    <a:lumMod val="75000"/>
                  </a:schemeClr>
                </a:solidFill>
                <a:latin typeface="Cambria"/>
                <a:ea typeface="Cambria"/>
                <a:cs typeface="Cambria"/>
                <a:sym typeface="Cambria"/>
              </a:rPr>
              <a:t>semilavorati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dell’ultimo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incrementato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almeno</a:t>
            </a:r>
            <a:r>
              <a:rPr lang="en-US" dirty="0">
                <a:solidFill>
                  <a:schemeClr val="accent6">
                    <a:lumMod val="75000"/>
                  </a:schemeClr>
                </a:solidFill>
                <a:latin typeface="Cambria"/>
                <a:ea typeface="Cambria"/>
                <a:cs typeface="Cambria"/>
                <a:sym typeface="Cambria"/>
              </a:rPr>
              <a:t> del 30% rispetto al </a:t>
            </a:r>
            <a:r>
              <a:rPr lang="en-US" dirty="0" err="1">
                <a:solidFill>
                  <a:schemeClr val="accent6">
                    <a:lumMod val="75000"/>
                  </a:schemeClr>
                </a:solidFill>
                <a:latin typeface="Cambria"/>
                <a:ea typeface="Cambria"/>
                <a:cs typeface="Cambria"/>
                <a:sym typeface="Cambria"/>
              </a:rPr>
              <a:t>costo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acquisto</a:t>
            </a:r>
            <a:r>
              <a:rPr lang="en-US" dirty="0">
                <a:solidFill>
                  <a:schemeClr val="accent6">
                    <a:lumMod val="75000"/>
                  </a:schemeClr>
                </a:solidFill>
                <a:latin typeface="Cambria"/>
                <a:ea typeface="Cambria"/>
                <a:cs typeface="Cambria"/>
                <a:sym typeface="Cambria"/>
              </a:rPr>
              <a:t> medio del </a:t>
            </a:r>
            <a:r>
              <a:rPr lang="en-US" dirty="0" err="1">
                <a:solidFill>
                  <a:schemeClr val="accent6">
                    <a:lumMod val="75000"/>
                  </a:schemeClr>
                </a:solidFill>
                <a:latin typeface="Cambria"/>
                <a:ea typeface="Cambria"/>
                <a:cs typeface="Cambria"/>
                <a:sym typeface="Cambria"/>
              </a:rPr>
              <a:t>corrispondente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periodo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dell’anno</a:t>
            </a:r>
            <a:r>
              <a:rPr lang="en-US" dirty="0">
                <a:solidFill>
                  <a:schemeClr val="accent6">
                    <a:lumMod val="75000"/>
                  </a:schemeClr>
                </a:solidFill>
                <a:latin typeface="Cambria"/>
                <a:ea typeface="Cambria"/>
                <a:cs typeface="Cambria"/>
                <a:sym typeface="Cambria"/>
              </a:rPr>
              <a:t> 2019;</a:t>
            </a:r>
            <a:endParaRPr dirty="0">
              <a:solidFill>
                <a:schemeClr val="accent6">
                  <a:lumMod val="75000"/>
                </a:schemeClr>
              </a:solidFill>
              <a:latin typeface="Cambria"/>
              <a:ea typeface="Cambria"/>
              <a:cs typeface="Cambria"/>
              <a:sym typeface="Cambria"/>
            </a:endParaRPr>
          </a:p>
          <a:p>
            <a:pPr marL="914400" marR="0" lvl="1" indent="-317500" algn="just" rtl="0">
              <a:lnSpc>
                <a:spcPct val="100000"/>
              </a:lnSpc>
              <a:spcBef>
                <a:spcPts val="0"/>
              </a:spcBef>
              <a:spcAft>
                <a:spcPts val="0"/>
              </a:spcAft>
              <a:buClr>
                <a:srgbClr val="0C343D"/>
              </a:buClr>
              <a:buSzPts val="1400"/>
              <a:buFont typeface="Cambria"/>
              <a:buChar char="○"/>
            </a:pPr>
            <a:r>
              <a:rPr lang="en-US" dirty="0" err="1">
                <a:solidFill>
                  <a:schemeClr val="accent6">
                    <a:lumMod val="75000"/>
                  </a:schemeClr>
                </a:solidFill>
                <a:latin typeface="Cambria"/>
                <a:ea typeface="Cambria"/>
                <a:cs typeface="Cambria"/>
                <a:sym typeface="Cambria"/>
              </a:rPr>
              <a:t>devono</a:t>
            </a:r>
            <a:r>
              <a:rPr lang="en-US" dirty="0">
                <a:solidFill>
                  <a:schemeClr val="accent6">
                    <a:lumMod val="75000"/>
                  </a:schemeClr>
                </a:solidFill>
                <a:latin typeface="Cambria"/>
                <a:ea typeface="Cambria"/>
                <a:cs typeface="Cambria"/>
                <a:sym typeface="Cambria"/>
              </a:rPr>
              <a:t> aver subito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corso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dell’ultimo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un calo di </a:t>
            </a:r>
            <a:r>
              <a:rPr lang="en-US" dirty="0" err="1">
                <a:solidFill>
                  <a:schemeClr val="accent6">
                    <a:lumMod val="75000"/>
                  </a:schemeClr>
                </a:solidFill>
                <a:latin typeface="Cambria"/>
                <a:ea typeface="Cambria"/>
                <a:cs typeface="Cambria"/>
                <a:sym typeface="Cambria"/>
              </a:rPr>
              <a:t>fatturato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almeno</a:t>
            </a:r>
            <a:r>
              <a:rPr lang="en-US" dirty="0">
                <a:solidFill>
                  <a:schemeClr val="accent6">
                    <a:lumMod val="75000"/>
                  </a:schemeClr>
                </a:solidFill>
                <a:latin typeface="Cambria"/>
                <a:ea typeface="Cambria"/>
                <a:cs typeface="Cambria"/>
                <a:sym typeface="Cambria"/>
              </a:rPr>
              <a:t> il 30 per cento rispetto </a:t>
            </a:r>
            <a:r>
              <a:rPr lang="en-US" dirty="0" err="1">
                <a:solidFill>
                  <a:schemeClr val="accent6">
                    <a:lumMod val="75000"/>
                  </a:schemeClr>
                </a:solidFill>
                <a:latin typeface="Cambria"/>
                <a:ea typeface="Cambria"/>
                <a:cs typeface="Cambria"/>
                <a:sym typeface="Cambria"/>
              </a:rPr>
              <a:t>all’analogo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periodo</a:t>
            </a:r>
            <a:r>
              <a:rPr lang="en-US" dirty="0">
                <a:solidFill>
                  <a:schemeClr val="accent6">
                    <a:lumMod val="75000"/>
                  </a:schemeClr>
                </a:solidFill>
                <a:latin typeface="Cambria"/>
                <a:ea typeface="Cambria"/>
                <a:cs typeface="Cambria"/>
                <a:sym typeface="Cambria"/>
              </a:rPr>
              <a:t> del 2019</a:t>
            </a:r>
            <a:endParaRPr dirty="0">
              <a:solidFill>
                <a:schemeClr val="accent6">
                  <a:lumMod val="75000"/>
                </a:schemeClr>
              </a:solidFill>
              <a:latin typeface="Cambria"/>
              <a:ea typeface="Cambria"/>
              <a:cs typeface="Cambria"/>
              <a:sym typeface="Cambria"/>
            </a:endParaRPr>
          </a:p>
          <a:p>
            <a:pPr marL="457200" marR="0" lvl="0" indent="0" algn="just" rtl="0">
              <a:lnSpc>
                <a:spcPct val="100000"/>
              </a:lnSpc>
              <a:spcBef>
                <a:spcPts val="0"/>
              </a:spcBef>
              <a:spcAft>
                <a:spcPts val="0"/>
              </a:spcAft>
              <a:buNone/>
            </a:pPr>
            <a:endParaRPr b="1" dirty="0">
              <a:solidFill>
                <a:srgbClr val="0C343D"/>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dirty="0">
              <a:solidFill>
                <a:srgbClr val="666666"/>
              </a:solidFill>
              <a:highlight>
                <a:srgbClr val="FFFFFF"/>
              </a:highlight>
              <a:latin typeface="Georgia"/>
              <a:ea typeface="Georgia"/>
              <a:cs typeface="Georgia"/>
              <a:sym typeface="Georgia"/>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C343D"/>
                </a:solidFill>
                <a:latin typeface="Cambria"/>
                <a:ea typeface="Cambria"/>
                <a:cs typeface="Cambria"/>
                <a:sym typeface="Cambria"/>
              </a:rPr>
              <a:t> </a:t>
            </a:r>
            <a:endParaRPr sz="1400" b="0" i="0" u="none" strike="noStrike" cap="none" dirty="0">
              <a:solidFill>
                <a:srgbClr val="0C343D"/>
              </a:solidFill>
              <a:latin typeface="Cambria"/>
              <a:ea typeface="Cambria"/>
              <a:cs typeface="Cambria"/>
              <a:sym typeface="Cambria"/>
            </a:endParaRPr>
          </a:p>
        </p:txBody>
      </p:sp>
      <p:pic>
        <p:nvPicPr>
          <p:cNvPr id="362" name="Google Shape;362;g12c4a9cd8c0_0_106"/>
          <p:cNvPicPr preferRelativeResize="0"/>
          <p:nvPr/>
        </p:nvPicPr>
        <p:blipFill rotWithShape="1">
          <a:blip r:embed="rId3">
            <a:alphaModFix/>
          </a:blip>
          <a:srcRect/>
          <a:stretch/>
        </p:blipFill>
        <p:spPr>
          <a:xfrm>
            <a:off x="9565100" y="366913"/>
            <a:ext cx="1718438" cy="349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2c4a9cd8c0_0_134"/>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
        <p:nvSpPr>
          <p:cNvPr id="368" name="Google Shape;368;g12c4a9cd8c0_0_134"/>
          <p:cNvSpPr txBox="1"/>
          <p:nvPr/>
        </p:nvSpPr>
        <p:spPr>
          <a:xfrm>
            <a:off x="564300" y="960275"/>
            <a:ext cx="10799100" cy="54213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C343D"/>
              </a:buClr>
              <a:buSzPts val="1400"/>
              <a:buFont typeface="Cambria"/>
              <a:buChar char="●"/>
            </a:pPr>
            <a:r>
              <a:rPr lang="en-US" b="1" dirty="0">
                <a:solidFill>
                  <a:schemeClr val="accent6">
                    <a:lumMod val="75000"/>
                  </a:schemeClr>
                </a:solidFill>
                <a:latin typeface="Cambria"/>
                <a:ea typeface="Cambria"/>
                <a:cs typeface="Cambria"/>
                <a:sym typeface="Cambria"/>
              </a:rPr>
              <a:t>Misure </a:t>
            </a:r>
            <a:r>
              <a:rPr lang="en-US" b="1" dirty="0" err="1">
                <a:solidFill>
                  <a:schemeClr val="accent6">
                    <a:lumMod val="75000"/>
                  </a:schemeClr>
                </a:solidFill>
                <a:latin typeface="Cambria"/>
                <a:ea typeface="Cambria"/>
                <a:cs typeface="Cambria"/>
                <a:sym typeface="Cambria"/>
              </a:rPr>
              <a:t>straordinarie</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regioni</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degli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locali</a:t>
            </a:r>
            <a:r>
              <a:rPr lang="en-US" b="1" dirty="0">
                <a:solidFill>
                  <a:schemeClr val="accent6">
                    <a:lumMod val="75000"/>
                  </a:schemeClr>
                </a:solidFill>
                <a:latin typeface="Cambria"/>
                <a:ea typeface="Cambria"/>
                <a:cs typeface="Cambria"/>
                <a:sym typeface="Cambria"/>
              </a:rPr>
              <a:t>: </a:t>
            </a:r>
            <a:r>
              <a:rPr lang="en-US" dirty="0">
                <a:solidFill>
                  <a:schemeClr val="accent6">
                    <a:lumMod val="75000"/>
                  </a:schemeClr>
                </a:solidFill>
                <a:latin typeface="Cambria"/>
                <a:ea typeface="Cambria"/>
                <a:cs typeface="Cambria"/>
                <a:sym typeface="Cambria"/>
              </a:rPr>
              <a:t>in </a:t>
            </a:r>
            <a:r>
              <a:rPr lang="en-US" dirty="0" err="1">
                <a:solidFill>
                  <a:schemeClr val="accent6">
                    <a:lumMod val="75000"/>
                  </a:schemeClr>
                </a:solidFill>
                <a:latin typeface="Cambria"/>
                <a:ea typeface="Cambria"/>
                <a:cs typeface="Cambria"/>
                <a:sym typeface="Cambria"/>
              </a:rPr>
              <a:t>considerazione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dell’emergenza</a:t>
            </a:r>
            <a:r>
              <a:rPr lang="en-US" dirty="0">
                <a:solidFill>
                  <a:schemeClr val="accent6">
                    <a:lumMod val="75000"/>
                  </a:schemeClr>
                </a:solidFill>
                <a:latin typeface="Cambria"/>
                <a:ea typeface="Cambria"/>
                <a:cs typeface="Cambria"/>
                <a:sym typeface="Cambria"/>
              </a:rPr>
              <a:t> sanitaria da Covid-19 e del </a:t>
            </a:r>
            <a:r>
              <a:rPr lang="en-US" dirty="0" err="1">
                <a:solidFill>
                  <a:schemeClr val="accent6">
                    <a:lumMod val="75000"/>
                  </a:schemeClr>
                </a:solidFill>
                <a:latin typeface="Cambria"/>
                <a:ea typeface="Cambria"/>
                <a:cs typeface="Cambria"/>
                <a:sym typeface="Cambria"/>
              </a:rPr>
              <a:t>rincaro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prezzi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elettrica</a:t>
            </a:r>
            <a:r>
              <a:rPr lang="en-US" dirty="0">
                <a:solidFill>
                  <a:schemeClr val="accent6">
                    <a:lumMod val="75000"/>
                  </a:schemeClr>
                </a:solidFill>
                <a:latin typeface="Cambria"/>
                <a:ea typeface="Cambria"/>
                <a:cs typeface="Cambria"/>
                <a:sym typeface="Cambria"/>
              </a:rPr>
              <a:t> e gas, la </a:t>
            </a:r>
            <a:r>
              <a:rPr lang="en-US" dirty="0" err="1">
                <a:solidFill>
                  <a:schemeClr val="accent6">
                    <a:lumMod val="75000"/>
                  </a:schemeClr>
                </a:solidFill>
                <a:latin typeface="Cambria"/>
                <a:ea typeface="Cambria"/>
                <a:cs typeface="Cambria"/>
                <a:sym typeface="Cambria"/>
              </a:rPr>
              <a:t>norma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prevede</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incremento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livello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finanziamento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corrente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Servizio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Sanitario</a:t>
            </a:r>
            <a:r>
              <a:rPr lang="en-US" dirty="0">
                <a:solidFill>
                  <a:schemeClr val="accent6">
                    <a:lumMod val="75000"/>
                  </a:schemeClr>
                </a:solidFill>
                <a:latin typeface="Cambria"/>
                <a:ea typeface="Cambria"/>
                <a:cs typeface="Cambria"/>
                <a:sym typeface="Cambria"/>
              </a:rPr>
              <a:t> a cui </a:t>
            </a:r>
            <a:r>
              <a:rPr lang="en-US" dirty="0" err="1">
                <a:solidFill>
                  <a:schemeClr val="accent6">
                    <a:lumMod val="75000"/>
                  </a:schemeClr>
                </a:solidFill>
                <a:latin typeface="Cambria"/>
                <a:ea typeface="Cambria"/>
                <a:cs typeface="Cambria"/>
                <a:sym typeface="Cambria"/>
              </a:rPr>
              <a:t>concorre</a:t>
            </a:r>
            <a:r>
              <a:rPr lang="en-US" dirty="0">
                <a:solidFill>
                  <a:schemeClr val="accent6">
                    <a:lumMod val="75000"/>
                  </a:schemeClr>
                </a:solidFill>
                <a:latin typeface="Cambria"/>
                <a:ea typeface="Cambria"/>
                <a:cs typeface="Cambria"/>
                <a:sym typeface="Cambria"/>
              </a:rPr>
              <a:t> lo </a:t>
            </a:r>
            <a:r>
              <a:rPr lang="en-US" dirty="0" err="1">
                <a:solidFill>
                  <a:schemeClr val="accent6">
                    <a:lumMod val="75000"/>
                  </a:schemeClr>
                </a:solidFill>
                <a:latin typeface="Cambria"/>
                <a:ea typeface="Cambria"/>
                <a:cs typeface="Cambria"/>
                <a:sym typeface="Cambria"/>
              </a:rPr>
              <a:t>Stato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contributo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straordinario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favore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comuni</a:t>
            </a:r>
            <a:r>
              <a:rPr lang="en-US" dirty="0">
                <a:solidFill>
                  <a:schemeClr val="accent6">
                    <a:lumMod val="75000"/>
                  </a:schemeClr>
                </a:solidFill>
                <a:latin typeface="Cambria"/>
                <a:ea typeface="Cambria"/>
                <a:cs typeface="Cambria"/>
                <a:sym typeface="Cambria"/>
              </a:rPr>
              <a:t>, province e </a:t>
            </a:r>
            <a:r>
              <a:rPr lang="en-US" dirty="0" err="1">
                <a:solidFill>
                  <a:schemeClr val="accent6">
                    <a:lumMod val="75000"/>
                  </a:schemeClr>
                </a:solidFill>
                <a:latin typeface="Cambria"/>
                <a:ea typeface="Cambria"/>
                <a:cs typeface="Cambria"/>
                <a:sym typeface="Cambria"/>
              </a:rPr>
              <a:t>città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metropolitane</a:t>
            </a:r>
            <a:r>
              <a:rPr lang="en-US" dirty="0">
                <a:solidFill>
                  <a:schemeClr val="accent6">
                    <a:lumMod val="75000"/>
                  </a:schemeClr>
                </a:solidFill>
                <a:latin typeface="Cambria"/>
                <a:ea typeface="Cambria"/>
                <a:cs typeface="Cambria"/>
                <a:sym typeface="Cambria"/>
              </a:rPr>
              <a:t>, di cui </a:t>
            </a:r>
            <a:r>
              <a:rPr lang="en-US" dirty="0" err="1">
                <a:solidFill>
                  <a:schemeClr val="accent6">
                    <a:lumMod val="75000"/>
                  </a:schemeClr>
                </a:solidFill>
                <a:latin typeface="Cambria"/>
                <a:ea typeface="Cambria"/>
                <a:cs typeface="Cambria"/>
                <a:sym typeface="Cambria"/>
              </a:rPr>
              <a:t>all’art</a:t>
            </a:r>
            <a:r>
              <a:rPr lang="en-US" dirty="0">
                <a:solidFill>
                  <a:schemeClr val="accent6">
                    <a:lumMod val="75000"/>
                  </a:schemeClr>
                </a:solidFill>
                <a:latin typeface="Cambria"/>
                <a:ea typeface="Cambria"/>
                <a:cs typeface="Cambria"/>
                <a:sym typeface="Cambria"/>
              </a:rPr>
              <a:t>. 27, comma 2, </a:t>
            </a:r>
            <a:r>
              <a:rPr lang="en-US" dirty="0" err="1">
                <a:solidFill>
                  <a:schemeClr val="accent6">
                    <a:lumMod val="75000"/>
                  </a:schemeClr>
                </a:solidFill>
                <a:latin typeface="Cambria"/>
                <a:ea typeface="Cambria"/>
                <a:cs typeface="Cambria"/>
                <a:sym typeface="Cambria"/>
              </a:rPr>
              <a:t>D.l</a:t>
            </a:r>
            <a:r>
              <a:rPr lang="en-US" dirty="0">
                <a:solidFill>
                  <a:schemeClr val="accent6">
                    <a:lumMod val="75000"/>
                  </a:schemeClr>
                </a:solidFill>
                <a:latin typeface="Cambria"/>
                <a:ea typeface="Cambria"/>
                <a:cs typeface="Cambria"/>
                <a:sym typeface="Cambria"/>
              </a:rPr>
              <a:t>. 1° </a:t>
            </a:r>
            <a:r>
              <a:rPr lang="en-US" dirty="0" err="1">
                <a:solidFill>
                  <a:schemeClr val="accent6">
                    <a:lumMod val="75000"/>
                  </a:schemeClr>
                </a:solidFill>
                <a:latin typeface="Cambria"/>
                <a:ea typeface="Cambria"/>
                <a:cs typeface="Cambria"/>
                <a:sym typeface="Cambria"/>
              </a:rPr>
              <a:t>marzo</a:t>
            </a:r>
            <a:r>
              <a:rPr lang="en-US" dirty="0">
                <a:solidFill>
                  <a:schemeClr val="accent6">
                    <a:lumMod val="75000"/>
                  </a:schemeClr>
                </a:solidFill>
                <a:latin typeface="Cambria"/>
                <a:ea typeface="Cambria"/>
                <a:cs typeface="Cambria"/>
                <a:sym typeface="Cambria"/>
              </a:rPr>
              <a:t> 2022 n. 17.o Comma 5 </a:t>
            </a:r>
            <a:r>
              <a:rPr lang="en-US" dirty="0" err="1">
                <a:solidFill>
                  <a:schemeClr val="accent6">
                    <a:lumMod val="75000"/>
                  </a:schemeClr>
                </a:solidFill>
                <a:latin typeface="Cambria"/>
                <a:ea typeface="Cambria"/>
                <a:cs typeface="Cambria"/>
                <a:sym typeface="Cambria"/>
              </a:rPr>
              <a:t>modificato</a:t>
            </a:r>
            <a:r>
              <a:rPr lang="en-US" dirty="0">
                <a:solidFill>
                  <a:schemeClr val="accent6">
                    <a:lumMod val="75000"/>
                  </a:schemeClr>
                </a:solidFill>
                <a:latin typeface="Cambria"/>
                <a:ea typeface="Cambria"/>
                <a:cs typeface="Cambria"/>
                <a:sym typeface="Cambria"/>
              </a:rPr>
              <a:t> come segue: “</a:t>
            </a:r>
            <a:r>
              <a:rPr lang="en-US" dirty="0" err="1">
                <a:solidFill>
                  <a:schemeClr val="accent6">
                    <a:lumMod val="75000"/>
                  </a:schemeClr>
                </a:solidFill>
                <a:latin typeface="Cambria"/>
                <a:ea typeface="Cambria"/>
                <a:cs typeface="Cambria"/>
                <a:sym typeface="Cambria"/>
              </a:rPr>
              <a:t>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oneri</a:t>
            </a:r>
            <a:r>
              <a:rPr lang="en-US" dirty="0">
                <a:solidFill>
                  <a:schemeClr val="accent6">
                    <a:lumMod val="75000"/>
                  </a:schemeClr>
                </a:solidFill>
                <a:latin typeface="Cambria"/>
                <a:ea typeface="Cambria"/>
                <a:cs typeface="Cambria"/>
                <a:sym typeface="Cambria"/>
              </a:rPr>
              <a:t> di cui al </a:t>
            </a:r>
            <a:r>
              <a:rPr lang="en-US" dirty="0" err="1">
                <a:solidFill>
                  <a:schemeClr val="accent6">
                    <a:lumMod val="75000"/>
                  </a:schemeClr>
                </a:solidFill>
                <a:latin typeface="Cambria"/>
                <a:ea typeface="Cambria"/>
                <a:cs typeface="Cambria"/>
                <a:sym typeface="Cambria"/>
              </a:rPr>
              <a:t>presente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articolo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 380 370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2022, </a:t>
            </a: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provvede</a:t>
            </a:r>
            <a:r>
              <a:rPr lang="en-US" dirty="0">
                <a:solidFill>
                  <a:schemeClr val="accent6">
                    <a:lumMod val="75000"/>
                  </a:schemeClr>
                </a:solidFill>
                <a:latin typeface="Cambria"/>
                <a:ea typeface="Cambria"/>
                <a:cs typeface="Cambria"/>
                <a:sym typeface="Cambria"/>
              </a:rPr>
              <a:t> ai sensi </a:t>
            </a:r>
            <a:r>
              <a:rPr lang="en-US" dirty="0" err="1">
                <a:solidFill>
                  <a:schemeClr val="accent6">
                    <a:lumMod val="75000"/>
                  </a:schemeClr>
                </a:solidFill>
                <a:latin typeface="Cambria"/>
                <a:ea typeface="Cambria"/>
                <a:cs typeface="Cambria"/>
                <a:sym typeface="Cambria"/>
              </a:rPr>
              <a:t>dell’articolo</a:t>
            </a:r>
            <a:r>
              <a:rPr lang="en-US" dirty="0">
                <a:solidFill>
                  <a:schemeClr val="accent6">
                    <a:lumMod val="75000"/>
                  </a:schemeClr>
                </a:solidFill>
                <a:latin typeface="Cambria"/>
                <a:ea typeface="Cambria"/>
                <a:cs typeface="Cambria"/>
                <a:sym typeface="Cambria"/>
              </a:rPr>
              <a:t> 58.</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b="1"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Sostegno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obiettivi</a:t>
            </a:r>
            <a:r>
              <a:rPr lang="en-US" b="1" dirty="0">
                <a:solidFill>
                  <a:schemeClr val="accent6">
                    <a:lumMod val="75000"/>
                  </a:schemeClr>
                </a:solidFill>
                <a:latin typeface="Cambria"/>
                <a:ea typeface="Cambria"/>
                <a:cs typeface="Cambria"/>
                <a:sym typeface="Cambria"/>
              </a:rPr>
              <a:t> PNRR </a:t>
            </a:r>
            <a:r>
              <a:rPr lang="en-US" b="1" dirty="0" err="1">
                <a:solidFill>
                  <a:schemeClr val="accent6">
                    <a:lumMod val="75000"/>
                  </a:schemeClr>
                </a:solidFill>
                <a:latin typeface="Cambria"/>
                <a:ea typeface="Cambria"/>
                <a:cs typeface="Cambria"/>
                <a:sym typeface="Cambria"/>
              </a:rPr>
              <a:t>grandi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città</a:t>
            </a:r>
            <a:r>
              <a:rPr lang="en-US" b="1"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istituisce</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favore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comuni</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popolazione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ai </a:t>
            </a:r>
            <a:r>
              <a:rPr lang="en-US" dirty="0" err="1">
                <a:solidFill>
                  <a:schemeClr val="accent6">
                    <a:lumMod val="75000"/>
                  </a:schemeClr>
                </a:solidFill>
                <a:latin typeface="Cambria"/>
                <a:ea typeface="Cambria"/>
                <a:cs typeface="Cambria"/>
                <a:sym typeface="Cambria"/>
              </a:rPr>
              <a:t>seicentomila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abitanti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finalizzato</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rafforzare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interventi</a:t>
            </a:r>
            <a:r>
              <a:rPr lang="en-US" dirty="0">
                <a:solidFill>
                  <a:schemeClr val="accent6">
                    <a:lumMod val="75000"/>
                  </a:schemeClr>
                </a:solidFill>
                <a:latin typeface="Cambria"/>
                <a:ea typeface="Cambria"/>
                <a:cs typeface="Cambria"/>
                <a:sym typeface="Cambria"/>
              </a:rPr>
              <a:t> volti al </a:t>
            </a:r>
            <a:r>
              <a:rPr lang="en-US" dirty="0" err="1">
                <a:solidFill>
                  <a:schemeClr val="accent6">
                    <a:lumMod val="75000"/>
                  </a:schemeClr>
                </a:solidFill>
                <a:latin typeface="Cambria"/>
                <a:ea typeface="Cambria"/>
                <a:cs typeface="Cambria"/>
                <a:sym typeface="Cambria"/>
              </a:rPr>
              <a:t>raggiungimento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obiettivi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fissati</a:t>
            </a:r>
            <a:r>
              <a:rPr lang="en-US" dirty="0">
                <a:solidFill>
                  <a:schemeClr val="accent6">
                    <a:lumMod val="75000"/>
                  </a:schemeClr>
                </a:solidFill>
                <a:latin typeface="Cambria"/>
                <a:ea typeface="Cambria"/>
                <a:cs typeface="Cambria"/>
                <a:sym typeface="Cambria"/>
              </a:rPr>
              <a:t> dal PNRR. Per </a:t>
            </a:r>
            <a:r>
              <a:rPr lang="en-US" dirty="0" err="1">
                <a:solidFill>
                  <a:schemeClr val="accent6">
                    <a:lumMod val="75000"/>
                  </a:schemeClr>
                </a:solidFill>
                <a:latin typeface="Cambria"/>
                <a:ea typeface="Cambria"/>
                <a:cs typeface="Cambria"/>
                <a:sym typeface="Cambria"/>
              </a:rPr>
              <a:t>ciascun</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comune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destinatario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finanziamento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sarà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predisposto</a:t>
            </a:r>
            <a:r>
              <a:rPr lang="en-US" dirty="0">
                <a:solidFill>
                  <a:schemeClr val="accent6">
                    <a:lumMod val="75000"/>
                  </a:schemeClr>
                </a:solidFill>
                <a:latin typeface="Cambria"/>
                <a:ea typeface="Cambria"/>
                <a:cs typeface="Cambria"/>
                <a:sym typeface="Cambria"/>
              </a:rPr>
              <a:t> un Piano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stabiliti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obiettivi</a:t>
            </a:r>
            <a:r>
              <a:rPr lang="en-US" dirty="0">
                <a:solidFill>
                  <a:schemeClr val="accent6">
                    <a:lumMod val="75000"/>
                  </a:schemeClr>
                </a:solidFill>
                <a:latin typeface="Cambria"/>
                <a:ea typeface="Cambria"/>
                <a:cs typeface="Cambria"/>
                <a:sym typeface="Cambria"/>
              </a:rPr>
              <a:t> di breve, medio e </a:t>
            </a:r>
            <a:r>
              <a:rPr lang="en-US" dirty="0" err="1">
                <a:solidFill>
                  <a:schemeClr val="accent6">
                    <a:lumMod val="75000"/>
                  </a:schemeClr>
                </a:solidFill>
                <a:latin typeface="Cambria"/>
                <a:ea typeface="Cambria"/>
                <a:cs typeface="Cambria"/>
                <a:sym typeface="Cambria"/>
              </a:rPr>
              <a:t>lungo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termine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coerenza</a:t>
            </a:r>
            <a:r>
              <a:rPr lang="en-US" dirty="0">
                <a:solidFill>
                  <a:schemeClr val="accent6">
                    <a:lumMod val="75000"/>
                  </a:schemeClr>
                </a:solidFill>
                <a:latin typeface="Cambria"/>
                <a:ea typeface="Cambria"/>
                <a:cs typeface="Cambria"/>
                <a:sym typeface="Cambria"/>
              </a:rPr>
              <a:t> con il </a:t>
            </a:r>
            <a:r>
              <a:rPr lang="en-US" dirty="0" err="1">
                <a:solidFill>
                  <a:schemeClr val="accent6">
                    <a:lumMod val="75000"/>
                  </a:schemeClr>
                </a:solidFill>
                <a:latin typeface="Cambria"/>
                <a:ea typeface="Cambria"/>
                <a:cs typeface="Cambria"/>
                <a:sym typeface="Cambria"/>
              </a:rPr>
              <a:t>cronoprogramma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finanziario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traguardi</a:t>
            </a:r>
            <a:r>
              <a:rPr lang="en-US" dirty="0">
                <a:solidFill>
                  <a:schemeClr val="accent6">
                    <a:lumMod val="75000"/>
                  </a:schemeClr>
                </a:solidFill>
                <a:latin typeface="Cambria"/>
                <a:ea typeface="Cambria"/>
                <a:cs typeface="Cambria"/>
                <a:sym typeface="Cambria"/>
              </a:rPr>
              <a:t> di cui al PNRR.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istituito</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dotazione</a:t>
            </a:r>
            <a:r>
              <a:rPr lang="en-US" dirty="0">
                <a:solidFill>
                  <a:schemeClr val="accent6">
                    <a:lumMod val="75000"/>
                  </a:schemeClr>
                </a:solidFill>
                <a:latin typeface="Cambria"/>
                <a:ea typeface="Cambria"/>
                <a:cs typeface="Cambria"/>
                <a:sym typeface="Cambria"/>
              </a:rPr>
              <a:t> di 100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2022,  di 325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2023, di 220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2024 e di 70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2025 e 50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2026, </a:t>
            </a:r>
            <a:r>
              <a:rPr lang="en-US" dirty="0" err="1">
                <a:solidFill>
                  <a:schemeClr val="accent6">
                    <a:lumMod val="75000"/>
                  </a:schemeClr>
                </a:solidFill>
                <a:latin typeface="Cambria"/>
                <a:ea typeface="Cambria"/>
                <a:cs typeface="Cambria"/>
                <a:sym typeface="Cambria"/>
              </a:rPr>
              <a:t>finalizzato</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rafforzare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interventi</a:t>
            </a:r>
            <a:r>
              <a:rPr lang="en-US" dirty="0">
                <a:solidFill>
                  <a:schemeClr val="accent6">
                    <a:lumMod val="75000"/>
                  </a:schemeClr>
                </a:solidFill>
                <a:latin typeface="Cambria"/>
                <a:ea typeface="Cambria"/>
                <a:cs typeface="Cambria"/>
                <a:sym typeface="Cambria"/>
              </a:rPr>
              <a:t> del Piano </a:t>
            </a:r>
            <a:r>
              <a:rPr lang="en-US" dirty="0" err="1">
                <a:solidFill>
                  <a:schemeClr val="accent6">
                    <a:lumMod val="75000"/>
                  </a:schemeClr>
                </a:solidFill>
                <a:latin typeface="Cambria"/>
                <a:ea typeface="Cambria"/>
                <a:cs typeface="Cambria"/>
                <a:sym typeface="Cambria"/>
              </a:rPr>
              <a:t>nazionale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ripresa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resilienza</a:t>
            </a:r>
            <a:r>
              <a:rPr lang="en-US" dirty="0">
                <a:solidFill>
                  <a:schemeClr val="accent6">
                    <a:lumMod val="75000"/>
                  </a:schemeClr>
                </a:solidFill>
                <a:latin typeface="Cambria"/>
                <a:ea typeface="Cambria"/>
                <a:cs typeface="Cambria"/>
                <a:sym typeface="Cambria"/>
              </a:rPr>
              <a:t> (PNRR) da </a:t>
            </a:r>
            <a:r>
              <a:rPr lang="en-US" dirty="0" err="1">
                <a:solidFill>
                  <a:schemeClr val="accent6">
                    <a:lumMod val="75000"/>
                  </a:schemeClr>
                </a:solidFill>
                <a:latin typeface="Cambria"/>
                <a:ea typeface="Cambria"/>
                <a:cs typeface="Cambria"/>
                <a:sym typeface="Cambria"/>
              </a:rPr>
              <a:t>parte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comuni</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popolazione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seicentomila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abitanti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urgenti</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trasporti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condizioni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eccezionalità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interviene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materia</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trasporti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condizioni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eccezionalità</a:t>
            </a:r>
            <a:r>
              <a:rPr lang="en-US" dirty="0">
                <a:solidFill>
                  <a:schemeClr val="accent6">
                    <a:lumMod val="75000"/>
                  </a:schemeClr>
                </a:solidFill>
                <a:latin typeface="Cambria"/>
                <a:ea typeface="Cambria"/>
                <a:cs typeface="Cambria"/>
                <a:sym typeface="Cambria"/>
              </a:rPr>
              <a:t> di cui </a:t>
            </a:r>
            <a:r>
              <a:rPr lang="en-US" dirty="0" err="1">
                <a:solidFill>
                  <a:schemeClr val="accent6">
                    <a:lumMod val="75000"/>
                  </a:schemeClr>
                </a:solidFill>
                <a:latin typeface="Cambria"/>
                <a:ea typeface="Cambria"/>
                <a:cs typeface="Cambria"/>
                <a:sym typeface="Cambria"/>
              </a:rPr>
              <a:t>all’art</a:t>
            </a:r>
            <a:r>
              <a:rPr lang="en-US" dirty="0">
                <a:solidFill>
                  <a:schemeClr val="accent6">
                    <a:lumMod val="75000"/>
                  </a:schemeClr>
                </a:solidFill>
                <a:latin typeface="Cambria"/>
                <a:ea typeface="Cambria"/>
                <a:cs typeface="Cambria"/>
                <a:sym typeface="Cambria"/>
              </a:rPr>
              <a:t>. 10, comma 2 del </a:t>
            </a:r>
            <a:r>
              <a:rPr lang="en-US" dirty="0" err="1">
                <a:solidFill>
                  <a:schemeClr val="accent6">
                    <a:lumMod val="75000"/>
                  </a:schemeClr>
                </a:solidFill>
                <a:latin typeface="Cambria"/>
                <a:ea typeface="Cambria"/>
                <a:cs typeface="Cambria"/>
                <a:sym typeface="Cambria"/>
              </a:rPr>
              <a:t>Codice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Strada, </a:t>
            </a:r>
            <a:r>
              <a:rPr lang="en-US" dirty="0" err="1">
                <a:solidFill>
                  <a:schemeClr val="accent6">
                    <a:lumMod val="75000"/>
                  </a:schemeClr>
                </a:solidFill>
                <a:latin typeface="Cambria"/>
                <a:ea typeface="Cambria"/>
                <a:cs typeface="Cambria"/>
                <a:sym typeface="Cambria"/>
              </a:rPr>
              <a:t>modificando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l’art</a:t>
            </a:r>
            <a:r>
              <a:rPr lang="en-US" dirty="0">
                <a:solidFill>
                  <a:schemeClr val="accent6">
                    <a:lumMod val="75000"/>
                  </a:schemeClr>
                </a:solidFill>
                <a:latin typeface="Cambria"/>
                <a:ea typeface="Cambria"/>
                <a:cs typeface="Cambria"/>
                <a:sym typeface="Cambria"/>
              </a:rPr>
              <a:t>. 10, comma 10-bis del </a:t>
            </a:r>
            <a:r>
              <a:rPr lang="en-US" dirty="0" err="1">
                <a:solidFill>
                  <a:schemeClr val="accent6">
                    <a:lumMod val="75000"/>
                  </a:schemeClr>
                </a:solidFill>
                <a:latin typeface="Cambria"/>
                <a:ea typeface="Cambria"/>
                <a:cs typeface="Cambria"/>
                <a:sym typeface="Cambria"/>
              </a:rPr>
              <a:t>suddetto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codice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l’art</a:t>
            </a:r>
            <a:r>
              <a:rPr lang="en-US" dirty="0">
                <a:solidFill>
                  <a:schemeClr val="accent6">
                    <a:lumMod val="75000"/>
                  </a:schemeClr>
                </a:solidFill>
                <a:latin typeface="Cambria"/>
                <a:ea typeface="Cambria"/>
                <a:cs typeface="Cambria"/>
                <a:sym typeface="Cambria"/>
              </a:rPr>
              <a:t>. 7-bis, comma 2, </a:t>
            </a:r>
            <a:r>
              <a:rPr lang="en-US" dirty="0" err="1">
                <a:solidFill>
                  <a:schemeClr val="accent6">
                    <a:lumMod val="75000"/>
                  </a:schemeClr>
                </a:solidFill>
                <a:latin typeface="Cambria"/>
                <a:ea typeface="Cambria"/>
                <a:cs typeface="Cambria"/>
                <a:sym typeface="Cambria"/>
              </a:rPr>
              <a:t>d.l</a:t>
            </a:r>
            <a:r>
              <a:rPr lang="en-US" dirty="0">
                <a:solidFill>
                  <a:schemeClr val="accent6">
                    <a:lumMod val="75000"/>
                  </a:schemeClr>
                </a:solidFill>
                <a:latin typeface="Cambria"/>
                <a:ea typeface="Cambria"/>
                <a:cs typeface="Cambria"/>
                <a:sym typeface="Cambria"/>
              </a:rPr>
              <a:t>. n. 146/2021. </a:t>
            </a:r>
            <a:r>
              <a:rPr lang="en-US" dirty="0" err="1">
                <a:solidFill>
                  <a:schemeClr val="accent6">
                    <a:lumMod val="75000"/>
                  </a:schemeClr>
                </a:solidFill>
                <a:latin typeface="Cambria"/>
                <a:ea typeface="Cambria"/>
                <a:cs typeface="Cambria"/>
                <a:sym typeface="Cambria"/>
              </a:rPr>
              <a:t>Viene</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particolare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prorogato</a:t>
            </a:r>
            <a:r>
              <a:rPr lang="en-US" dirty="0">
                <a:solidFill>
                  <a:schemeClr val="accent6">
                    <a:lumMod val="75000"/>
                  </a:schemeClr>
                </a:solidFill>
                <a:latin typeface="Cambria"/>
                <a:ea typeface="Cambria"/>
                <a:cs typeface="Cambria"/>
                <a:sym typeface="Cambria"/>
              </a:rPr>
              <a:t> dal 30 </a:t>
            </a:r>
            <a:r>
              <a:rPr lang="en-US" dirty="0" err="1">
                <a:solidFill>
                  <a:schemeClr val="accent6">
                    <a:lumMod val="75000"/>
                  </a:schemeClr>
                </a:solidFill>
                <a:latin typeface="Cambria"/>
                <a:ea typeface="Cambria"/>
                <a:cs typeface="Cambria"/>
                <a:sym typeface="Cambria"/>
              </a:rPr>
              <a:t>aprile</a:t>
            </a:r>
            <a:r>
              <a:rPr lang="en-US" dirty="0">
                <a:solidFill>
                  <a:schemeClr val="accent6">
                    <a:lumMod val="75000"/>
                  </a:schemeClr>
                </a:solidFill>
                <a:latin typeface="Cambria"/>
                <a:ea typeface="Cambria"/>
                <a:cs typeface="Cambria"/>
                <a:sym typeface="Cambria"/>
              </a:rPr>
              <a:t> 2022 al 31 </a:t>
            </a:r>
            <a:r>
              <a:rPr lang="en-US" dirty="0" err="1">
                <a:solidFill>
                  <a:schemeClr val="accent6">
                    <a:lumMod val="75000"/>
                  </a:schemeClr>
                </a:solidFill>
                <a:latin typeface="Cambria"/>
                <a:ea typeface="Cambria"/>
                <a:cs typeface="Cambria"/>
                <a:sym typeface="Cambria"/>
              </a:rPr>
              <a:t>luglio</a:t>
            </a:r>
            <a:r>
              <a:rPr lang="en-US" dirty="0">
                <a:solidFill>
                  <a:schemeClr val="accent6">
                    <a:lumMod val="75000"/>
                  </a:schemeClr>
                </a:solidFill>
                <a:latin typeface="Cambria"/>
                <a:ea typeface="Cambria"/>
                <a:cs typeface="Cambria"/>
                <a:sym typeface="Cambria"/>
              </a:rPr>
              <a:t> 2022 il </a:t>
            </a:r>
            <a:r>
              <a:rPr lang="en-US" dirty="0" err="1">
                <a:solidFill>
                  <a:schemeClr val="accent6">
                    <a:lumMod val="75000"/>
                  </a:schemeClr>
                </a:solidFill>
                <a:latin typeface="Cambria"/>
                <a:ea typeface="Cambria"/>
                <a:cs typeface="Cambria"/>
                <a:sym typeface="Cambria"/>
              </a:rPr>
              <a:t>termine</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l’adozione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decreto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ministeriale</a:t>
            </a:r>
            <a:r>
              <a:rPr lang="en-US" dirty="0">
                <a:solidFill>
                  <a:schemeClr val="accent6">
                    <a:lumMod val="75000"/>
                  </a:schemeClr>
                </a:solidFill>
                <a:latin typeface="Cambria"/>
                <a:ea typeface="Cambria"/>
                <a:cs typeface="Cambria"/>
                <a:sym typeface="Cambria"/>
              </a:rPr>
              <a:t> con cui </a:t>
            </a:r>
            <a:r>
              <a:rPr lang="en-US" dirty="0" err="1">
                <a:solidFill>
                  <a:schemeClr val="accent6">
                    <a:lumMod val="75000"/>
                  </a:schemeClr>
                </a:solidFill>
                <a:latin typeface="Cambria"/>
                <a:ea typeface="Cambria"/>
                <a:cs typeface="Cambria"/>
                <a:sym typeface="Cambria"/>
              </a:rPr>
              <a:t>verranno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adottate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linee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guida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finalizzate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gestione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rischio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valutazione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compatibilità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trasporti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condizioni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eccezionalità</a:t>
            </a:r>
            <a:r>
              <a:rPr lang="en-US" dirty="0">
                <a:solidFill>
                  <a:schemeClr val="accent6">
                    <a:lumMod val="75000"/>
                  </a:schemeClr>
                </a:solidFill>
                <a:latin typeface="Cambria"/>
                <a:ea typeface="Cambria"/>
                <a:cs typeface="Cambria"/>
                <a:sym typeface="Cambria"/>
              </a:rPr>
              <a:t> con </a:t>
            </a:r>
            <a:r>
              <a:rPr lang="en-US" dirty="0" err="1">
                <a:solidFill>
                  <a:schemeClr val="accent6">
                    <a:lumMod val="75000"/>
                  </a:schemeClr>
                </a:solidFill>
                <a:latin typeface="Cambria"/>
                <a:ea typeface="Cambria"/>
                <a:cs typeface="Cambria"/>
                <a:sym typeface="Cambria"/>
              </a:rPr>
              <a:t>l’integrità</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manto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stradale</a:t>
            </a:r>
            <a:r>
              <a:rPr lang="en-US" dirty="0">
                <a:solidFill>
                  <a:schemeClr val="accent6">
                    <a:lumMod val="75000"/>
                  </a:schemeClr>
                </a:solidFill>
                <a:latin typeface="Cambria"/>
                <a:ea typeface="Cambria"/>
                <a:cs typeface="Cambria"/>
                <a:sym typeface="Cambria"/>
              </a:rPr>
              <a:t> e la </a:t>
            </a:r>
            <a:r>
              <a:rPr lang="en-US" dirty="0" err="1">
                <a:solidFill>
                  <a:schemeClr val="accent6">
                    <a:lumMod val="75000"/>
                  </a:schemeClr>
                </a:solidFill>
                <a:latin typeface="Cambria"/>
                <a:ea typeface="Cambria"/>
                <a:cs typeface="Cambria"/>
                <a:sym typeface="Cambria"/>
              </a:rPr>
              <a:t>sicurezza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circolazione</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marR="0" lvl="0" indent="-317500" algn="just" rtl="0">
              <a:lnSpc>
                <a:spcPct val="100000"/>
              </a:lnSpc>
              <a:spcBef>
                <a:spcPts val="0"/>
              </a:spcBef>
              <a:spcAft>
                <a:spcPts val="0"/>
              </a:spcAft>
              <a:buClr>
                <a:srgbClr val="0C343D"/>
              </a:buClr>
              <a:buSzPts val="1400"/>
              <a:buFont typeface="Cambr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materia</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Fondo</a:t>
            </a:r>
            <a:r>
              <a:rPr lang="en-US" b="1" dirty="0">
                <a:solidFill>
                  <a:schemeClr val="accent6">
                    <a:lumMod val="75000"/>
                  </a:schemeClr>
                </a:solidFill>
                <a:latin typeface="Cambria"/>
                <a:ea typeface="Cambria"/>
                <a:cs typeface="Cambria"/>
                <a:sym typeface="Cambria"/>
              </a:rPr>
              <a:t> per lo </a:t>
            </a:r>
            <a:r>
              <a:rPr lang="en-US" b="1" dirty="0" err="1">
                <a:solidFill>
                  <a:schemeClr val="accent6">
                    <a:lumMod val="75000"/>
                  </a:schemeClr>
                </a:solidFill>
                <a:latin typeface="Cambria"/>
                <a:ea typeface="Cambria"/>
                <a:cs typeface="Cambria"/>
                <a:sym typeface="Cambria"/>
              </a:rPr>
              <a:t>sviluppo</a:t>
            </a:r>
            <a:r>
              <a:rPr lang="en-US" b="1" dirty="0">
                <a:solidFill>
                  <a:schemeClr val="accent6">
                    <a:lumMod val="75000"/>
                  </a:schemeClr>
                </a:solidFill>
                <a:latin typeface="Cambria"/>
                <a:ea typeface="Cambria"/>
                <a:cs typeface="Cambria"/>
                <a:sym typeface="Cambria"/>
              </a:rPr>
              <a:t> e la </a:t>
            </a:r>
            <a:r>
              <a:rPr lang="en-US" b="1" dirty="0" err="1">
                <a:solidFill>
                  <a:schemeClr val="accent6">
                    <a:lumMod val="75000"/>
                  </a:schemeClr>
                </a:solidFill>
                <a:latin typeface="Cambria"/>
                <a:ea typeface="Cambria"/>
                <a:cs typeface="Cambria"/>
                <a:sym typeface="Cambria"/>
              </a:rPr>
              <a:t>coesione</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risorse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Fondo</a:t>
            </a:r>
            <a:r>
              <a:rPr lang="en-US" dirty="0">
                <a:solidFill>
                  <a:schemeClr val="accent6">
                    <a:lumMod val="75000"/>
                  </a:schemeClr>
                </a:solidFill>
                <a:latin typeface="Cambria"/>
                <a:ea typeface="Cambria"/>
                <a:cs typeface="Cambria"/>
                <a:sym typeface="Cambria"/>
              </a:rPr>
              <a:t> per lo </a:t>
            </a:r>
            <a:r>
              <a:rPr lang="en-US" dirty="0" err="1">
                <a:solidFill>
                  <a:schemeClr val="accent6">
                    <a:lumMod val="75000"/>
                  </a:schemeClr>
                </a:solidFill>
                <a:latin typeface="Cambria"/>
                <a:ea typeface="Cambria"/>
                <a:cs typeface="Cambria"/>
                <a:sym typeface="Cambria"/>
              </a:rPr>
              <a:t>sviluppo</a:t>
            </a:r>
            <a:r>
              <a:rPr lang="en-US" dirty="0">
                <a:solidFill>
                  <a:schemeClr val="accent6">
                    <a:lumMod val="75000"/>
                  </a:schemeClr>
                </a:solidFill>
                <a:latin typeface="Cambria"/>
                <a:ea typeface="Cambria"/>
                <a:cs typeface="Cambria"/>
                <a:sym typeface="Cambria"/>
              </a:rPr>
              <a:t> e la </a:t>
            </a:r>
            <a:r>
              <a:rPr lang="en-US" dirty="0" err="1">
                <a:solidFill>
                  <a:schemeClr val="accent6">
                    <a:lumMod val="75000"/>
                  </a:schemeClr>
                </a:solidFill>
                <a:latin typeface="Cambria"/>
                <a:ea typeface="Cambria"/>
                <a:cs typeface="Cambria"/>
                <a:sym typeface="Cambria"/>
              </a:rPr>
              <a:t>coesione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programmazione</a:t>
            </a:r>
            <a:r>
              <a:rPr lang="en-US" dirty="0">
                <a:solidFill>
                  <a:schemeClr val="accent6">
                    <a:lumMod val="75000"/>
                  </a:schemeClr>
                </a:solidFill>
                <a:latin typeface="Cambria"/>
                <a:ea typeface="Cambria"/>
                <a:cs typeface="Cambria"/>
                <a:sym typeface="Cambria"/>
              </a:rPr>
              <a:t> 2021-2027, di cui </a:t>
            </a:r>
            <a:r>
              <a:rPr lang="en-US" dirty="0" err="1">
                <a:solidFill>
                  <a:schemeClr val="accent6">
                    <a:lumMod val="75000"/>
                  </a:schemeClr>
                </a:solidFill>
                <a:latin typeface="Cambria"/>
                <a:ea typeface="Cambria"/>
                <a:cs typeface="Cambria"/>
                <a:sym typeface="Cambria"/>
              </a:rPr>
              <a:t>all’articolo</a:t>
            </a:r>
            <a:r>
              <a:rPr lang="en-US" dirty="0">
                <a:solidFill>
                  <a:schemeClr val="accent6">
                    <a:lumMod val="75000"/>
                  </a:schemeClr>
                </a:solidFill>
                <a:latin typeface="Cambria"/>
                <a:ea typeface="Cambria"/>
                <a:cs typeface="Cambria"/>
                <a:sym typeface="Cambria"/>
              </a:rPr>
              <a:t> 1, comma 177,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legge</a:t>
            </a:r>
            <a:r>
              <a:rPr lang="en-US" dirty="0">
                <a:solidFill>
                  <a:schemeClr val="accent6">
                    <a:lumMod val="75000"/>
                  </a:schemeClr>
                </a:solidFill>
                <a:latin typeface="Cambria"/>
                <a:ea typeface="Cambria"/>
                <a:cs typeface="Cambria"/>
                <a:sym typeface="Cambria"/>
              </a:rPr>
              <a:t> 30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2020 n. 178,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incrementate</a:t>
            </a:r>
            <a:r>
              <a:rPr lang="en-US" dirty="0">
                <a:solidFill>
                  <a:schemeClr val="accent6">
                    <a:lumMod val="75000"/>
                  </a:schemeClr>
                </a:solidFill>
                <a:latin typeface="Cambria"/>
                <a:ea typeface="Cambria"/>
                <a:cs typeface="Cambria"/>
                <a:sym typeface="Cambria"/>
              </a:rPr>
              <a:t> in termini di </a:t>
            </a:r>
            <a:r>
              <a:rPr lang="en-US" dirty="0" err="1">
                <a:solidFill>
                  <a:schemeClr val="accent6">
                    <a:lumMod val="75000"/>
                  </a:schemeClr>
                </a:solidFill>
                <a:latin typeface="Cambria"/>
                <a:ea typeface="Cambria"/>
                <a:cs typeface="Cambria"/>
                <a:sym typeface="Cambria"/>
              </a:rPr>
              <a:t>competenza</a:t>
            </a:r>
            <a:r>
              <a:rPr lang="en-US" dirty="0">
                <a:solidFill>
                  <a:schemeClr val="accent6">
                    <a:lumMod val="75000"/>
                  </a:schemeClr>
                </a:solidFill>
                <a:latin typeface="Cambria"/>
                <a:ea typeface="Cambria"/>
                <a:cs typeface="Cambria"/>
                <a:sym typeface="Cambria"/>
              </a:rPr>
              <a:t> di 1.500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2025. Ai </a:t>
            </a:r>
            <a:r>
              <a:rPr lang="en-US" dirty="0" err="1">
                <a:solidFill>
                  <a:schemeClr val="accent6">
                    <a:lumMod val="75000"/>
                  </a:schemeClr>
                </a:solidFill>
                <a:latin typeface="Cambria"/>
                <a:ea typeface="Cambria"/>
                <a:cs typeface="Cambria"/>
                <a:sym typeface="Cambria"/>
              </a:rPr>
              <a:t>relativi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oneri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 1.500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per </a:t>
            </a:r>
            <a:r>
              <a:rPr lang="en-US" dirty="0" err="1">
                <a:solidFill>
                  <a:schemeClr val="accent6">
                    <a:lumMod val="75000"/>
                  </a:schemeClr>
                </a:solidFill>
                <a:latin typeface="Cambria"/>
                <a:ea typeface="Cambria"/>
                <a:cs typeface="Cambria"/>
                <a:sym typeface="Cambria"/>
              </a:rPr>
              <a:t>l’anno</a:t>
            </a:r>
            <a:r>
              <a:rPr lang="en-US" dirty="0">
                <a:solidFill>
                  <a:schemeClr val="accent6">
                    <a:lumMod val="75000"/>
                  </a:schemeClr>
                </a:solidFill>
                <a:latin typeface="Cambria"/>
                <a:ea typeface="Cambria"/>
                <a:cs typeface="Cambria"/>
                <a:sym typeface="Cambria"/>
              </a:rPr>
              <a:t> 2025, </a:t>
            </a:r>
            <a:r>
              <a:rPr lang="en-US" dirty="0" err="1">
                <a:solidFill>
                  <a:schemeClr val="accent6">
                    <a:lumMod val="75000"/>
                  </a:schemeClr>
                </a:solidFill>
                <a:latin typeface="Cambria"/>
                <a:ea typeface="Cambria"/>
                <a:cs typeface="Cambria"/>
                <a:sym typeface="Cambria"/>
              </a:rPr>
              <a:t>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provvede</a:t>
            </a:r>
            <a:r>
              <a:rPr lang="en-US" dirty="0">
                <a:solidFill>
                  <a:schemeClr val="accent6">
                    <a:lumMod val="75000"/>
                  </a:schemeClr>
                </a:solidFill>
                <a:latin typeface="Cambria"/>
                <a:ea typeface="Cambria"/>
                <a:cs typeface="Cambria"/>
                <a:sym typeface="Cambria"/>
              </a:rPr>
              <a:t> ai sensi </a:t>
            </a:r>
            <a:r>
              <a:rPr lang="en-US" dirty="0" err="1">
                <a:solidFill>
                  <a:schemeClr val="accent6">
                    <a:lumMod val="75000"/>
                  </a:schemeClr>
                </a:solidFill>
                <a:latin typeface="Cambria"/>
                <a:ea typeface="Cambria"/>
                <a:cs typeface="Cambria"/>
                <a:sym typeface="Cambria"/>
              </a:rPr>
              <a:t>dell’articolo</a:t>
            </a:r>
            <a:r>
              <a:rPr lang="en-US" dirty="0">
                <a:solidFill>
                  <a:schemeClr val="accent6">
                    <a:lumMod val="75000"/>
                  </a:schemeClr>
                </a:solidFill>
                <a:latin typeface="Cambria"/>
                <a:ea typeface="Cambria"/>
                <a:cs typeface="Cambria"/>
                <a:sym typeface="Cambria"/>
              </a:rPr>
              <a:t> 58.”</a:t>
            </a:r>
            <a:endParaRPr dirty="0">
              <a:solidFill>
                <a:schemeClr val="accent6">
                  <a:lumMod val="75000"/>
                </a:schemeClr>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400"/>
              <a:buFont typeface="Arial"/>
              <a:buNone/>
            </a:pPr>
            <a:endParaRPr b="1"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dirty="0">
              <a:solidFill>
                <a:srgbClr val="666666"/>
              </a:solidFill>
              <a:highlight>
                <a:srgbClr val="FFFFFF"/>
              </a:highlight>
              <a:latin typeface="Georgia"/>
              <a:ea typeface="Georgia"/>
              <a:cs typeface="Georgia"/>
              <a:sym typeface="Georgia"/>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C343D"/>
                </a:solidFill>
                <a:latin typeface="Cambria"/>
                <a:ea typeface="Cambria"/>
                <a:cs typeface="Cambria"/>
                <a:sym typeface="Cambria"/>
              </a:rPr>
              <a:t> </a:t>
            </a:r>
            <a:endParaRPr sz="1400" b="0" i="0" u="none" strike="noStrike" cap="none" dirty="0">
              <a:solidFill>
                <a:srgbClr val="0C343D"/>
              </a:solidFill>
              <a:latin typeface="Cambria"/>
              <a:ea typeface="Cambria"/>
              <a:cs typeface="Cambria"/>
              <a:sym typeface="Cambria"/>
            </a:endParaRPr>
          </a:p>
        </p:txBody>
      </p:sp>
      <p:pic>
        <p:nvPicPr>
          <p:cNvPr id="369" name="Google Shape;369;g12c4a9cd8c0_0_134"/>
          <p:cNvPicPr preferRelativeResize="0"/>
          <p:nvPr/>
        </p:nvPicPr>
        <p:blipFill rotWithShape="1">
          <a:blip r:embed="rId3">
            <a:alphaModFix/>
          </a:blip>
          <a:srcRect/>
          <a:stretch/>
        </p:blipFill>
        <p:spPr>
          <a:xfrm>
            <a:off x="9565100" y="366913"/>
            <a:ext cx="1718438" cy="349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2c4a9cd8c0_0_134"/>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369" name="Google Shape;369;g12c4a9cd8c0_0_134"/>
          <p:cNvPicPr preferRelativeResize="0"/>
          <p:nvPr/>
        </p:nvPicPr>
        <p:blipFill rotWithShape="1">
          <a:blip r:embed="rId3">
            <a:alphaModFix/>
          </a:blip>
          <a:srcRect/>
          <a:stretch/>
        </p:blipFill>
        <p:spPr>
          <a:xfrm>
            <a:off x="9565100" y="366913"/>
            <a:ext cx="1718438" cy="349925"/>
          </a:xfrm>
          <a:prstGeom prst="rect">
            <a:avLst/>
          </a:prstGeom>
          <a:noFill/>
          <a:ln>
            <a:noFill/>
          </a:ln>
        </p:spPr>
      </p:pic>
      <p:pic>
        <p:nvPicPr>
          <p:cNvPr id="3" name="Immagine 2" descr="Immagine che contiene albero, pianta&#10;&#10;Descrizione generata automaticamente">
            <a:extLst>
              <a:ext uri="{FF2B5EF4-FFF2-40B4-BE49-F238E27FC236}">
                <a16:creationId xmlns:a16="http://schemas.microsoft.com/office/drawing/2014/main" id="{9A203DF6-886A-6A45-A531-DB103BA3945C}"/>
              </a:ext>
            </a:extLst>
          </p:cNvPr>
          <p:cNvPicPr>
            <a:picLocks noChangeAspect="1"/>
          </p:cNvPicPr>
          <p:nvPr/>
        </p:nvPicPr>
        <p:blipFill>
          <a:blip r:embed="rId4"/>
          <a:stretch>
            <a:fillRect/>
          </a:stretch>
        </p:blipFill>
        <p:spPr>
          <a:xfrm>
            <a:off x="2282454" y="716838"/>
            <a:ext cx="6771694" cy="4502645"/>
          </a:xfrm>
          <a:prstGeom prst="rect">
            <a:avLst/>
          </a:prstGeom>
        </p:spPr>
      </p:pic>
      <p:sp>
        <p:nvSpPr>
          <p:cNvPr id="4" name="CasellaDiTesto 3">
            <a:extLst>
              <a:ext uri="{FF2B5EF4-FFF2-40B4-BE49-F238E27FC236}">
                <a16:creationId xmlns:a16="http://schemas.microsoft.com/office/drawing/2014/main" id="{F1606EC0-3902-4245-9FD3-5D30817DBE5F}"/>
              </a:ext>
            </a:extLst>
          </p:cNvPr>
          <p:cNvSpPr txBox="1"/>
          <p:nvPr/>
        </p:nvSpPr>
        <p:spPr>
          <a:xfrm>
            <a:off x="3138857" y="5470515"/>
            <a:ext cx="5058888" cy="523220"/>
          </a:xfrm>
          <a:prstGeom prst="rect">
            <a:avLst/>
          </a:prstGeom>
          <a:noFill/>
        </p:spPr>
        <p:txBody>
          <a:bodyPr wrap="square" rtlCol="0">
            <a:spAutoFit/>
          </a:bodyPr>
          <a:lstStyle/>
          <a:p>
            <a:pPr algn="ctr"/>
            <a:r>
              <a:rPr lang="it-IT" sz="2800" b="1" dirty="0">
                <a:solidFill>
                  <a:schemeClr val="accent6">
                    <a:lumMod val="75000"/>
                  </a:schemeClr>
                </a:solidFill>
                <a:latin typeface="Cambria" panose="02040503050406030204" pitchFamily="18" charset="0"/>
              </a:rPr>
              <a:t>Grazie!</a:t>
            </a:r>
          </a:p>
        </p:txBody>
      </p:sp>
    </p:spTree>
    <p:extLst>
      <p:ext uri="{BB962C8B-B14F-4D97-AF65-F5344CB8AC3E}">
        <p14:creationId xmlns:p14="http://schemas.microsoft.com/office/powerpoint/2010/main" val="117216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1a7ca69686_0_22"/>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83" name="Google Shape;183;g11a7ca69686_0_22"/>
          <p:cNvSpPr txBox="1"/>
          <p:nvPr/>
        </p:nvSpPr>
        <p:spPr>
          <a:xfrm>
            <a:off x="562050" y="828600"/>
            <a:ext cx="11067900" cy="5553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sz="1100" dirty="0">
              <a:solidFill>
                <a:schemeClr val="accent6">
                  <a:lumMod val="75000"/>
                </a:schemeClr>
              </a:solidFill>
              <a:highlight>
                <a:srgbClr val="FFFFFF"/>
              </a:highlight>
              <a:latin typeface="Georgia"/>
              <a:ea typeface="Georgia"/>
              <a:cs typeface="Georgia"/>
              <a:sym typeface="Georgia"/>
            </a:endParaRPr>
          </a:p>
          <a:p>
            <a:pPr marL="457200" lvl="0" indent="-311150" algn="just" rtl="0">
              <a:lnSpc>
                <a:spcPct val="115000"/>
              </a:lnSpc>
              <a:spcBef>
                <a:spcPts val="0"/>
              </a:spcBef>
              <a:spcAft>
                <a:spcPts val="0"/>
              </a:spcAft>
              <a:buClr>
                <a:srgbClr val="073763"/>
              </a:buClr>
              <a:buSzPts val="1300"/>
              <a:buFont typeface="Georgia"/>
              <a:buChar char="●"/>
            </a:pPr>
            <a:r>
              <a:rPr lang="en-US" sz="1300" b="1" dirty="0" err="1">
                <a:solidFill>
                  <a:schemeClr val="accent6">
                    <a:lumMod val="75000"/>
                  </a:schemeClr>
                </a:solidFill>
                <a:highlight>
                  <a:srgbClr val="FFFFFF"/>
                </a:highlight>
                <a:latin typeface="Cambria"/>
                <a:ea typeface="Cambria"/>
                <a:cs typeface="Cambria"/>
                <a:sym typeface="Cambria"/>
              </a:rPr>
              <a:t>Rateizzazione</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pagamenti</a:t>
            </a:r>
            <a:r>
              <a:rPr lang="en-US" sz="1300" b="1" dirty="0">
                <a:solidFill>
                  <a:schemeClr val="accent6">
                    <a:lumMod val="75000"/>
                  </a:schemeClr>
                </a:solidFill>
                <a:highlight>
                  <a:srgbClr val="FFFFFF"/>
                </a:highlight>
                <a:latin typeface="Cambria"/>
                <a:ea typeface="Cambria"/>
                <a:cs typeface="Cambria"/>
                <a:sym typeface="Cambria"/>
              </a:rPr>
              <a:t> </a:t>
            </a:r>
            <a:r>
              <a:rPr lang="en-US" sz="1300" b="1" dirty="0" err="1">
                <a:solidFill>
                  <a:schemeClr val="accent6">
                    <a:lumMod val="75000"/>
                  </a:schemeClr>
                </a:solidFill>
                <a:highlight>
                  <a:srgbClr val="FFFFFF"/>
                </a:highlight>
                <a:latin typeface="Cambria"/>
                <a:ea typeface="Cambria"/>
                <a:cs typeface="Cambria"/>
                <a:sym typeface="Cambria"/>
              </a:rPr>
              <a:t>piani</a:t>
            </a:r>
            <a:r>
              <a:rPr lang="en-US" sz="1300" b="1" dirty="0">
                <a:solidFill>
                  <a:schemeClr val="accent6">
                    <a:lumMod val="75000"/>
                  </a:schemeClr>
                </a:solidFill>
                <a:highlight>
                  <a:srgbClr val="FFFFFF"/>
                </a:highlight>
                <a:latin typeface="Cambria"/>
                <a:ea typeface="Cambria"/>
                <a:cs typeface="Cambria"/>
                <a:sym typeface="Cambria"/>
              </a:rPr>
              <a:t> di </a:t>
            </a:r>
            <a:r>
              <a:rPr lang="en-US" sz="1300" b="1" dirty="0" err="1">
                <a:solidFill>
                  <a:schemeClr val="accent6">
                    <a:lumMod val="75000"/>
                  </a:schemeClr>
                </a:solidFill>
                <a:highlight>
                  <a:srgbClr val="FFFFFF"/>
                </a:highlight>
                <a:latin typeface="Cambria"/>
                <a:ea typeface="Cambria"/>
                <a:cs typeface="Cambria"/>
                <a:sym typeface="Cambria"/>
              </a:rPr>
              <a:t>dilazione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Riapre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termini per la </a:t>
            </a:r>
            <a:r>
              <a:rPr lang="en-US" sz="1300" dirty="0" err="1">
                <a:solidFill>
                  <a:schemeClr val="accent6">
                    <a:lumMod val="75000"/>
                  </a:schemeClr>
                </a:solidFill>
                <a:highlight>
                  <a:srgbClr val="FFFFFF"/>
                </a:highlight>
                <a:latin typeface="Cambria"/>
                <a:ea typeface="Cambria"/>
                <a:cs typeface="Cambria"/>
                <a:sym typeface="Cambria"/>
              </a:rPr>
              <a:t>rateazione</a:t>
            </a:r>
            <a:r>
              <a:rPr lang="en-US" sz="1300" dirty="0">
                <a:solidFill>
                  <a:schemeClr val="accent6">
                    <a:lumMod val="75000"/>
                  </a:schemeClr>
                </a:solidFill>
                <a:highlight>
                  <a:srgbClr val="FFFFFF"/>
                </a:highlight>
                <a:latin typeface="Cambria"/>
                <a:ea typeface="Cambria"/>
                <a:cs typeface="Cambria"/>
                <a:sym typeface="Cambria"/>
              </a:rPr>
              <a:t> del </a:t>
            </a:r>
            <a:r>
              <a:rPr lang="en-US" sz="1300" dirty="0" err="1">
                <a:solidFill>
                  <a:schemeClr val="accent6">
                    <a:lumMod val="75000"/>
                  </a:schemeClr>
                </a:solidFill>
                <a:highlight>
                  <a:srgbClr val="FFFFFF"/>
                </a:highlight>
                <a:latin typeface="Cambria"/>
                <a:ea typeface="Cambria"/>
                <a:cs typeface="Cambria"/>
                <a:sym typeface="Cambria"/>
              </a:rPr>
              <a:t>pagamento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carichi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contenuti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nei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piani</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dilazione</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quali</a:t>
            </a:r>
            <a:r>
              <a:rPr lang="en-US" sz="1300" dirty="0">
                <a:solidFill>
                  <a:schemeClr val="accent6">
                    <a:lumMod val="75000"/>
                  </a:schemeClr>
                </a:solidFill>
                <a:highlight>
                  <a:srgbClr val="FFFFFF"/>
                </a:highlight>
                <a:latin typeface="Cambria"/>
                <a:ea typeface="Cambria"/>
                <a:cs typeface="Cambria"/>
                <a:sym typeface="Cambria"/>
              </a:rPr>
              <a:t>, prima dell'8 </a:t>
            </a:r>
            <a:r>
              <a:rPr lang="en-US" sz="1300" dirty="0" err="1">
                <a:solidFill>
                  <a:schemeClr val="accent6">
                    <a:lumMod val="75000"/>
                  </a:schemeClr>
                </a:solidFill>
                <a:highlight>
                  <a:srgbClr val="FFFFFF"/>
                </a:highlight>
                <a:latin typeface="Cambria"/>
                <a:ea typeface="Cambria"/>
                <a:cs typeface="Cambria"/>
                <a:sym typeface="Cambria"/>
              </a:rPr>
              <a:t>marzo</a:t>
            </a:r>
            <a:r>
              <a:rPr lang="en-US" sz="1300" dirty="0">
                <a:solidFill>
                  <a:schemeClr val="accent6">
                    <a:lumMod val="75000"/>
                  </a:schemeClr>
                </a:solidFill>
                <a:highlight>
                  <a:srgbClr val="FFFFFF"/>
                </a:highlight>
                <a:latin typeface="Cambria"/>
                <a:ea typeface="Cambria"/>
                <a:cs typeface="Cambria"/>
                <a:sym typeface="Cambria"/>
              </a:rPr>
              <a:t> 2020 o del 21 </a:t>
            </a:r>
            <a:r>
              <a:rPr lang="en-US" sz="1300" dirty="0" err="1">
                <a:solidFill>
                  <a:schemeClr val="accent6">
                    <a:lumMod val="75000"/>
                  </a:schemeClr>
                </a:solidFill>
                <a:highlight>
                  <a:srgbClr val="FFFFFF"/>
                </a:highlight>
                <a:latin typeface="Cambria"/>
                <a:ea typeface="Cambria"/>
                <a:cs typeface="Cambria"/>
                <a:sym typeface="Cambria"/>
              </a:rPr>
              <a:t>febbraio</a:t>
            </a:r>
            <a:r>
              <a:rPr lang="en-US" sz="1300" dirty="0">
                <a:solidFill>
                  <a:schemeClr val="accent6">
                    <a:lumMod val="75000"/>
                  </a:schemeClr>
                </a:solidFill>
                <a:highlight>
                  <a:srgbClr val="FFFFFF"/>
                </a:highlight>
                <a:latin typeface="Cambria"/>
                <a:ea typeface="Cambria"/>
                <a:cs typeface="Cambria"/>
                <a:sym typeface="Cambria"/>
              </a:rPr>
              <a:t> 2020 (</a:t>
            </a:r>
            <a:r>
              <a:rPr lang="en-US" sz="1300" dirty="0" err="1">
                <a:solidFill>
                  <a:schemeClr val="accent6">
                    <a:lumMod val="75000"/>
                  </a:schemeClr>
                </a:solidFill>
                <a:highlight>
                  <a:srgbClr val="FFFFFF"/>
                </a:highlight>
                <a:latin typeface="Cambria"/>
                <a:ea typeface="Cambria"/>
                <a:cs typeface="Cambria"/>
                <a:sym typeface="Cambria"/>
              </a:rPr>
              <a:t>quest'ultima</a:t>
            </a:r>
            <a:r>
              <a:rPr lang="en-US" sz="1300" dirty="0">
                <a:solidFill>
                  <a:schemeClr val="accent6">
                    <a:lumMod val="75000"/>
                  </a:schemeClr>
                </a:solidFill>
                <a:highlight>
                  <a:srgbClr val="FFFFFF"/>
                </a:highlight>
                <a:latin typeface="Cambria"/>
                <a:ea typeface="Cambria"/>
                <a:cs typeface="Cambria"/>
                <a:sym typeface="Cambria"/>
              </a:rPr>
              <a:t> data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contribuenti</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Lombardia</a:t>
            </a:r>
            <a:r>
              <a:rPr lang="en-US" sz="1300" dirty="0">
                <a:solidFill>
                  <a:schemeClr val="accent6">
                    <a:lumMod val="75000"/>
                  </a:schemeClr>
                </a:solidFill>
                <a:highlight>
                  <a:srgbClr val="FFFFFF"/>
                </a:highlight>
                <a:latin typeface="Cambria"/>
                <a:ea typeface="Cambria"/>
                <a:cs typeface="Cambria"/>
                <a:sym typeface="Cambria"/>
              </a:rPr>
              <a:t> e Veneto </a:t>
            </a:r>
            <a:r>
              <a:rPr lang="en-US" sz="1300" dirty="0" err="1">
                <a:solidFill>
                  <a:schemeClr val="accent6">
                    <a:lumMod val="75000"/>
                  </a:schemeClr>
                </a:solidFill>
                <a:highlight>
                  <a:srgbClr val="FFFFFF"/>
                </a:highlight>
                <a:latin typeface="Cambria"/>
                <a:ea typeface="Cambria"/>
                <a:cs typeface="Cambria"/>
                <a:sym typeface="Cambria"/>
              </a:rPr>
              <a:t>della</a:t>
            </a:r>
            <a:r>
              <a:rPr lang="en-US" sz="1300" dirty="0">
                <a:solidFill>
                  <a:schemeClr val="accent6">
                    <a:lumMod val="75000"/>
                  </a:schemeClr>
                </a:solidFill>
                <a:highlight>
                  <a:srgbClr val="FFFFFF"/>
                </a:highlight>
                <a:latin typeface="Cambria"/>
                <a:ea typeface="Cambria"/>
                <a:cs typeface="Cambria"/>
                <a:sym typeface="Cambria"/>
              </a:rPr>
              <a:t> cd. zona </a:t>
            </a:r>
            <a:r>
              <a:rPr lang="en-US" sz="1300" dirty="0" err="1">
                <a:solidFill>
                  <a:schemeClr val="accent6">
                    <a:lumMod val="75000"/>
                  </a:schemeClr>
                </a:solidFill>
                <a:highlight>
                  <a:srgbClr val="FFFFFF"/>
                </a:highlight>
                <a:latin typeface="Cambria"/>
                <a:ea typeface="Cambria"/>
                <a:cs typeface="Cambria"/>
                <a:sym typeface="Cambria"/>
              </a:rPr>
              <a:t>rossa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istituita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all'inizio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dell'emergenza</a:t>
            </a:r>
            <a:r>
              <a:rPr lang="en-US" sz="1300" dirty="0">
                <a:solidFill>
                  <a:schemeClr val="accent6">
                    <a:lumMod val="75000"/>
                  </a:schemeClr>
                </a:solidFill>
                <a:highlight>
                  <a:srgbClr val="FFFFFF"/>
                </a:highlight>
                <a:latin typeface="Cambria"/>
                <a:ea typeface="Cambria"/>
                <a:cs typeface="Cambria"/>
                <a:sym typeface="Cambria"/>
              </a:rPr>
              <a:t> sanitaria da COVD-19), </a:t>
            </a:r>
            <a:r>
              <a:rPr lang="en-US" sz="1300" dirty="0" err="1">
                <a:solidFill>
                  <a:schemeClr val="accent6">
                    <a:lumMod val="75000"/>
                  </a:schemeClr>
                </a:solidFill>
                <a:highlight>
                  <a:srgbClr val="FFFFFF"/>
                </a:highlight>
                <a:latin typeface="Cambria"/>
                <a:ea typeface="Cambria"/>
                <a:cs typeface="Cambria"/>
                <a:sym typeface="Cambria"/>
              </a:rPr>
              <a:t>sia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intervenuta</a:t>
            </a:r>
            <a:r>
              <a:rPr lang="en-US" sz="1300" dirty="0">
                <a:solidFill>
                  <a:schemeClr val="accent6">
                    <a:lumMod val="75000"/>
                  </a:schemeClr>
                </a:solidFill>
                <a:highlight>
                  <a:srgbClr val="FFFFFF"/>
                </a:highlight>
                <a:latin typeface="Cambria"/>
                <a:ea typeface="Cambria"/>
                <a:cs typeface="Cambria"/>
                <a:sym typeface="Cambria"/>
              </a:rPr>
              <a:t> la </a:t>
            </a:r>
            <a:r>
              <a:rPr lang="en-US" sz="1300" dirty="0" err="1">
                <a:solidFill>
                  <a:schemeClr val="accent6">
                    <a:lumMod val="75000"/>
                  </a:schemeClr>
                </a:solidFill>
                <a:highlight>
                  <a:srgbClr val="FFFFFF"/>
                </a:highlight>
                <a:latin typeface="Cambria"/>
                <a:ea typeface="Cambria"/>
                <a:cs typeface="Cambria"/>
                <a:sym typeface="Cambria"/>
              </a:rPr>
              <a:t>decadenza</a:t>
            </a:r>
            <a:r>
              <a:rPr lang="en-US" sz="1300" dirty="0">
                <a:solidFill>
                  <a:schemeClr val="accent6">
                    <a:lumMod val="75000"/>
                  </a:schemeClr>
                </a:solidFill>
                <a:highlight>
                  <a:srgbClr val="FFFFFF"/>
                </a:highlight>
                <a:latin typeface="Cambria"/>
                <a:ea typeface="Cambria"/>
                <a:cs typeface="Cambria"/>
                <a:sym typeface="Cambria"/>
              </a:rPr>
              <a:t> dal </a:t>
            </a:r>
            <a:r>
              <a:rPr lang="en-US" sz="1300" dirty="0" err="1">
                <a:solidFill>
                  <a:schemeClr val="accent6">
                    <a:lumMod val="75000"/>
                  </a:schemeClr>
                </a:solidFill>
                <a:highlight>
                  <a:srgbClr val="FFFFFF"/>
                </a:highlight>
                <a:latin typeface="Cambria"/>
                <a:ea typeface="Cambria"/>
                <a:cs typeface="Cambria"/>
                <a:sym typeface="Cambria"/>
              </a:rPr>
              <a:t>beneficio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consentendo</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presentare</a:t>
            </a:r>
            <a:r>
              <a:rPr lang="en-US" sz="1300" dirty="0">
                <a:solidFill>
                  <a:schemeClr val="accent6">
                    <a:lumMod val="75000"/>
                  </a:schemeClr>
                </a:solidFill>
                <a:highlight>
                  <a:srgbClr val="FFFFFF"/>
                </a:highlight>
                <a:latin typeface="Cambria"/>
                <a:ea typeface="Cambria"/>
                <a:cs typeface="Cambria"/>
                <a:sym typeface="Cambria"/>
              </a:rPr>
              <a:t> la </a:t>
            </a:r>
            <a:r>
              <a:rPr lang="en-US" sz="1300" dirty="0" err="1">
                <a:solidFill>
                  <a:schemeClr val="accent6">
                    <a:lumMod val="75000"/>
                  </a:schemeClr>
                </a:solidFill>
                <a:highlight>
                  <a:srgbClr val="FFFFFF"/>
                </a:highlight>
                <a:latin typeface="Cambria"/>
                <a:ea typeface="Cambria"/>
                <a:cs typeface="Cambria"/>
                <a:sym typeface="Cambria"/>
              </a:rPr>
              <a:t>relativa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richiesta</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dilazione</a:t>
            </a:r>
            <a:r>
              <a:rPr lang="en-US" sz="1300" dirty="0">
                <a:solidFill>
                  <a:schemeClr val="accent6">
                    <a:lumMod val="75000"/>
                  </a:schemeClr>
                </a:solidFill>
                <a:highlight>
                  <a:srgbClr val="FFFFFF"/>
                </a:highlight>
                <a:latin typeface="Cambria"/>
                <a:ea typeface="Cambria"/>
                <a:cs typeface="Cambria"/>
                <a:sym typeface="Cambria"/>
              </a:rPr>
              <a:t> dal 1° </a:t>
            </a:r>
            <a:r>
              <a:rPr lang="en-US" sz="1300" dirty="0" err="1">
                <a:solidFill>
                  <a:schemeClr val="accent6">
                    <a:lumMod val="75000"/>
                  </a:schemeClr>
                </a:solidFill>
                <a:highlight>
                  <a:srgbClr val="FFFFFF"/>
                </a:highlight>
                <a:latin typeface="Cambria"/>
                <a:ea typeface="Cambria"/>
                <a:cs typeface="Cambria"/>
                <a:sym typeface="Cambria"/>
              </a:rPr>
              <a:t>gennaio</a:t>
            </a:r>
            <a:r>
              <a:rPr lang="en-US" sz="1300" dirty="0">
                <a:solidFill>
                  <a:schemeClr val="accent6">
                    <a:lumMod val="75000"/>
                  </a:schemeClr>
                </a:solidFill>
                <a:highlight>
                  <a:srgbClr val="FFFFFF"/>
                </a:highlight>
                <a:latin typeface="Cambria"/>
                <a:ea typeface="Cambria"/>
                <a:cs typeface="Cambria"/>
                <a:sym typeface="Cambria"/>
              </a:rPr>
              <a:t> 2022 e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al 30 aprile 2022.</a:t>
            </a:r>
            <a:endParaRPr sz="1300"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sz="1300" b="1" dirty="0">
              <a:solidFill>
                <a:schemeClr val="accent6">
                  <a:lumMod val="75000"/>
                </a:schemeClr>
              </a:solidFill>
              <a:highlight>
                <a:srgbClr val="FFFFFF"/>
              </a:highlight>
              <a:latin typeface="Cambria"/>
              <a:ea typeface="Cambria"/>
              <a:cs typeface="Cambria"/>
              <a:sym typeface="Cambria"/>
            </a:endParaRPr>
          </a:p>
          <a:p>
            <a:pPr marL="457200" lvl="0" indent="-311150" algn="just" rtl="0">
              <a:lnSpc>
                <a:spcPct val="115000"/>
              </a:lnSpc>
              <a:spcBef>
                <a:spcPts val="0"/>
              </a:spcBef>
              <a:spcAft>
                <a:spcPts val="0"/>
              </a:spcAft>
              <a:buClr>
                <a:srgbClr val="073763"/>
              </a:buClr>
              <a:buSzPts val="1300"/>
              <a:buFont typeface="Georgia"/>
              <a:buChar char="●"/>
            </a:pPr>
            <a:r>
              <a:rPr lang="en-US" sz="1300" b="1" dirty="0">
                <a:solidFill>
                  <a:schemeClr val="accent6">
                    <a:lumMod val="75000"/>
                  </a:schemeClr>
                </a:solidFill>
                <a:highlight>
                  <a:srgbClr val="FFFFFF"/>
                </a:highlight>
                <a:latin typeface="Cambria"/>
                <a:ea typeface="Cambria"/>
                <a:cs typeface="Cambria"/>
                <a:sym typeface="Cambria"/>
              </a:rPr>
              <a:t>Bonus </a:t>
            </a:r>
            <a:r>
              <a:rPr lang="en-US" sz="1300" b="1" dirty="0" err="1">
                <a:solidFill>
                  <a:schemeClr val="accent6">
                    <a:lumMod val="75000"/>
                  </a:schemeClr>
                </a:solidFill>
                <a:highlight>
                  <a:srgbClr val="FFFFFF"/>
                </a:highlight>
                <a:latin typeface="Cambria"/>
                <a:ea typeface="Cambria"/>
                <a:cs typeface="Cambria"/>
                <a:sym typeface="Cambria"/>
              </a:rPr>
              <a:t>investimenti</a:t>
            </a:r>
            <a:r>
              <a:rPr lang="en-US" sz="1300" b="1"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Proroga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2022 il </a:t>
            </a:r>
            <a:r>
              <a:rPr lang="en-US" sz="1300" dirty="0" err="1">
                <a:solidFill>
                  <a:schemeClr val="accent6">
                    <a:lumMod val="75000"/>
                  </a:schemeClr>
                </a:solidFill>
                <a:highlight>
                  <a:srgbClr val="FFFFFF"/>
                </a:highlight>
                <a:latin typeface="Cambria"/>
                <a:ea typeface="Cambria"/>
                <a:cs typeface="Cambria"/>
                <a:sym typeface="Cambria"/>
              </a:rPr>
              <a:t>termine</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completare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gli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in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strumentali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ordinari</a:t>
            </a:r>
            <a:r>
              <a:rPr lang="en-US" sz="1300" dirty="0">
                <a:solidFill>
                  <a:schemeClr val="accent6">
                    <a:lumMod val="75000"/>
                  </a:schemeClr>
                </a:solidFill>
                <a:highlight>
                  <a:srgbClr val="FFFFFF"/>
                </a:highlight>
                <a:latin typeface="Cambria"/>
                <a:ea typeface="Cambria"/>
                <a:cs typeface="Cambria"/>
                <a:sym typeface="Cambria"/>
              </a:rPr>
              <a:t> e/o 4.0, “</a:t>
            </a:r>
            <a:r>
              <a:rPr lang="en-US" sz="1300" dirty="0" err="1">
                <a:solidFill>
                  <a:schemeClr val="accent6">
                    <a:lumMod val="75000"/>
                  </a:schemeClr>
                </a:solidFill>
                <a:highlight>
                  <a:srgbClr val="FFFFFF"/>
                </a:highlight>
                <a:latin typeface="Cambria"/>
                <a:ea typeface="Cambria"/>
                <a:cs typeface="Cambria"/>
                <a:sym typeface="Cambria"/>
              </a:rPr>
              <a:t>prenotati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entro</a:t>
            </a:r>
            <a:r>
              <a:rPr lang="en-US" sz="1300" dirty="0">
                <a:solidFill>
                  <a:schemeClr val="accent6">
                    <a:lumMod val="75000"/>
                  </a:schemeClr>
                </a:solidFill>
                <a:highlight>
                  <a:srgbClr val="FFFFFF"/>
                </a:highlight>
                <a:latin typeface="Cambria"/>
                <a:ea typeface="Cambria"/>
                <a:cs typeface="Cambria"/>
                <a:sym typeface="Cambria"/>
              </a:rPr>
              <a:t> il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2021 (</a:t>
            </a:r>
            <a:r>
              <a:rPr lang="en-US" sz="1300" dirty="0" err="1">
                <a:solidFill>
                  <a:schemeClr val="accent6">
                    <a:lumMod val="75000"/>
                  </a:schemeClr>
                </a:solidFill>
                <a:highlight>
                  <a:srgbClr val="FFFFFF"/>
                </a:highlight>
                <a:latin typeface="Cambria"/>
                <a:ea typeface="Cambria"/>
                <a:cs typeface="Cambria"/>
                <a:sym typeface="Cambria"/>
              </a:rPr>
              <a:t>ovvero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gli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quali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l’ordine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sia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stato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accettato</a:t>
            </a:r>
            <a:r>
              <a:rPr lang="en-US" sz="1300" dirty="0">
                <a:solidFill>
                  <a:schemeClr val="accent6">
                    <a:lumMod val="75000"/>
                  </a:schemeClr>
                </a:solidFill>
                <a:highlight>
                  <a:srgbClr val="FFFFFF"/>
                </a:highlight>
                <a:latin typeface="Cambria"/>
                <a:ea typeface="Cambria"/>
                <a:cs typeface="Cambria"/>
                <a:sym typeface="Cambria"/>
              </a:rPr>
              <a:t> dal </a:t>
            </a:r>
            <a:r>
              <a:rPr lang="en-US" sz="1300" dirty="0" err="1">
                <a:solidFill>
                  <a:schemeClr val="accent6">
                    <a:lumMod val="75000"/>
                  </a:schemeClr>
                </a:solidFill>
                <a:highlight>
                  <a:srgbClr val="FFFFFF"/>
                </a:highlight>
                <a:latin typeface="Cambria"/>
                <a:ea typeface="Cambria"/>
                <a:cs typeface="Cambria"/>
                <a:sym typeface="Cambria"/>
              </a:rPr>
              <a:t>venditore</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siano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stati</a:t>
            </a:r>
            <a:r>
              <a:rPr lang="en-US" sz="1300" dirty="0">
                <a:solidFill>
                  <a:schemeClr val="accent6">
                    <a:lumMod val="75000"/>
                  </a:schemeClr>
                </a:solidFill>
                <a:highlight>
                  <a:srgbClr val="FFFFFF"/>
                </a:highlight>
                <a:latin typeface="Cambria"/>
                <a:ea typeface="Cambria"/>
                <a:cs typeface="Cambria"/>
                <a:sym typeface="Cambria"/>
              </a:rPr>
              <a:t> pagati </a:t>
            </a:r>
            <a:r>
              <a:rPr lang="en-US" sz="1300" dirty="0" err="1">
                <a:solidFill>
                  <a:schemeClr val="accent6">
                    <a:lumMod val="75000"/>
                  </a:schemeClr>
                </a:solidFill>
                <a:highlight>
                  <a:srgbClr val="FFFFFF"/>
                </a:highlight>
                <a:latin typeface="Cambria"/>
                <a:ea typeface="Cambria"/>
                <a:cs typeface="Cambria"/>
                <a:sym typeface="Cambria"/>
              </a:rPr>
              <a:t>acconti</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almeno</a:t>
            </a:r>
            <a:r>
              <a:rPr lang="en-US" sz="1300" dirty="0">
                <a:solidFill>
                  <a:schemeClr val="accent6">
                    <a:lumMod val="75000"/>
                  </a:schemeClr>
                </a:solidFill>
                <a:highlight>
                  <a:srgbClr val="FFFFFF"/>
                </a:highlight>
                <a:latin typeface="Cambria"/>
                <a:ea typeface="Cambria"/>
                <a:cs typeface="Cambria"/>
                <a:sym typeface="Cambria"/>
              </a:rPr>
              <a:t> il 20%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effetto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della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disposizione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quindi</a:t>
            </a: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gli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prenotati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entro</a:t>
            </a:r>
            <a:r>
              <a:rPr lang="en-US" sz="1300" dirty="0">
                <a:solidFill>
                  <a:schemeClr val="accent6">
                    <a:lumMod val="75000"/>
                  </a:schemeClr>
                </a:solidFill>
                <a:highlight>
                  <a:srgbClr val="FFFFFF"/>
                </a:highlight>
                <a:latin typeface="Cambria"/>
                <a:ea typeface="Cambria"/>
                <a:cs typeface="Cambria"/>
                <a:sym typeface="Cambria"/>
              </a:rPr>
              <a:t> il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2021 e </a:t>
            </a:r>
            <a:r>
              <a:rPr lang="en-US" sz="1300" dirty="0" err="1">
                <a:solidFill>
                  <a:schemeClr val="accent6">
                    <a:lumMod val="75000"/>
                  </a:schemeClr>
                </a:solidFill>
                <a:highlight>
                  <a:srgbClr val="FFFFFF"/>
                </a:highlight>
                <a:latin typeface="Cambria"/>
                <a:ea typeface="Cambria"/>
                <a:cs typeface="Cambria"/>
                <a:sym typeface="Cambria"/>
              </a:rPr>
              <a:t>completati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entro</a:t>
            </a:r>
            <a:r>
              <a:rPr lang="en-US" sz="1300" dirty="0">
                <a:solidFill>
                  <a:schemeClr val="accent6">
                    <a:lumMod val="75000"/>
                  </a:schemeClr>
                </a:solidFill>
                <a:highlight>
                  <a:srgbClr val="FFFFFF"/>
                </a:highlight>
                <a:latin typeface="Cambria"/>
                <a:ea typeface="Cambria"/>
                <a:cs typeface="Cambria"/>
                <a:sym typeface="Cambria"/>
              </a:rPr>
              <a:t> il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2022 </a:t>
            </a:r>
            <a:r>
              <a:rPr lang="en-US" sz="1300" dirty="0" err="1">
                <a:solidFill>
                  <a:schemeClr val="accent6">
                    <a:lumMod val="75000"/>
                  </a:schemeClr>
                </a:solidFill>
                <a:highlight>
                  <a:srgbClr val="FFFFFF"/>
                </a:highlight>
                <a:latin typeface="Cambria"/>
                <a:ea typeface="Cambria"/>
                <a:cs typeface="Cambria"/>
                <a:sym typeface="Cambria"/>
              </a:rPr>
              <a:t>si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potrà</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beneficiare</a:t>
            </a:r>
            <a:r>
              <a:rPr lang="en-US" sz="1300" dirty="0">
                <a:solidFill>
                  <a:schemeClr val="accent6">
                    <a:lumMod val="75000"/>
                  </a:schemeClr>
                </a:solidFill>
                <a:highlight>
                  <a:srgbClr val="FFFFFF"/>
                </a:highlight>
                <a:latin typeface="Cambria"/>
                <a:ea typeface="Cambria"/>
                <a:cs typeface="Cambria"/>
                <a:sym typeface="Cambria"/>
              </a:rPr>
              <a:t> del bonus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con le </a:t>
            </a:r>
            <a:r>
              <a:rPr lang="en-US" sz="1300" dirty="0" err="1">
                <a:solidFill>
                  <a:schemeClr val="accent6">
                    <a:lumMod val="75000"/>
                  </a:schemeClr>
                </a:solidFill>
                <a:highlight>
                  <a:srgbClr val="FFFFFF"/>
                </a:highlight>
                <a:latin typeface="Cambria"/>
                <a:ea typeface="Cambria"/>
                <a:cs typeface="Cambria"/>
                <a:sym typeface="Cambria"/>
              </a:rPr>
              <a:t>aliquote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previste</a:t>
            </a:r>
            <a:r>
              <a:rPr lang="en-US" sz="1300" dirty="0">
                <a:solidFill>
                  <a:schemeClr val="accent6">
                    <a:lumMod val="75000"/>
                  </a:schemeClr>
                </a:solidFill>
                <a:highlight>
                  <a:srgbClr val="FFFFFF"/>
                </a:highlight>
                <a:latin typeface="Cambria"/>
                <a:ea typeface="Cambria"/>
                <a:cs typeface="Cambria"/>
                <a:sym typeface="Cambria"/>
              </a:rPr>
              <a:t> per il 2021, </a:t>
            </a:r>
            <a:r>
              <a:rPr lang="en-US" sz="1300" dirty="0" err="1">
                <a:solidFill>
                  <a:schemeClr val="accent6">
                    <a:lumMod val="75000"/>
                  </a:schemeClr>
                </a:solidFill>
                <a:highlight>
                  <a:srgbClr val="FFFFFF"/>
                </a:highlight>
                <a:latin typeface="Cambria"/>
                <a:ea typeface="Cambria"/>
                <a:cs typeface="Cambria"/>
                <a:sym typeface="Cambria"/>
              </a:rPr>
              <a:t>pari</a:t>
            </a:r>
            <a:r>
              <a:rPr lang="en-US" sz="1300" dirty="0">
                <a:solidFill>
                  <a:schemeClr val="accent6">
                    <a:lumMod val="75000"/>
                  </a:schemeClr>
                </a:solidFill>
                <a:highlight>
                  <a:srgbClr val="FFFFFF"/>
                </a:highlight>
                <a:latin typeface="Cambria"/>
                <a:ea typeface="Cambria"/>
                <a:cs typeface="Cambria"/>
                <a:sym typeface="Cambria"/>
              </a:rPr>
              <a:t> a:</a:t>
            </a:r>
            <a:endParaRPr sz="1300" dirty="0">
              <a:solidFill>
                <a:schemeClr val="accent6">
                  <a:lumMod val="75000"/>
                </a:schemeClr>
              </a:solidFill>
              <a:highlight>
                <a:srgbClr val="FFFFFF"/>
              </a:highlight>
              <a:latin typeface="Cambria"/>
              <a:ea typeface="Cambria"/>
              <a:cs typeface="Cambria"/>
              <a:sym typeface="Cambria"/>
            </a:endParaRPr>
          </a:p>
          <a:p>
            <a:pPr marL="914400" lvl="1" indent="-311150" algn="just" rtl="0">
              <a:lnSpc>
                <a:spcPct val="115000"/>
              </a:lnSpc>
              <a:spcBef>
                <a:spcPts val="0"/>
              </a:spcBef>
              <a:spcAft>
                <a:spcPts val="0"/>
              </a:spcAft>
              <a:buClr>
                <a:srgbClr val="073763"/>
              </a:buClr>
              <a:buSzPts val="1300"/>
              <a:buFont typeface="Cambria"/>
              <a:buChar char="○"/>
            </a:pPr>
            <a:r>
              <a:rPr lang="en-US" sz="1300" dirty="0">
                <a:solidFill>
                  <a:schemeClr val="accent6">
                    <a:lumMod val="75000"/>
                  </a:schemeClr>
                </a:solidFill>
                <a:highlight>
                  <a:srgbClr val="FFFFFF"/>
                </a:highlight>
                <a:latin typeface="Cambria"/>
                <a:ea typeface="Cambria"/>
                <a:cs typeface="Cambria"/>
                <a:sym typeface="Cambria"/>
              </a:rPr>
              <a:t>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materiali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immateriali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ordinari</a:t>
            </a:r>
            <a:r>
              <a:rPr lang="en-US" sz="1300" dirty="0">
                <a:solidFill>
                  <a:schemeClr val="accent6">
                    <a:lumMod val="75000"/>
                  </a:schemeClr>
                </a:solidFill>
                <a:highlight>
                  <a:srgbClr val="FFFFFF"/>
                </a:highlight>
                <a:latin typeface="Cambria"/>
                <a:ea typeface="Cambria"/>
                <a:cs typeface="Cambria"/>
                <a:sym typeface="Cambria"/>
              </a:rPr>
              <a:t> non 4.0: 10%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(15% per </a:t>
            </a:r>
            <a:r>
              <a:rPr lang="en-US" sz="1300" dirty="0" err="1">
                <a:solidFill>
                  <a:schemeClr val="accent6">
                    <a:lumMod val="75000"/>
                  </a:schemeClr>
                </a:solidFill>
                <a:highlight>
                  <a:srgbClr val="FFFFFF"/>
                </a:highlight>
                <a:latin typeface="Cambria"/>
                <a:ea typeface="Cambria"/>
                <a:cs typeface="Cambria"/>
                <a:sym typeface="Cambria"/>
              </a:rPr>
              <a:t>gli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in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strumentali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sia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materiali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sia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immateriali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destinati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all’organizzazione</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forme</a:t>
            </a:r>
            <a:r>
              <a:rPr lang="en-US" sz="1300" dirty="0">
                <a:solidFill>
                  <a:schemeClr val="accent6">
                    <a:lumMod val="75000"/>
                  </a:schemeClr>
                </a:solidFill>
                <a:highlight>
                  <a:srgbClr val="FFFFFF"/>
                </a:highlight>
                <a:latin typeface="Cambria"/>
                <a:ea typeface="Cambria"/>
                <a:cs typeface="Cambria"/>
                <a:sym typeface="Cambria"/>
              </a:rPr>
              <a:t> di </a:t>
            </a:r>
            <a:r>
              <a:rPr lang="en-US" sz="1300" dirty="0" err="1">
                <a:solidFill>
                  <a:schemeClr val="accent6">
                    <a:lumMod val="75000"/>
                  </a:schemeClr>
                </a:solidFill>
                <a:highlight>
                  <a:srgbClr val="FFFFFF"/>
                </a:highlight>
                <a:latin typeface="Cambria"/>
                <a:ea typeface="Cambria"/>
                <a:cs typeface="Cambria"/>
                <a:sym typeface="Cambria"/>
              </a:rPr>
              <a:t>lavoro</a:t>
            </a:r>
            <a:r>
              <a:rPr lang="en-US" sz="1300" dirty="0">
                <a:solidFill>
                  <a:schemeClr val="accent6">
                    <a:lumMod val="75000"/>
                  </a:schemeClr>
                </a:solidFill>
                <a:highlight>
                  <a:srgbClr val="FFFFFF"/>
                </a:highlight>
                <a:latin typeface="Cambria"/>
                <a:ea typeface="Cambria"/>
                <a:cs typeface="Cambria"/>
                <a:sym typeface="Cambria"/>
              </a:rPr>
              <a:t> agile), </a:t>
            </a:r>
            <a:r>
              <a:rPr lang="en-US" sz="1300" dirty="0" err="1">
                <a:solidFill>
                  <a:schemeClr val="accent6">
                    <a:lumMod val="75000"/>
                  </a:schemeClr>
                </a:solidFill>
                <a:highlight>
                  <a:srgbClr val="FFFFFF"/>
                </a:highlight>
                <a:latin typeface="Cambria"/>
                <a:ea typeface="Cambria"/>
                <a:cs typeface="Cambria"/>
                <a:sym typeface="Cambria"/>
              </a:rPr>
              <a:t>nel</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limite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massimo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costi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ammissibili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pari</a:t>
            </a:r>
            <a:r>
              <a:rPr lang="en-US" sz="1300" dirty="0">
                <a:solidFill>
                  <a:schemeClr val="accent6">
                    <a:lumMod val="75000"/>
                  </a:schemeClr>
                </a:solidFill>
                <a:highlight>
                  <a:srgbClr val="FFFFFF"/>
                </a:highlight>
                <a:latin typeface="Cambria"/>
                <a:ea typeface="Cambria"/>
                <a:cs typeface="Cambria"/>
                <a:sym typeface="Cambria"/>
              </a:rPr>
              <a:t> a 2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di euro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materiali</a:t>
            </a:r>
            <a:r>
              <a:rPr lang="en-US" sz="1300" dirty="0">
                <a:solidFill>
                  <a:schemeClr val="accent6">
                    <a:lumMod val="75000"/>
                  </a:schemeClr>
                </a:solidFill>
                <a:highlight>
                  <a:srgbClr val="FFFFFF"/>
                </a:highlight>
                <a:latin typeface="Cambria"/>
                <a:ea typeface="Cambria"/>
                <a:cs typeface="Cambria"/>
                <a:sym typeface="Cambria"/>
              </a:rPr>
              <a:t> e a 1 </a:t>
            </a:r>
            <a:r>
              <a:rPr lang="en-US" sz="1300" dirty="0" err="1">
                <a:solidFill>
                  <a:schemeClr val="accent6">
                    <a:lumMod val="75000"/>
                  </a:schemeClr>
                </a:solidFill>
                <a:highlight>
                  <a:srgbClr val="FFFFFF"/>
                </a:highlight>
                <a:latin typeface="Cambria"/>
                <a:ea typeface="Cambria"/>
                <a:cs typeface="Cambria"/>
                <a:sym typeface="Cambria"/>
              </a:rPr>
              <a:t>milione</a:t>
            </a:r>
            <a:r>
              <a:rPr lang="en-US" sz="1300" dirty="0">
                <a:solidFill>
                  <a:schemeClr val="accent6">
                    <a:lumMod val="75000"/>
                  </a:schemeClr>
                </a:solidFill>
                <a:highlight>
                  <a:srgbClr val="FFFFFF"/>
                </a:highlight>
                <a:latin typeface="Cambria"/>
                <a:ea typeface="Cambria"/>
                <a:cs typeface="Cambria"/>
                <a:sym typeface="Cambria"/>
              </a:rPr>
              <a:t> di euro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immateriali</a:t>
            </a:r>
            <a:r>
              <a:rPr lang="en-US" sz="1300" dirty="0">
                <a:solidFill>
                  <a:schemeClr val="accent6">
                    <a:lumMod val="75000"/>
                  </a:schemeClr>
                </a:solidFill>
                <a:highlight>
                  <a:srgbClr val="FFFFFF"/>
                </a:highlight>
                <a:latin typeface="Cambria"/>
                <a:ea typeface="Cambria"/>
                <a:cs typeface="Cambria"/>
                <a:sym typeface="Cambria"/>
              </a:rPr>
              <a:t>;</a:t>
            </a:r>
            <a:endParaRPr sz="1300"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sz="1300" dirty="0">
              <a:solidFill>
                <a:schemeClr val="accent6">
                  <a:lumMod val="75000"/>
                </a:schemeClr>
              </a:solidFill>
              <a:highlight>
                <a:srgbClr val="FFFFFF"/>
              </a:highlight>
              <a:latin typeface="Cambria"/>
              <a:ea typeface="Cambria"/>
              <a:cs typeface="Cambria"/>
              <a:sym typeface="Cambria"/>
            </a:endParaRPr>
          </a:p>
          <a:p>
            <a:pPr marL="914400" lvl="1" indent="-311150" algn="just" rtl="0">
              <a:lnSpc>
                <a:spcPct val="115000"/>
              </a:lnSpc>
              <a:spcBef>
                <a:spcPts val="0"/>
              </a:spcBef>
              <a:spcAft>
                <a:spcPts val="0"/>
              </a:spcAft>
              <a:buClr>
                <a:srgbClr val="073763"/>
              </a:buClr>
              <a:buSzPts val="1300"/>
              <a:buFont typeface="Cambria"/>
              <a:buChar char="○"/>
            </a:pPr>
            <a:r>
              <a:rPr lang="en-US" sz="1300" dirty="0">
                <a:solidFill>
                  <a:schemeClr val="accent6">
                    <a:lumMod val="75000"/>
                  </a:schemeClr>
                </a:solidFill>
                <a:highlight>
                  <a:srgbClr val="FFFFFF"/>
                </a:highlight>
                <a:latin typeface="Cambria"/>
                <a:ea typeface="Cambria"/>
                <a:cs typeface="Cambria"/>
                <a:sym typeface="Cambria"/>
              </a:rPr>
              <a:t>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materiali</a:t>
            </a:r>
            <a:r>
              <a:rPr lang="en-US" sz="1300" dirty="0">
                <a:solidFill>
                  <a:schemeClr val="accent6">
                    <a:lumMod val="75000"/>
                  </a:schemeClr>
                </a:solidFill>
                <a:highlight>
                  <a:srgbClr val="FFFFFF"/>
                </a:highlight>
                <a:latin typeface="Cambria"/>
                <a:ea typeface="Cambria"/>
                <a:cs typeface="Cambria"/>
                <a:sym typeface="Cambria"/>
              </a:rPr>
              <a:t> 4.0: 50% per la quota di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 2,5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di euro, del 30%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per la quota di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superiori</a:t>
            </a:r>
            <a:r>
              <a:rPr lang="en-US" sz="1300" dirty="0">
                <a:solidFill>
                  <a:schemeClr val="accent6">
                    <a:lumMod val="75000"/>
                  </a:schemeClr>
                </a:solidFill>
                <a:highlight>
                  <a:srgbClr val="FFFFFF"/>
                </a:highlight>
                <a:latin typeface="Cambria"/>
                <a:ea typeface="Cambria"/>
                <a:cs typeface="Cambria"/>
                <a:sym typeface="Cambria"/>
              </a:rPr>
              <a:t> a 2,5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 10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di euro e del 10%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per la quota di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superiori</a:t>
            </a:r>
            <a:r>
              <a:rPr lang="en-US" sz="1300" dirty="0">
                <a:solidFill>
                  <a:schemeClr val="accent6">
                    <a:lumMod val="75000"/>
                  </a:schemeClr>
                </a:solidFill>
                <a:highlight>
                  <a:srgbClr val="FFFFFF"/>
                </a:highlight>
                <a:latin typeface="Cambria"/>
                <a:ea typeface="Cambria"/>
                <a:cs typeface="Cambria"/>
                <a:sym typeface="Cambria"/>
              </a:rPr>
              <a:t> a 10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 20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a:t>
            </a:r>
            <a:endParaRPr sz="1300" dirty="0">
              <a:solidFill>
                <a:schemeClr val="accent6">
                  <a:lumMod val="75000"/>
                </a:schemeClr>
              </a:solidFill>
              <a:highlight>
                <a:srgbClr val="FFFFFF"/>
              </a:highlight>
              <a:latin typeface="Cambria"/>
              <a:ea typeface="Cambria"/>
              <a:cs typeface="Cambria"/>
              <a:sym typeface="Cambria"/>
            </a:endParaRPr>
          </a:p>
          <a:p>
            <a:pPr marL="457200" lvl="0" indent="0" algn="just" rtl="0">
              <a:lnSpc>
                <a:spcPct val="115000"/>
              </a:lnSpc>
              <a:spcBef>
                <a:spcPts val="0"/>
              </a:spcBef>
              <a:spcAft>
                <a:spcPts val="0"/>
              </a:spcAft>
              <a:buNone/>
            </a:pPr>
            <a:endParaRPr sz="1300" dirty="0">
              <a:solidFill>
                <a:schemeClr val="accent6">
                  <a:lumMod val="75000"/>
                </a:schemeClr>
              </a:solidFill>
              <a:highlight>
                <a:srgbClr val="FFFFFF"/>
              </a:highlight>
              <a:latin typeface="Cambria"/>
              <a:ea typeface="Cambria"/>
              <a:cs typeface="Cambria"/>
              <a:sym typeface="Cambria"/>
            </a:endParaRPr>
          </a:p>
          <a:p>
            <a:pPr marL="914400" lvl="1" indent="-311150" algn="just" rtl="0">
              <a:lnSpc>
                <a:spcPct val="115000"/>
              </a:lnSpc>
              <a:spcBef>
                <a:spcPts val="0"/>
              </a:spcBef>
              <a:spcAft>
                <a:spcPts val="0"/>
              </a:spcAft>
              <a:buClr>
                <a:srgbClr val="073763"/>
              </a:buClr>
              <a:buSzPts val="1300"/>
              <a:buFont typeface="Cambria"/>
              <a:buChar char="○"/>
            </a:pPr>
            <a:r>
              <a:rPr lang="en-US" sz="1300" dirty="0">
                <a:solidFill>
                  <a:schemeClr val="accent6">
                    <a:lumMod val="75000"/>
                  </a:schemeClr>
                </a:solidFill>
                <a:highlight>
                  <a:srgbClr val="FFFFFF"/>
                </a:highlight>
                <a:latin typeface="Cambria"/>
                <a:ea typeface="Cambria"/>
                <a:cs typeface="Cambria"/>
                <a:sym typeface="Cambria"/>
              </a:rPr>
              <a:t>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nuovi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ovvero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gli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non “</a:t>
            </a:r>
            <a:r>
              <a:rPr lang="en-US" sz="1300" dirty="0" err="1">
                <a:solidFill>
                  <a:schemeClr val="accent6">
                    <a:lumMod val="75000"/>
                  </a:schemeClr>
                </a:solidFill>
                <a:highlight>
                  <a:srgbClr val="FFFFFF"/>
                </a:highlight>
                <a:latin typeface="Cambria"/>
                <a:ea typeface="Cambria"/>
                <a:cs typeface="Cambria"/>
                <a:sym typeface="Cambria"/>
              </a:rPr>
              <a:t>prenotati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entro</a:t>
            </a:r>
            <a:r>
              <a:rPr lang="en-US" sz="1300" dirty="0">
                <a:solidFill>
                  <a:schemeClr val="accent6">
                    <a:lumMod val="75000"/>
                  </a:schemeClr>
                </a:solidFill>
                <a:highlight>
                  <a:srgbClr val="FFFFFF"/>
                </a:highlight>
                <a:latin typeface="Cambria"/>
                <a:ea typeface="Cambria"/>
                <a:cs typeface="Cambria"/>
                <a:sym typeface="Cambria"/>
              </a:rPr>
              <a:t> il 31 </a:t>
            </a:r>
            <a:r>
              <a:rPr lang="en-US" sz="1300" dirty="0" err="1">
                <a:solidFill>
                  <a:schemeClr val="accent6">
                    <a:lumMod val="75000"/>
                  </a:schemeClr>
                </a:solidFill>
                <a:highlight>
                  <a:srgbClr val="FFFFFF"/>
                </a:highlight>
                <a:latin typeface="Cambria"/>
                <a:ea typeface="Cambria"/>
                <a:cs typeface="Cambria"/>
                <a:sym typeface="Cambria"/>
              </a:rPr>
              <a:t>dicembre</a:t>
            </a:r>
            <a:r>
              <a:rPr lang="en-US" sz="1300" dirty="0">
                <a:solidFill>
                  <a:schemeClr val="accent6">
                    <a:lumMod val="75000"/>
                  </a:schemeClr>
                </a:solidFill>
                <a:highlight>
                  <a:srgbClr val="FFFFFF"/>
                </a:highlight>
                <a:latin typeface="Cambria"/>
                <a:ea typeface="Cambria"/>
                <a:cs typeface="Cambria"/>
                <a:sym typeface="Cambria"/>
              </a:rPr>
              <a:t> 2021) </a:t>
            </a:r>
            <a:r>
              <a:rPr lang="en-US" sz="1300" dirty="0" err="1">
                <a:solidFill>
                  <a:schemeClr val="accent6">
                    <a:lumMod val="75000"/>
                  </a:schemeClr>
                </a:solidFill>
                <a:highlight>
                  <a:srgbClr val="FFFFFF"/>
                </a:highlight>
                <a:latin typeface="Cambria"/>
                <a:ea typeface="Cambria"/>
                <a:cs typeface="Cambria"/>
                <a:sym typeface="Cambria"/>
              </a:rPr>
              <a:t>effettuati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nel</a:t>
            </a:r>
            <a:r>
              <a:rPr lang="en-US" sz="1300" dirty="0">
                <a:solidFill>
                  <a:schemeClr val="accent6">
                    <a:lumMod val="75000"/>
                  </a:schemeClr>
                </a:solidFill>
                <a:highlight>
                  <a:srgbClr val="FFFFFF"/>
                </a:highlight>
                <a:latin typeface="Cambria"/>
                <a:ea typeface="Cambria"/>
                <a:cs typeface="Cambria"/>
                <a:sym typeface="Cambria"/>
              </a:rPr>
              <a:t> 2022, </a:t>
            </a:r>
            <a:r>
              <a:rPr lang="en-US" sz="1300" dirty="0" err="1">
                <a:solidFill>
                  <a:schemeClr val="accent6">
                    <a:lumMod val="75000"/>
                  </a:schemeClr>
                </a:solidFill>
                <a:highlight>
                  <a:srgbClr val="FFFFFF"/>
                </a:highlight>
                <a:latin typeface="Cambria"/>
                <a:ea typeface="Cambria"/>
                <a:cs typeface="Cambria"/>
                <a:sym typeface="Cambria"/>
              </a:rPr>
              <a:t>invece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l’aliquota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agevolativa</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è</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pari</a:t>
            </a:r>
            <a:r>
              <a:rPr lang="en-US" sz="1300" dirty="0">
                <a:solidFill>
                  <a:schemeClr val="accent6">
                    <a:lumMod val="75000"/>
                  </a:schemeClr>
                </a:solidFill>
                <a:highlight>
                  <a:srgbClr val="FFFFFF"/>
                </a:highlight>
                <a:latin typeface="Cambria"/>
                <a:ea typeface="Cambria"/>
                <a:cs typeface="Cambria"/>
                <a:sym typeface="Cambria"/>
              </a:rPr>
              <a:t> a:</a:t>
            </a:r>
            <a:endParaRPr sz="1300" dirty="0">
              <a:solidFill>
                <a:schemeClr val="accent6">
                  <a:lumMod val="75000"/>
                </a:schemeClr>
              </a:solidFill>
              <a:highlight>
                <a:srgbClr val="FFFFFF"/>
              </a:highlight>
              <a:latin typeface="Cambria"/>
              <a:ea typeface="Cambria"/>
              <a:cs typeface="Cambria"/>
              <a:sym typeface="Cambria"/>
            </a:endParaRPr>
          </a:p>
          <a:p>
            <a:pPr marL="914400" lvl="0" indent="0" algn="just" rtl="0">
              <a:lnSpc>
                <a:spcPct val="115000"/>
              </a:lnSpc>
              <a:spcBef>
                <a:spcPts val="0"/>
              </a:spcBef>
              <a:spcAft>
                <a:spcPts val="0"/>
              </a:spcAft>
              <a:buNone/>
            </a:pP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materiali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immateriali</a:t>
            </a:r>
            <a:r>
              <a:rPr lang="en-US" sz="1300" dirty="0">
                <a:solidFill>
                  <a:schemeClr val="accent6">
                    <a:lumMod val="75000"/>
                  </a:schemeClr>
                </a:solidFill>
                <a:highlight>
                  <a:srgbClr val="FFFFFF"/>
                </a:highlight>
                <a:latin typeface="Cambria"/>
                <a:ea typeface="Cambria"/>
                <a:cs typeface="Cambria"/>
                <a:sym typeface="Cambria"/>
              </a:rPr>
              <a:t>: 6%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nel</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limite</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massimo</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dei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costi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ammissibili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pari</a:t>
            </a:r>
            <a:r>
              <a:rPr lang="en-US" sz="1300" dirty="0">
                <a:solidFill>
                  <a:schemeClr val="accent6">
                    <a:lumMod val="75000"/>
                  </a:schemeClr>
                </a:solidFill>
                <a:highlight>
                  <a:srgbClr val="FFFFFF"/>
                </a:highlight>
                <a:latin typeface="Cambria"/>
                <a:ea typeface="Cambria"/>
                <a:cs typeface="Cambria"/>
                <a:sym typeface="Cambria"/>
              </a:rPr>
              <a:t> a 2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di euro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materiali</a:t>
            </a:r>
            <a:r>
              <a:rPr lang="en-US" sz="1300" dirty="0">
                <a:solidFill>
                  <a:schemeClr val="accent6">
                    <a:lumMod val="75000"/>
                  </a:schemeClr>
                </a:solidFill>
                <a:highlight>
                  <a:srgbClr val="FFFFFF"/>
                </a:highlight>
                <a:latin typeface="Cambria"/>
                <a:ea typeface="Cambria"/>
                <a:cs typeface="Cambria"/>
                <a:sym typeface="Cambria"/>
              </a:rPr>
              <a:t> e a 1 </a:t>
            </a:r>
            <a:r>
              <a:rPr lang="en-US" sz="1300" dirty="0" err="1">
                <a:solidFill>
                  <a:schemeClr val="accent6">
                    <a:lumMod val="75000"/>
                  </a:schemeClr>
                </a:solidFill>
                <a:highlight>
                  <a:srgbClr val="FFFFFF"/>
                </a:highlight>
                <a:latin typeface="Cambria"/>
                <a:ea typeface="Cambria"/>
                <a:cs typeface="Cambria"/>
                <a:sym typeface="Cambria"/>
              </a:rPr>
              <a:t>milione</a:t>
            </a:r>
            <a:r>
              <a:rPr lang="en-US" sz="1300" dirty="0">
                <a:solidFill>
                  <a:schemeClr val="accent6">
                    <a:lumMod val="75000"/>
                  </a:schemeClr>
                </a:solidFill>
                <a:highlight>
                  <a:srgbClr val="FFFFFF"/>
                </a:highlight>
                <a:latin typeface="Cambria"/>
                <a:ea typeface="Cambria"/>
                <a:cs typeface="Cambria"/>
                <a:sym typeface="Cambria"/>
              </a:rPr>
              <a:t> di euro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immateriali</a:t>
            </a:r>
            <a:r>
              <a:rPr lang="en-US" sz="1300" dirty="0">
                <a:solidFill>
                  <a:schemeClr val="accent6">
                    <a:lumMod val="75000"/>
                  </a:schemeClr>
                </a:solidFill>
                <a:highlight>
                  <a:srgbClr val="FFFFFF"/>
                </a:highlight>
                <a:latin typeface="Cambria"/>
                <a:ea typeface="Cambria"/>
                <a:cs typeface="Cambria"/>
                <a:sym typeface="Cambria"/>
              </a:rPr>
              <a:t>;</a:t>
            </a:r>
            <a:endParaRPr sz="1300" dirty="0">
              <a:solidFill>
                <a:schemeClr val="accent6">
                  <a:lumMod val="75000"/>
                </a:schemeClr>
              </a:solidFill>
              <a:highlight>
                <a:srgbClr val="FFFFFF"/>
              </a:highlight>
              <a:latin typeface="Cambria"/>
              <a:ea typeface="Cambria"/>
              <a:cs typeface="Cambria"/>
              <a:sym typeface="Cambria"/>
            </a:endParaRPr>
          </a:p>
          <a:p>
            <a:pPr marL="914400" lvl="0" indent="0" algn="just" rtl="0">
              <a:lnSpc>
                <a:spcPct val="115000"/>
              </a:lnSpc>
              <a:spcBef>
                <a:spcPts val="0"/>
              </a:spcBef>
              <a:spcAft>
                <a:spcPts val="0"/>
              </a:spcAft>
              <a:buNone/>
            </a:pPr>
            <a:r>
              <a:rPr lang="en-US" sz="1300" dirty="0">
                <a:solidFill>
                  <a:schemeClr val="accent6">
                    <a:lumMod val="75000"/>
                  </a:schemeClr>
                </a:solidFill>
                <a:highlight>
                  <a:srgbClr val="FFFFFF"/>
                </a:highlight>
                <a:latin typeface="Cambria"/>
                <a:ea typeface="Cambria"/>
                <a:cs typeface="Cambria"/>
                <a:sym typeface="Cambria"/>
              </a:rPr>
              <a:t>- per </a:t>
            </a:r>
            <a:r>
              <a:rPr lang="en-US" sz="1300" dirty="0" err="1">
                <a:solidFill>
                  <a:schemeClr val="accent6">
                    <a:lumMod val="75000"/>
                  </a:schemeClr>
                </a:solidFill>
                <a:highlight>
                  <a:srgbClr val="FFFFFF"/>
                </a:highlight>
                <a:latin typeface="Cambria"/>
                <a:ea typeface="Cambria"/>
                <a:cs typeface="Cambria"/>
                <a:sym typeface="Cambria"/>
              </a:rPr>
              <a: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beni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materiali</a:t>
            </a:r>
            <a:r>
              <a:rPr lang="en-US" sz="1300" dirty="0">
                <a:solidFill>
                  <a:schemeClr val="accent6">
                    <a:lumMod val="75000"/>
                  </a:schemeClr>
                </a:solidFill>
                <a:highlight>
                  <a:srgbClr val="FFFFFF"/>
                </a:highlight>
                <a:latin typeface="Cambria"/>
                <a:ea typeface="Cambria"/>
                <a:cs typeface="Cambria"/>
                <a:sym typeface="Cambria"/>
              </a:rPr>
              <a:t> 4.0: 40% per la quota di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 2,5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di euro, del 20%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per la quota di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superiori</a:t>
            </a:r>
            <a:r>
              <a:rPr lang="en-US" sz="1300" dirty="0">
                <a:solidFill>
                  <a:schemeClr val="accent6">
                    <a:lumMod val="75000"/>
                  </a:schemeClr>
                </a:solidFill>
                <a:highlight>
                  <a:srgbClr val="FFFFFF"/>
                </a:highlight>
                <a:latin typeface="Cambria"/>
                <a:ea typeface="Cambria"/>
                <a:cs typeface="Cambria"/>
                <a:sym typeface="Cambria"/>
              </a:rPr>
              <a:t> a 2,5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 10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di euro e del 10% del </a:t>
            </a:r>
            <a:r>
              <a:rPr lang="en-US" sz="1300" dirty="0" err="1">
                <a:solidFill>
                  <a:schemeClr val="accent6">
                    <a:lumMod val="75000"/>
                  </a:schemeClr>
                </a:solidFill>
                <a:highlight>
                  <a:srgbClr val="FFFFFF"/>
                </a:highlight>
                <a:latin typeface="Cambria"/>
                <a:ea typeface="Cambria"/>
                <a:cs typeface="Cambria"/>
                <a:sym typeface="Cambria"/>
              </a:rPr>
              <a:t>costo</a:t>
            </a:r>
            <a:r>
              <a:rPr lang="en-US" sz="1300" dirty="0">
                <a:solidFill>
                  <a:schemeClr val="accent6">
                    <a:lumMod val="75000"/>
                  </a:schemeClr>
                </a:solidFill>
                <a:highlight>
                  <a:srgbClr val="FFFFFF"/>
                </a:highlight>
                <a:latin typeface="Cambria"/>
                <a:ea typeface="Cambria"/>
                <a:cs typeface="Cambria"/>
                <a:sym typeface="Cambria"/>
              </a:rPr>
              <a:t>, per la quota di </a:t>
            </a:r>
            <a:r>
              <a:rPr lang="en-US" sz="1300" dirty="0" err="1">
                <a:solidFill>
                  <a:schemeClr val="accent6">
                    <a:lumMod val="75000"/>
                  </a:schemeClr>
                </a:solidFill>
                <a:highlight>
                  <a:srgbClr val="FFFFFF"/>
                </a:highlight>
                <a:latin typeface="Cambria"/>
                <a:ea typeface="Cambria"/>
                <a:cs typeface="Cambria"/>
                <a:sym typeface="Cambria"/>
              </a:rPr>
              <a:t>investimenti</a:t>
            </a:r>
            <a:r>
              <a:rPr lang="en-US" sz="1300" dirty="0">
                <a:solidFill>
                  <a:schemeClr val="accent6">
                    <a:lumMod val="75000"/>
                  </a:schemeClr>
                </a:solidFill>
                <a:highlight>
                  <a:srgbClr val="FFFFFF"/>
                </a:highlight>
                <a:latin typeface="Cambria"/>
                <a:ea typeface="Cambria"/>
                <a:cs typeface="Cambria"/>
                <a:sym typeface="Cambria"/>
              </a:rPr>
              <a:t> </a:t>
            </a:r>
            <a:r>
              <a:rPr lang="en-US" sz="1300" dirty="0" err="1">
                <a:solidFill>
                  <a:schemeClr val="accent6">
                    <a:lumMod val="75000"/>
                  </a:schemeClr>
                </a:solidFill>
                <a:highlight>
                  <a:srgbClr val="FFFFFF"/>
                </a:highlight>
                <a:latin typeface="Cambria"/>
                <a:ea typeface="Cambria"/>
                <a:cs typeface="Cambria"/>
                <a:sym typeface="Cambria"/>
              </a:rPr>
              <a:t>superiori</a:t>
            </a:r>
            <a:r>
              <a:rPr lang="en-US" sz="1300" dirty="0">
                <a:solidFill>
                  <a:schemeClr val="accent6">
                    <a:lumMod val="75000"/>
                  </a:schemeClr>
                </a:solidFill>
                <a:highlight>
                  <a:srgbClr val="FFFFFF"/>
                </a:highlight>
                <a:latin typeface="Cambria"/>
                <a:ea typeface="Cambria"/>
                <a:cs typeface="Cambria"/>
                <a:sym typeface="Cambria"/>
              </a:rPr>
              <a:t> a 10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 e </a:t>
            </a:r>
            <a:r>
              <a:rPr lang="en-US" sz="1300" dirty="0" err="1">
                <a:solidFill>
                  <a:schemeClr val="accent6">
                    <a:lumMod val="75000"/>
                  </a:schemeClr>
                </a:solidFill>
                <a:highlight>
                  <a:srgbClr val="FFFFFF"/>
                </a:highlight>
                <a:latin typeface="Cambria"/>
                <a:ea typeface="Cambria"/>
                <a:cs typeface="Cambria"/>
                <a:sym typeface="Cambria"/>
              </a:rPr>
              <a:t>fino</a:t>
            </a:r>
            <a:r>
              <a:rPr lang="en-US" sz="1300" dirty="0">
                <a:solidFill>
                  <a:schemeClr val="accent6">
                    <a:lumMod val="75000"/>
                  </a:schemeClr>
                </a:solidFill>
                <a:highlight>
                  <a:srgbClr val="FFFFFF"/>
                </a:highlight>
                <a:latin typeface="Cambria"/>
                <a:ea typeface="Cambria"/>
                <a:cs typeface="Cambria"/>
                <a:sym typeface="Cambria"/>
              </a:rPr>
              <a:t> a 20 </a:t>
            </a:r>
            <a:r>
              <a:rPr lang="en-US" sz="1300" dirty="0" err="1">
                <a:solidFill>
                  <a:schemeClr val="accent6">
                    <a:lumMod val="75000"/>
                  </a:schemeClr>
                </a:solidFill>
                <a:highlight>
                  <a:srgbClr val="FFFFFF"/>
                </a:highlight>
                <a:latin typeface="Cambria"/>
                <a:ea typeface="Cambria"/>
                <a:cs typeface="Cambria"/>
                <a:sym typeface="Cambria"/>
              </a:rPr>
              <a:t>milioni</a:t>
            </a:r>
            <a:r>
              <a:rPr lang="en-US" sz="1300" dirty="0">
                <a:solidFill>
                  <a:schemeClr val="accent6">
                    <a:lumMod val="75000"/>
                  </a:schemeClr>
                </a:solidFill>
                <a:highlight>
                  <a:srgbClr val="FFFFFF"/>
                </a:highlight>
                <a:latin typeface="Cambria"/>
                <a:ea typeface="Cambria"/>
                <a:cs typeface="Cambria"/>
                <a:sym typeface="Cambria"/>
              </a:rPr>
              <a:t>.</a:t>
            </a:r>
            <a:endParaRPr sz="1300" b="1"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sz="1300"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300" u="sng" dirty="0">
              <a:solidFill>
                <a:srgbClr val="666666"/>
              </a:solidFill>
              <a:highlight>
                <a:srgbClr val="F4CCCC"/>
              </a:highlight>
              <a:latin typeface="Georgia"/>
              <a:ea typeface="Georgia"/>
              <a:cs typeface="Georgia"/>
              <a:sym typeface="Georgia"/>
            </a:endParaRPr>
          </a:p>
          <a:p>
            <a:pPr marL="0" marR="0" lvl="0" indent="0" algn="just" rtl="0">
              <a:lnSpc>
                <a:spcPct val="115000"/>
              </a:lnSpc>
              <a:spcBef>
                <a:spcPts val="1000"/>
              </a:spcBef>
              <a:spcAft>
                <a:spcPts val="0"/>
              </a:spcAft>
              <a:buClr>
                <a:schemeClr val="dk1"/>
              </a:buClr>
              <a:buSzPts val="1100"/>
              <a:buFont typeface="Arial"/>
              <a:buNone/>
            </a:pPr>
            <a:endParaRPr sz="1300"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300" b="0" i="0" u="none" strike="noStrike" cap="none" dirty="0">
              <a:solidFill>
                <a:srgbClr val="0C343D"/>
              </a:solidFill>
              <a:latin typeface="Cambria"/>
              <a:ea typeface="Cambria"/>
              <a:cs typeface="Cambria"/>
              <a:sym typeface="Cambria"/>
            </a:endParaRPr>
          </a:p>
        </p:txBody>
      </p:sp>
      <p:pic>
        <p:nvPicPr>
          <p:cNvPr id="184" name="Google Shape;184;g11a7ca69686_0_22"/>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185" name="Google Shape;185;g11a7ca69686_0_22"/>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Fisco</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a7ca69686_0_43"/>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99" name="Google Shape;199;g11a7ca69686_0_43"/>
          <p:cNvSpPr txBox="1"/>
          <p:nvPr/>
        </p:nvSpPr>
        <p:spPr>
          <a:xfrm>
            <a:off x="574175" y="1004728"/>
            <a:ext cx="10799100" cy="5087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Proroga</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impianti</a:t>
            </a:r>
            <a:r>
              <a:rPr lang="en-US" b="1" dirty="0">
                <a:solidFill>
                  <a:schemeClr val="accent6">
                    <a:lumMod val="75000"/>
                  </a:schemeClr>
                </a:solidFill>
                <a:highlight>
                  <a:srgbClr val="FFFFFF"/>
                </a:highlight>
                <a:latin typeface="Cambria"/>
                <a:ea typeface="Cambria"/>
                <a:cs typeface="Cambria"/>
                <a:sym typeface="Cambria"/>
              </a:rPr>
              <a:t> a biogas</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Proroga</a:t>
            </a:r>
            <a:r>
              <a:rPr lang="en-US" dirty="0">
                <a:solidFill>
                  <a:schemeClr val="accent6">
                    <a:lumMod val="75000"/>
                  </a:schemeClr>
                </a:solidFill>
                <a:highlight>
                  <a:srgbClr val="FFFFFF"/>
                </a:highlight>
                <a:latin typeface="Cambria"/>
                <a:ea typeface="Cambria"/>
                <a:cs typeface="Cambria"/>
                <a:sym typeface="Cambria"/>
              </a:rPr>
              <a:t>, dal 2021 al 2022, </a:t>
            </a:r>
            <a:r>
              <a:rPr lang="en-US" dirty="0" err="1">
                <a:solidFill>
                  <a:schemeClr val="accent6">
                    <a:lumMod val="75000"/>
                  </a:schemeClr>
                </a:solidFill>
                <a:highlight>
                  <a:srgbClr val="FFFFFF"/>
                </a:highlight>
                <a:latin typeface="Cambria"/>
                <a:ea typeface="Cambria"/>
                <a:cs typeface="Cambria"/>
                <a:sym typeface="Cambria"/>
              </a:rPr>
              <a:t>gli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incentivi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previsti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legge</a:t>
            </a:r>
            <a:r>
              <a:rPr lang="en-US" dirty="0">
                <a:solidFill>
                  <a:schemeClr val="accent6">
                    <a:lumMod val="75000"/>
                  </a:schemeClr>
                </a:solidFill>
                <a:highlight>
                  <a:srgbClr val="FFFFFF"/>
                </a:highlight>
                <a:latin typeface="Cambria"/>
                <a:ea typeface="Cambria"/>
                <a:cs typeface="Cambria"/>
                <a:sym typeface="Cambria"/>
              </a:rPr>
              <a:t> n. 145/2018 (</a:t>
            </a:r>
            <a:r>
              <a:rPr lang="en-US" dirty="0" err="1">
                <a:solidFill>
                  <a:schemeClr val="accent6">
                    <a:lumMod val="75000"/>
                  </a:schemeClr>
                </a:solidFill>
                <a:highlight>
                  <a:srgbClr val="FFFFFF"/>
                </a:highlight>
                <a:latin typeface="Cambria"/>
                <a:ea typeface="Cambria"/>
                <a:cs typeface="Cambria"/>
                <a:sym typeface="Cambria"/>
              </a:rPr>
              <a:t>legge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bilancio</a:t>
            </a:r>
            <a:r>
              <a:rPr lang="en-US" dirty="0">
                <a:solidFill>
                  <a:schemeClr val="accent6">
                    <a:lumMod val="75000"/>
                  </a:schemeClr>
                </a:solidFill>
                <a:highlight>
                  <a:srgbClr val="FFFFFF"/>
                </a:highlight>
                <a:latin typeface="Cambria"/>
                <a:ea typeface="Cambria"/>
                <a:cs typeface="Cambria"/>
                <a:sym typeface="Cambria"/>
              </a:rPr>
              <a:t> 2019), per </a:t>
            </a:r>
            <a:r>
              <a:rPr lang="en-US" dirty="0" err="1">
                <a:solidFill>
                  <a:schemeClr val="accent6">
                    <a:lumMod val="75000"/>
                  </a:schemeClr>
                </a:solidFill>
                <a:highlight>
                  <a:srgbClr val="FFFFFF"/>
                </a:highlight>
                <a:latin typeface="Cambria"/>
                <a:ea typeface="Cambria"/>
                <a:cs typeface="Cambria"/>
                <a:sym typeface="Cambria"/>
              </a:rPr>
              <a:t>gli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impianti</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produzione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energia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elettrica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alimentati</a:t>
            </a:r>
            <a:r>
              <a:rPr lang="en-US" dirty="0">
                <a:solidFill>
                  <a:schemeClr val="accent6">
                    <a:lumMod val="75000"/>
                  </a:schemeClr>
                </a:solidFill>
                <a:highlight>
                  <a:srgbClr val="FFFFFF"/>
                </a:highlight>
                <a:latin typeface="Cambria"/>
                <a:ea typeface="Cambria"/>
                <a:cs typeface="Cambria"/>
                <a:sym typeface="Cambria"/>
              </a:rPr>
              <a:t> a biogas, con </a:t>
            </a:r>
            <a:r>
              <a:rPr lang="en-US" dirty="0" err="1">
                <a:solidFill>
                  <a:schemeClr val="accent6">
                    <a:lumMod val="75000"/>
                  </a:schemeClr>
                </a:solidFill>
                <a:highlight>
                  <a:srgbClr val="FFFFFF"/>
                </a:highlight>
                <a:latin typeface="Cambria"/>
                <a:ea typeface="Cambria"/>
                <a:cs typeface="Cambria"/>
                <a:sym typeface="Cambria"/>
              </a:rPr>
              <a:t>potenza</a:t>
            </a:r>
            <a:r>
              <a:rPr lang="en-US" dirty="0">
                <a:solidFill>
                  <a:schemeClr val="accent6">
                    <a:lumMod val="75000"/>
                  </a:schemeClr>
                </a:solidFill>
                <a:highlight>
                  <a:srgbClr val="FFFFFF"/>
                </a:highlight>
                <a:latin typeface="Cambria"/>
                <a:ea typeface="Cambria"/>
                <a:cs typeface="Cambria"/>
                <a:sym typeface="Cambria"/>
              </a:rPr>
              <a:t> non </a:t>
            </a:r>
            <a:r>
              <a:rPr lang="en-US" dirty="0" err="1">
                <a:solidFill>
                  <a:schemeClr val="accent6">
                    <a:lumMod val="75000"/>
                  </a:schemeClr>
                </a:solidFill>
                <a:highlight>
                  <a:srgbClr val="FFFFFF"/>
                </a:highlight>
                <a:latin typeface="Cambria"/>
                <a:ea typeface="Cambria"/>
                <a:cs typeface="Cambria"/>
                <a:sym typeface="Cambria"/>
              </a:rPr>
              <a:t>superiore</a:t>
            </a:r>
            <a:r>
              <a:rPr lang="en-US" dirty="0">
                <a:solidFill>
                  <a:schemeClr val="accent6">
                    <a:lumMod val="75000"/>
                  </a:schemeClr>
                </a:solidFill>
                <a:highlight>
                  <a:srgbClr val="FFFFFF"/>
                </a:highlight>
                <a:latin typeface="Cambria"/>
                <a:ea typeface="Cambria"/>
                <a:cs typeface="Cambria"/>
                <a:sym typeface="Cambria"/>
              </a:rPr>
              <a:t> a 300 kW e </a:t>
            </a:r>
            <a:r>
              <a:rPr lang="en-US" dirty="0" err="1">
                <a:solidFill>
                  <a:schemeClr val="accent6">
                    <a:lumMod val="75000"/>
                  </a:schemeClr>
                </a:solidFill>
                <a:highlight>
                  <a:srgbClr val="FFFFFF"/>
                </a:highlight>
                <a:latin typeface="Cambria"/>
                <a:ea typeface="Cambria"/>
                <a:cs typeface="Cambria"/>
                <a:sym typeface="Cambria"/>
              </a:rPr>
              <a:t>facenti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parte</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ciclo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produttivo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una</a:t>
            </a:r>
            <a:r>
              <a:rPr lang="en-US" dirty="0">
                <a:solidFill>
                  <a:schemeClr val="accent6">
                    <a:lumMod val="75000"/>
                  </a:schemeClr>
                </a:solidFill>
                <a:highlight>
                  <a:srgbClr val="FFFFFF"/>
                </a:highlight>
                <a:latin typeface="Cambria"/>
                <a:ea typeface="Cambria"/>
                <a:cs typeface="Cambria"/>
                <a:sym typeface="Cambria"/>
              </a:rPr>
              <a:t> impresa </a:t>
            </a:r>
            <a:r>
              <a:rPr lang="en-US" dirty="0" err="1">
                <a:solidFill>
                  <a:schemeClr val="accent6">
                    <a:lumMod val="75000"/>
                  </a:schemeClr>
                </a:solidFill>
                <a:highlight>
                  <a:srgbClr val="FFFFFF"/>
                </a:highlight>
                <a:latin typeface="Cambria"/>
                <a:ea typeface="Cambria"/>
                <a:cs typeface="Cambria"/>
                <a:sym typeface="Cambria"/>
              </a:rPr>
              <a:t>agricola</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allevamento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realizzati</a:t>
            </a:r>
            <a:r>
              <a:rPr lang="en-US" dirty="0">
                <a:solidFill>
                  <a:schemeClr val="accent6">
                    <a:lumMod val="75000"/>
                  </a:schemeClr>
                </a:solidFill>
                <a:highlight>
                  <a:srgbClr val="FFFFFF"/>
                </a:highlight>
                <a:latin typeface="Cambria"/>
                <a:ea typeface="Cambria"/>
                <a:cs typeface="Cambria"/>
                <a:sym typeface="Cambria"/>
              </a:rPr>
              <a:t> da </a:t>
            </a:r>
            <a:r>
              <a:rPr lang="en-US" dirty="0" err="1">
                <a:solidFill>
                  <a:schemeClr val="accent6">
                    <a:lumMod val="75000"/>
                  </a:schemeClr>
                </a:solidFill>
                <a:highlight>
                  <a:srgbClr val="FFFFFF"/>
                </a:highlight>
                <a:latin typeface="Cambria"/>
                <a:ea typeface="Cambria"/>
                <a:cs typeface="Cambria"/>
                <a:sym typeface="Cambria"/>
              </a:rPr>
              <a:t>imprenditori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agricoli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anche</a:t>
            </a:r>
            <a:r>
              <a:rPr lang="en-US" dirty="0">
                <a:solidFill>
                  <a:schemeClr val="accent6">
                    <a:lumMod val="75000"/>
                  </a:schemeClr>
                </a:solidFill>
                <a:highlight>
                  <a:srgbClr val="FFFFFF"/>
                </a:highlight>
                <a:latin typeface="Cambria"/>
                <a:ea typeface="Cambria"/>
                <a:cs typeface="Cambria"/>
                <a:sym typeface="Cambria"/>
              </a:rPr>
              <a:t> in forma </a:t>
            </a:r>
            <a:r>
              <a:rPr lang="en-US" dirty="0" err="1">
                <a:solidFill>
                  <a:schemeClr val="accent6">
                    <a:lumMod val="75000"/>
                  </a:schemeClr>
                </a:solidFill>
                <a:highlight>
                  <a:srgbClr val="FFFFFF"/>
                </a:highlight>
                <a:latin typeface="Cambria"/>
                <a:ea typeface="Cambria"/>
                <a:cs typeface="Cambria"/>
                <a:sym typeface="Cambria"/>
              </a:rPr>
              <a:t>consortile</a:t>
            </a:r>
            <a:r>
              <a:rPr lang="en-US" dirty="0">
                <a:solidFill>
                  <a:schemeClr val="accent6">
                    <a:lumMod val="75000"/>
                  </a:schemeClr>
                </a:solidFill>
                <a:highlight>
                  <a:srgbClr val="FFFFFF"/>
                </a:highlight>
                <a:latin typeface="Cambria"/>
                <a:ea typeface="Cambria"/>
                <a:cs typeface="Cambria"/>
                <a:sym typeface="Cambria"/>
              </a:rPr>
              <a:t> e la cui </a:t>
            </a:r>
            <a:r>
              <a:rPr lang="en-US" dirty="0" err="1">
                <a:solidFill>
                  <a:schemeClr val="accent6">
                    <a:lumMod val="75000"/>
                  </a:schemeClr>
                </a:solidFill>
                <a:highlight>
                  <a:srgbClr val="FFFFFF"/>
                </a:highlight>
                <a:latin typeface="Cambria"/>
                <a:ea typeface="Cambria"/>
                <a:cs typeface="Cambria"/>
                <a:sym typeface="Cambria"/>
              </a:rPr>
              <a:t>alimentazione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deriva</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almeno</a:t>
            </a:r>
            <a:r>
              <a:rPr lang="en-US" dirty="0">
                <a:solidFill>
                  <a:schemeClr val="accent6">
                    <a:lumMod val="75000"/>
                  </a:schemeClr>
                </a:solidFill>
                <a:highlight>
                  <a:srgbClr val="FFFFFF"/>
                </a:highlight>
                <a:latin typeface="Cambria"/>
                <a:ea typeface="Cambria"/>
                <a:cs typeface="Cambria"/>
                <a:sym typeface="Cambria"/>
              </a:rPr>
              <a:t> l'80% da </a:t>
            </a:r>
            <a:r>
              <a:rPr lang="en-US" dirty="0" err="1">
                <a:solidFill>
                  <a:schemeClr val="accent6">
                    <a:lumMod val="75000"/>
                  </a:schemeClr>
                </a:solidFill>
                <a:highlight>
                  <a:srgbClr val="FFFFFF"/>
                </a:highlight>
                <a:latin typeface="Cambria"/>
                <a:ea typeface="Cambria"/>
                <a:cs typeface="Cambria"/>
                <a:sym typeface="Cambria"/>
              </a:rPr>
              <a:t>reflui</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materie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derivanti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prevalentemente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dalle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aziende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agricole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realizzatrici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a:t>
            </a:r>
            <a:r>
              <a:rPr lang="en-US" dirty="0">
                <a:solidFill>
                  <a:schemeClr val="accent6">
                    <a:lumMod val="75000"/>
                  </a:schemeClr>
                </a:solidFill>
                <a:highlight>
                  <a:srgbClr val="FFFFFF"/>
                </a:highlight>
                <a:latin typeface="Cambria"/>
                <a:ea typeface="Cambria"/>
                <a:cs typeface="Cambria"/>
                <a:sym typeface="Cambria"/>
              </a:rPr>
              <a:t> rispetto del principio di </a:t>
            </a:r>
            <a:r>
              <a:rPr lang="en-US" dirty="0" err="1">
                <a:solidFill>
                  <a:schemeClr val="accent6">
                    <a:lumMod val="75000"/>
                  </a:schemeClr>
                </a:solidFill>
                <a:highlight>
                  <a:srgbClr val="FFFFFF"/>
                </a:highlight>
                <a:latin typeface="Cambria"/>
                <a:ea typeface="Cambria"/>
                <a:cs typeface="Cambria"/>
                <a:sym typeface="Cambria"/>
              </a:rPr>
              <a:t>connessione</a:t>
            </a:r>
            <a:r>
              <a:rPr lang="en-US" dirty="0">
                <a:solidFill>
                  <a:schemeClr val="accent6">
                    <a:lumMod val="75000"/>
                  </a:schemeClr>
                </a:solidFill>
                <a:highlight>
                  <a:srgbClr val="FFFFFF"/>
                </a:highlight>
                <a:latin typeface="Cambria"/>
                <a:ea typeface="Cambria"/>
                <a:cs typeface="Cambria"/>
                <a:sym typeface="Cambria"/>
              </a:rPr>
              <a:t> ai sensi </a:t>
            </a:r>
            <a:r>
              <a:rPr lang="en-US" dirty="0" err="1">
                <a:solidFill>
                  <a:schemeClr val="accent6">
                    <a:lumMod val="75000"/>
                  </a:schemeClr>
                </a:solidFill>
                <a:highlight>
                  <a:srgbClr val="FFFFFF"/>
                </a:highlight>
                <a:latin typeface="Cambria"/>
                <a:ea typeface="Cambria"/>
                <a:cs typeface="Cambria"/>
                <a:sym typeface="Cambria"/>
              </a:rPr>
              <a:t>dell'articolo</a:t>
            </a:r>
            <a:r>
              <a:rPr lang="en-US" dirty="0">
                <a:solidFill>
                  <a:schemeClr val="accent6">
                    <a:lumMod val="75000"/>
                  </a:schemeClr>
                </a:solidFill>
                <a:highlight>
                  <a:srgbClr val="FFFFFF"/>
                </a:highlight>
                <a:latin typeface="Cambria"/>
                <a:ea typeface="Cambria"/>
                <a:cs typeface="Cambria"/>
                <a:sym typeface="Cambria"/>
              </a:rPr>
              <a:t> 2135 del </a:t>
            </a:r>
            <a:r>
              <a:rPr lang="en-US" dirty="0" err="1">
                <a:solidFill>
                  <a:schemeClr val="accent6">
                    <a:lumMod val="75000"/>
                  </a:schemeClr>
                </a:solidFill>
                <a:highlight>
                  <a:srgbClr val="FFFFFF"/>
                </a:highlight>
                <a:latin typeface="Cambria"/>
                <a:ea typeface="Cambria"/>
                <a:cs typeface="Cambria"/>
                <a:sym typeface="Cambria"/>
              </a:rPr>
              <a:t>Codice</a:t>
            </a:r>
            <a:r>
              <a:rPr lang="en-US" dirty="0">
                <a:solidFill>
                  <a:schemeClr val="accent6">
                    <a:lumMod val="75000"/>
                  </a:schemeClr>
                </a:solidFill>
                <a:highlight>
                  <a:srgbClr val="FFFFFF"/>
                </a:highlight>
                <a:latin typeface="Cambria"/>
                <a:ea typeface="Cambria"/>
                <a:cs typeface="Cambria"/>
                <a:sym typeface="Cambria"/>
              </a:rPr>
              <a:t> civile, e per il restante 20% da </a:t>
            </a:r>
            <a:r>
              <a:rPr lang="en-US" dirty="0" err="1">
                <a:solidFill>
                  <a:schemeClr val="accent6">
                    <a:lumMod val="75000"/>
                  </a:schemeClr>
                </a:solidFill>
                <a:highlight>
                  <a:srgbClr val="FFFFFF"/>
                </a:highlight>
                <a:latin typeface="Cambria"/>
                <a:ea typeface="Cambria"/>
                <a:cs typeface="Cambria"/>
                <a:sym typeface="Cambria"/>
              </a:rPr>
              <a:t>loro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colture</a:t>
            </a:r>
            <a:r>
              <a:rPr lang="en-US" dirty="0">
                <a:solidFill>
                  <a:schemeClr val="accent6">
                    <a:lumMod val="75000"/>
                  </a:schemeClr>
                </a:solidFill>
                <a:highlight>
                  <a:srgbClr val="FFFFFF"/>
                </a:highlight>
                <a:latin typeface="Cambria"/>
                <a:ea typeface="Cambria"/>
                <a:cs typeface="Cambria"/>
                <a:sym typeface="Cambria"/>
              </a:rPr>
              <a:t> di secondo </a:t>
            </a:r>
            <a:r>
              <a:rPr lang="en-US" dirty="0" err="1">
                <a:solidFill>
                  <a:schemeClr val="accent6">
                    <a:lumMod val="75000"/>
                  </a:schemeClr>
                </a:solidFill>
                <a:highlight>
                  <a:srgbClr val="FFFFFF"/>
                </a:highlight>
                <a:latin typeface="Cambria"/>
                <a:ea typeface="Cambria"/>
                <a:cs typeface="Cambria"/>
                <a:sym typeface="Cambria"/>
              </a:rPr>
              <a:t>raccolto</a:t>
            </a:r>
            <a:r>
              <a:rPr lang="en-US" dirty="0">
                <a:solidFill>
                  <a:schemeClr val="accent6">
                    <a:lumMod val="75000"/>
                  </a:schemeClr>
                </a:solidFill>
                <a:highlight>
                  <a:srgbClr val="FFFFFF"/>
                </a:highlight>
                <a:latin typeface="Cambria"/>
                <a:ea typeface="Cambria"/>
                <a:cs typeface="Cambria"/>
                <a:sym typeface="Cambria"/>
              </a:rPr>
              <a:t>.</a:t>
            </a:r>
            <a:endParaRPr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highlight>
                <a:srgbClr val="FFFFFF"/>
              </a:highlight>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Benefici</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imprese</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agricole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Proroga</a:t>
            </a:r>
            <a:r>
              <a:rPr lang="en-US" dirty="0">
                <a:solidFill>
                  <a:schemeClr val="accent6">
                    <a:lumMod val="75000"/>
                  </a:schemeClr>
                </a:solidFill>
                <a:highlight>
                  <a:srgbClr val="FFFFFF"/>
                </a:highlight>
                <a:latin typeface="Cambria"/>
                <a:ea typeface="Cambria"/>
                <a:cs typeface="Cambria"/>
                <a:sym typeface="Cambria"/>
              </a:rPr>
              <a:t> a </a:t>
            </a:r>
            <a:r>
              <a:rPr lang="en-US" dirty="0" err="1">
                <a:solidFill>
                  <a:schemeClr val="accent6">
                    <a:lumMod val="75000"/>
                  </a:schemeClr>
                </a:solidFill>
                <a:highlight>
                  <a:srgbClr val="FFFFFF"/>
                </a:highlight>
                <a:latin typeface="Cambria"/>
                <a:ea typeface="Cambria"/>
                <a:cs typeface="Cambria"/>
                <a:sym typeface="Cambria"/>
              </a:rPr>
              <a:t>tutta</a:t>
            </a:r>
            <a:r>
              <a:rPr lang="en-US" dirty="0">
                <a:solidFill>
                  <a:schemeClr val="accent6">
                    <a:lumMod val="75000"/>
                  </a:schemeClr>
                </a:solidFill>
                <a:highlight>
                  <a:srgbClr val="FFFFFF"/>
                </a:highlight>
                <a:latin typeface="Cambria"/>
                <a:ea typeface="Cambria"/>
                <a:cs typeface="Cambria"/>
                <a:sym typeface="Cambria"/>
              </a:rPr>
              <a:t> la </a:t>
            </a:r>
            <a:r>
              <a:rPr lang="en-US" dirty="0" err="1">
                <a:solidFill>
                  <a:schemeClr val="accent6">
                    <a:lumMod val="75000"/>
                  </a:schemeClr>
                </a:solidFill>
                <a:highlight>
                  <a:srgbClr val="FFFFFF"/>
                </a:highlight>
                <a:latin typeface="Cambria"/>
                <a:ea typeface="Cambria"/>
                <a:cs typeface="Cambria"/>
                <a:sym typeface="Cambria"/>
              </a:rPr>
              <a:t>durata</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periodo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emergenza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pandemia</a:t>
            </a:r>
            <a:r>
              <a:rPr lang="en-US" dirty="0">
                <a:solidFill>
                  <a:schemeClr val="accent6">
                    <a:lumMod val="75000"/>
                  </a:schemeClr>
                </a:solidFill>
                <a:highlight>
                  <a:srgbClr val="FFFFFF"/>
                </a:highlight>
                <a:latin typeface="Cambria"/>
                <a:ea typeface="Cambria"/>
                <a:cs typeface="Cambria"/>
                <a:sym typeface="Cambria"/>
              </a:rPr>
              <a:t> da Covid-19 (</a:t>
            </a:r>
            <a:r>
              <a:rPr lang="en-US" dirty="0" err="1">
                <a:solidFill>
                  <a:schemeClr val="accent6">
                    <a:lumMod val="75000"/>
                  </a:schemeClr>
                </a:solidFill>
                <a:highlight>
                  <a:srgbClr val="FFFFFF"/>
                </a:highlight>
                <a:latin typeface="Cambria"/>
                <a:ea typeface="Cambria"/>
                <a:cs typeface="Cambria"/>
                <a:sym typeface="Cambria"/>
              </a:rPr>
              <a:t>attualmente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fissato</a:t>
            </a:r>
            <a:r>
              <a:rPr lang="en-US" dirty="0">
                <a:solidFill>
                  <a:schemeClr val="accent6">
                    <a:lumMod val="75000"/>
                  </a:schemeClr>
                </a:solidFill>
                <a:highlight>
                  <a:srgbClr val="FFFFFF"/>
                </a:highlight>
                <a:latin typeface="Cambria"/>
                <a:ea typeface="Cambria"/>
                <a:cs typeface="Cambria"/>
                <a:sym typeface="Cambria"/>
              </a:rPr>
              <a:t> al 31 </a:t>
            </a:r>
            <a:r>
              <a:rPr lang="en-US" dirty="0" err="1">
                <a:solidFill>
                  <a:schemeClr val="accent6">
                    <a:lumMod val="75000"/>
                  </a:schemeClr>
                </a:solidFill>
                <a:highlight>
                  <a:srgbClr val="FFFFFF"/>
                </a:highlight>
                <a:latin typeface="Cambria"/>
                <a:ea typeface="Cambria"/>
                <a:cs typeface="Cambria"/>
                <a:sym typeface="Cambria"/>
              </a:rPr>
              <a:t>marzo</a:t>
            </a:r>
            <a:r>
              <a:rPr lang="en-US" dirty="0">
                <a:solidFill>
                  <a:schemeClr val="accent6">
                    <a:lumMod val="75000"/>
                  </a:schemeClr>
                </a:solidFill>
                <a:highlight>
                  <a:srgbClr val="FFFFFF"/>
                </a:highlight>
                <a:latin typeface="Cambria"/>
                <a:ea typeface="Cambria"/>
                <a:cs typeface="Cambria"/>
                <a:sym typeface="Cambria"/>
              </a:rPr>
              <a:t> 2022),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possibilità</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riconosciuta</a:t>
            </a:r>
            <a:r>
              <a:rPr lang="en-US" dirty="0">
                <a:solidFill>
                  <a:schemeClr val="accent6">
                    <a:lumMod val="75000"/>
                  </a:schemeClr>
                </a:solidFill>
                <a:highlight>
                  <a:srgbClr val="FFFFFF"/>
                </a:highlight>
                <a:latin typeface="Cambria"/>
                <a:ea typeface="Cambria"/>
                <a:cs typeface="Cambria"/>
                <a:sym typeface="Cambria"/>
              </a:rPr>
              <a:t> alle </a:t>
            </a:r>
            <a:r>
              <a:rPr lang="en-US" dirty="0" err="1">
                <a:solidFill>
                  <a:schemeClr val="accent6">
                    <a:lumMod val="75000"/>
                  </a:schemeClr>
                </a:solidFill>
                <a:highlight>
                  <a:srgbClr val="FFFFFF"/>
                </a:highlight>
                <a:latin typeface="Cambria"/>
                <a:ea typeface="Cambria"/>
                <a:cs typeface="Cambria"/>
                <a:sym typeface="Cambria"/>
              </a:rPr>
              <a:t>aziende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agricole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accedere</a:t>
            </a:r>
            <a:r>
              <a:rPr lang="en-US" dirty="0">
                <a:solidFill>
                  <a:schemeClr val="accent6">
                    <a:lumMod val="75000"/>
                  </a:schemeClr>
                </a:solidFill>
                <a:highlight>
                  <a:srgbClr val="FFFFFF"/>
                </a:highlight>
                <a:latin typeface="Cambria"/>
                <a:ea typeface="Cambria"/>
                <a:cs typeface="Cambria"/>
                <a:sym typeface="Cambria"/>
              </a:rPr>
              <a:t> ad </a:t>
            </a:r>
            <a:r>
              <a:rPr lang="en-US" dirty="0" err="1">
                <a:solidFill>
                  <a:schemeClr val="accent6">
                    <a:lumMod val="75000"/>
                  </a:schemeClr>
                </a:solidFill>
                <a:highlight>
                  <a:srgbClr val="FFFFFF"/>
                </a:highlight>
                <a:latin typeface="Cambria"/>
                <a:ea typeface="Cambria"/>
                <a:cs typeface="Cambria"/>
                <a:sym typeface="Cambria"/>
              </a:rPr>
              <a:t>aiuti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benefici</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contributi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finanziari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posticipando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fase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corresponsione</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saldo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l'adempimento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alcune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verifiche</a:t>
            </a:r>
            <a:r>
              <a:rPr lang="en-US" dirty="0">
                <a:solidFill>
                  <a:schemeClr val="accent6">
                    <a:lumMod val="75000"/>
                  </a:schemeClr>
                </a:solidFill>
                <a:highlight>
                  <a:srgbClr val="FFFFFF"/>
                </a:highlight>
                <a:latin typeface="Cambria"/>
                <a:ea typeface="Cambria"/>
                <a:cs typeface="Cambria"/>
                <a:sym typeface="Cambria"/>
              </a:rPr>
              <a:t> relative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concessione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degli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stessi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benefici</a:t>
            </a:r>
            <a:endParaRPr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highlight>
                <a:srgbClr val="FFFFFF"/>
              </a:highlight>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Versamenti</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settore</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suinicolo</a:t>
            </a:r>
            <a:r>
              <a:rPr lang="en-US" b="1" dirty="0">
                <a:solidFill>
                  <a:schemeClr val="accent6">
                    <a:lumMod val="75000"/>
                  </a:schemeClr>
                </a:solidFill>
                <a:highlight>
                  <a:srgbClr val="FFFFFF"/>
                </a:highlight>
                <a:latin typeface="Cambria"/>
                <a:ea typeface="Cambria"/>
                <a:cs typeface="Cambria"/>
                <a:sym typeface="Cambria"/>
              </a:rPr>
              <a:t> </a:t>
            </a:r>
            <a:r>
              <a:rPr lang="en-US" b="1" dirty="0" err="1">
                <a:solidFill>
                  <a:schemeClr val="accent6">
                    <a:lumMod val="75000"/>
                  </a:schemeClr>
                </a:solidFill>
                <a:highlight>
                  <a:srgbClr val="FFFFFF"/>
                </a:highlight>
                <a:latin typeface="Cambria"/>
                <a:ea typeface="Cambria"/>
                <a:cs typeface="Cambria"/>
                <a:sym typeface="Cambria"/>
              </a:rPr>
              <a:t>avicunicolo</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soggetti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che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svolgono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attività</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allevamento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avicunicolo</a:t>
            </a:r>
            <a:r>
              <a:rPr lang="en-US" dirty="0">
                <a:solidFill>
                  <a:schemeClr val="accent6">
                    <a:lumMod val="75000"/>
                  </a:schemeClr>
                </a:solidFill>
                <a:highlight>
                  <a:srgbClr val="FFFFFF"/>
                </a:highlight>
                <a:latin typeface="Cambria"/>
                <a:ea typeface="Cambria"/>
                <a:cs typeface="Cambria"/>
                <a:sym typeface="Cambria"/>
              </a:rPr>
              <a:t> o </a:t>
            </a:r>
            <a:r>
              <a:rPr lang="en-US" dirty="0" err="1">
                <a:solidFill>
                  <a:schemeClr val="accent6">
                    <a:lumMod val="75000"/>
                  </a:schemeClr>
                </a:solidFill>
                <a:highlight>
                  <a:srgbClr val="FFFFFF"/>
                </a:highlight>
                <a:latin typeface="Cambria"/>
                <a:ea typeface="Cambria"/>
                <a:cs typeface="Cambria"/>
                <a:sym typeface="Cambria"/>
              </a:rPr>
              <a:t>suinicolo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aree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soggette</a:t>
            </a:r>
            <a:r>
              <a:rPr lang="en-US" dirty="0">
                <a:solidFill>
                  <a:schemeClr val="accent6">
                    <a:lumMod val="75000"/>
                  </a:schemeClr>
                </a:solidFill>
                <a:highlight>
                  <a:srgbClr val="FFFFFF"/>
                </a:highlight>
                <a:latin typeface="Cambria"/>
                <a:ea typeface="Cambria"/>
                <a:cs typeface="Cambria"/>
                <a:sym typeface="Cambria"/>
              </a:rPr>
              <a:t> a </a:t>
            </a:r>
            <a:r>
              <a:rPr lang="en-US" dirty="0" err="1">
                <a:solidFill>
                  <a:schemeClr val="accent6">
                    <a:lumMod val="75000"/>
                  </a:schemeClr>
                </a:solidFill>
                <a:highlight>
                  <a:srgbClr val="FFFFFF"/>
                </a:highlight>
                <a:latin typeface="Cambria"/>
                <a:ea typeface="Cambria"/>
                <a:cs typeface="Cambria"/>
                <a:sym typeface="Cambria"/>
              </a:rPr>
              <a:t>restrizioni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sanitarie</a:t>
            </a:r>
            <a:r>
              <a:rPr lang="en-US" dirty="0">
                <a:solidFill>
                  <a:schemeClr val="accent6">
                    <a:lumMod val="75000"/>
                  </a:schemeClr>
                </a:solidFill>
                <a:highlight>
                  <a:srgbClr val="FFFFFF"/>
                </a:highlight>
                <a:latin typeface="Cambria"/>
                <a:ea typeface="Cambria"/>
                <a:cs typeface="Cambria"/>
                <a:sym typeface="Cambria"/>
              </a:rPr>
              <a:t> per le </a:t>
            </a:r>
            <a:r>
              <a:rPr lang="en-US" dirty="0" err="1">
                <a:solidFill>
                  <a:schemeClr val="accent6">
                    <a:lumMod val="75000"/>
                  </a:schemeClr>
                </a:solidFill>
                <a:highlight>
                  <a:srgbClr val="FFFFFF"/>
                </a:highlight>
                <a:latin typeface="Cambria"/>
                <a:ea typeface="Cambria"/>
                <a:cs typeface="Cambria"/>
                <a:sym typeface="Cambria"/>
              </a:rPr>
              <a:t>emergenze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dell'influenza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aviaria</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peste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suina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africa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proroga</a:t>
            </a:r>
            <a:r>
              <a:rPr lang="en-US" dirty="0">
                <a:solidFill>
                  <a:schemeClr val="accent6">
                    <a:lumMod val="75000"/>
                  </a:schemeClr>
                </a:solidFill>
                <a:highlight>
                  <a:srgbClr val="FFFFFF"/>
                </a:highlight>
                <a:latin typeface="Cambria"/>
                <a:ea typeface="Cambria"/>
                <a:cs typeface="Cambria"/>
                <a:sym typeface="Cambria"/>
              </a:rPr>
              <a:t> al 31 </a:t>
            </a:r>
            <a:r>
              <a:rPr lang="en-US" dirty="0" err="1">
                <a:solidFill>
                  <a:schemeClr val="accent6">
                    <a:lumMod val="75000"/>
                  </a:schemeClr>
                </a:solidFill>
                <a:highlight>
                  <a:srgbClr val="FFFFFF"/>
                </a:highlight>
                <a:latin typeface="Cambria"/>
                <a:ea typeface="Cambria"/>
                <a:cs typeface="Cambria"/>
                <a:sym typeface="Cambria"/>
              </a:rPr>
              <a:t>luglio</a:t>
            </a:r>
            <a:r>
              <a:rPr lang="en-US" dirty="0">
                <a:solidFill>
                  <a:schemeClr val="accent6">
                    <a:lumMod val="75000"/>
                  </a:schemeClr>
                </a:solidFill>
                <a:highlight>
                  <a:srgbClr val="FFFFFF"/>
                </a:highlight>
                <a:latin typeface="Cambria"/>
                <a:ea typeface="Cambria"/>
                <a:cs typeface="Cambria"/>
                <a:sym typeface="Cambria"/>
              </a:rPr>
              <a:t> 2022 </a:t>
            </a:r>
            <a:r>
              <a:rPr lang="en-US" dirty="0" err="1">
                <a:solidFill>
                  <a:schemeClr val="accent6">
                    <a:lumMod val="75000"/>
                  </a:schemeClr>
                </a:solidFill>
                <a:highlight>
                  <a:srgbClr val="FFFFFF"/>
                </a:highlight>
                <a:latin typeface="Cambria"/>
                <a:ea typeface="Cambria"/>
                <a:cs typeface="Cambria"/>
                <a:sym typeface="Cambria"/>
              </a:rPr>
              <a:t>i</a:t>
            </a:r>
            <a:r>
              <a:rPr lang="en-US" dirty="0">
                <a:solidFill>
                  <a:schemeClr val="accent6">
                    <a:lumMod val="75000"/>
                  </a:schemeClr>
                </a:solidFill>
                <a:highlight>
                  <a:srgbClr val="FFFFFF"/>
                </a:highlight>
                <a:latin typeface="Cambria"/>
                <a:ea typeface="Cambria"/>
                <a:cs typeface="Cambria"/>
                <a:sym typeface="Cambria"/>
              </a:rPr>
              <a:t> termini </a:t>
            </a:r>
            <a:r>
              <a:rPr lang="en-US" dirty="0" err="1">
                <a:solidFill>
                  <a:schemeClr val="accent6">
                    <a:lumMod val="75000"/>
                  </a:schemeClr>
                </a:solidFill>
                <a:highlight>
                  <a:srgbClr val="FFFFFF"/>
                </a:highlight>
                <a:latin typeface="Cambria"/>
                <a:ea typeface="Cambria"/>
                <a:cs typeface="Cambria"/>
                <a:sym typeface="Cambria"/>
              </a:rPr>
              <a:t>dei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versamenti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relativi</a:t>
            </a:r>
            <a:r>
              <a:rPr lang="en-US" dirty="0">
                <a:solidFill>
                  <a:schemeClr val="accent6">
                    <a:lumMod val="75000"/>
                  </a:schemeClr>
                </a:solidFill>
                <a:highlight>
                  <a:srgbClr val="FFFFFF"/>
                </a:highlight>
                <a:latin typeface="Cambria"/>
                <a:ea typeface="Cambria"/>
                <a:cs typeface="Cambria"/>
                <a:sym typeface="Cambria"/>
              </a:rPr>
              <a:t> alle </a:t>
            </a:r>
            <a:r>
              <a:rPr lang="en-US" dirty="0" err="1">
                <a:solidFill>
                  <a:schemeClr val="accent6">
                    <a:lumMod val="75000"/>
                  </a:schemeClr>
                </a:solidFill>
                <a:highlight>
                  <a:srgbClr val="FFFFFF"/>
                </a:highlight>
                <a:latin typeface="Cambria"/>
                <a:ea typeface="Cambria"/>
                <a:cs typeface="Cambria"/>
                <a:sym typeface="Cambria"/>
              </a:rPr>
              <a:t>ritenute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fonte</a:t>
            </a:r>
            <a:r>
              <a:rPr lang="en-US" dirty="0">
                <a:solidFill>
                  <a:schemeClr val="accent6">
                    <a:lumMod val="75000"/>
                  </a:schemeClr>
                </a:solidFill>
                <a:highlight>
                  <a:srgbClr val="FFFFFF"/>
                </a:highlight>
                <a:latin typeface="Cambria"/>
                <a:ea typeface="Cambria"/>
                <a:cs typeface="Cambria"/>
                <a:sym typeface="Cambria"/>
              </a:rPr>
              <a:t> sui </a:t>
            </a:r>
            <a:r>
              <a:rPr lang="en-US" dirty="0" err="1">
                <a:solidFill>
                  <a:schemeClr val="accent6">
                    <a:lumMod val="75000"/>
                  </a:schemeClr>
                </a:solidFill>
                <a:highlight>
                  <a:srgbClr val="FFFFFF"/>
                </a:highlight>
                <a:latin typeface="Cambria"/>
                <a:ea typeface="Cambria"/>
                <a:cs typeface="Cambria"/>
                <a:sym typeface="Cambria"/>
              </a:rPr>
              <a:t>redditi</a:t>
            </a:r>
            <a:r>
              <a:rPr lang="en-US" dirty="0">
                <a:solidFill>
                  <a:schemeClr val="accent6">
                    <a:lumMod val="75000"/>
                  </a:schemeClr>
                </a:solidFill>
                <a:highlight>
                  <a:srgbClr val="FFFFFF"/>
                </a:highlight>
                <a:latin typeface="Cambria"/>
                <a:ea typeface="Cambria"/>
                <a:cs typeface="Cambria"/>
                <a:sym typeface="Cambria"/>
              </a:rPr>
              <a:t> da </a:t>
            </a:r>
            <a:r>
              <a:rPr lang="en-US" dirty="0" err="1">
                <a:solidFill>
                  <a:schemeClr val="accent6">
                    <a:lumMod val="75000"/>
                  </a:schemeClr>
                </a:solidFill>
                <a:highlight>
                  <a:srgbClr val="FFFFFF"/>
                </a:highlight>
                <a:latin typeface="Cambria"/>
                <a:ea typeface="Cambria"/>
                <a:cs typeface="Cambria"/>
                <a:sym typeface="Cambria"/>
              </a:rPr>
              <a:t>lavoro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dipendente</a:t>
            </a:r>
            <a:r>
              <a:rPr lang="en-US" dirty="0">
                <a:solidFill>
                  <a:schemeClr val="accent6">
                    <a:lumMod val="75000"/>
                  </a:schemeClr>
                </a:solidFill>
                <a:highlight>
                  <a:srgbClr val="FFFFFF"/>
                </a:highlight>
                <a:latin typeface="Cambria"/>
                <a:ea typeface="Cambria"/>
                <a:cs typeface="Cambria"/>
                <a:sym typeface="Cambria"/>
              </a:rPr>
              <a:t>, alle </a:t>
            </a:r>
            <a:r>
              <a:rPr lang="en-US" dirty="0" err="1">
                <a:solidFill>
                  <a:schemeClr val="accent6">
                    <a:lumMod val="75000"/>
                  </a:schemeClr>
                </a:solidFill>
                <a:highlight>
                  <a:srgbClr val="FFFFFF"/>
                </a:highlight>
                <a:latin typeface="Cambria"/>
                <a:ea typeface="Cambria"/>
                <a:cs typeface="Cambria"/>
                <a:sym typeface="Cambria"/>
              </a:rPr>
              <a:t>addizionali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regionali</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comunali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nonché</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all'IVA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aventi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scadenza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periodo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compreso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tra</a:t>
            </a:r>
            <a:r>
              <a:rPr lang="en-US" dirty="0">
                <a:solidFill>
                  <a:schemeClr val="accent6">
                    <a:lumMod val="75000"/>
                  </a:schemeClr>
                </a:solidFill>
                <a:highlight>
                  <a:srgbClr val="FFFFFF"/>
                </a:highlight>
                <a:latin typeface="Cambria"/>
                <a:ea typeface="Cambria"/>
                <a:cs typeface="Cambria"/>
                <a:sym typeface="Cambria"/>
              </a:rPr>
              <a:t> il 1° </a:t>
            </a:r>
            <a:r>
              <a:rPr lang="en-US" dirty="0" err="1">
                <a:solidFill>
                  <a:schemeClr val="accent6">
                    <a:lumMod val="75000"/>
                  </a:schemeClr>
                </a:solidFill>
                <a:highlight>
                  <a:srgbClr val="FFFFFF"/>
                </a:highlight>
                <a:latin typeface="Cambria"/>
                <a:ea typeface="Cambria"/>
                <a:cs typeface="Cambria"/>
                <a:sym typeface="Cambria"/>
              </a:rPr>
              <a:t>gennaio</a:t>
            </a:r>
            <a:r>
              <a:rPr lang="en-US" dirty="0">
                <a:solidFill>
                  <a:schemeClr val="accent6">
                    <a:lumMod val="75000"/>
                  </a:schemeClr>
                </a:solidFill>
                <a:highlight>
                  <a:srgbClr val="FFFFFF"/>
                </a:highlight>
                <a:latin typeface="Cambria"/>
                <a:ea typeface="Cambria"/>
                <a:cs typeface="Cambria"/>
                <a:sym typeface="Cambria"/>
              </a:rPr>
              <a:t> 2022 e il 30 </a:t>
            </a:r>
            <a:r>
              <a:rPr lang="en-US" dirty="0" err="1">
                <a:solidFill>
                  <a:schemeClr val="accent6">
                    <a:lumMod val="75000"/>
                  </a:schemeClr>
                </a:solidFill>
                <a:highlight>
                  <a:srgbClr val="FFFFFF"/>
                </a:highlight>
                <a:latin typeface="Cambria"/>
                <a:ea typeface="Cambria"/>
                <a:cs typeface="Cambria"/>
                <a:sym typeface="Cambria"/>
              </a:rPr>
              <a:t>giugno</a:t>
            </a:r>
            <a:r>
              <a:rPr lang="en-US" dirty="0">
                <a:solidFill>
                  <a:schemeClr val="accent6">
                    <a:lumMod val="75000"/>
                  </a:schemeClr>
                </a:solidFill>
                <a:highlight>
                  <a:srgbClr val="FFFFFF"/>
                </a:highlight>
                <a:latin typeface="Cambria"/>
                <a:ea typeface="Cambria"/>
                <a:cs typeface="Cambria"/>
                <a:sym typeface="Cambria"/>
              </a:rPr>
              <a:t> 2022. I </a:t>
            </a:r>
            <a:r>
              <a:rPr lang="en-US" dirty="0" err="1">
                <a:solidFill>
                  <a:schemeClr val="accent6">
                    <a:lumMod val="75000"/>
                  </a:schemeClr>
                </a:solidFill>
                <a:highlight>
                  <a:srgbClr val="FFFFFF"/>
                </a:highlight>
                <a:latin typeface="Cambria"/>
                <a:ea typeface="Cambria"/>
                <a:cs typeface="Cambria"/>
                <a:sym typeface="Cambria"/>
              </a:rPr>
              <a:t>versamenti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sospesi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possono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essere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effettuati</a:t>
            </a:r>
            <a:r>
              <a:rPr lang="en-US" dirty="0">
                <a:solidFill>
                  <a:schemeClr val="accent6">
                    <a:lumMod val="75000"/>
                  </a:schemeClr>
                </a:solidFill>
                <a:highlight>
                  <a:srgbClr val="FFFFFF"/>
                </a:highlight>
                <a:latin typeface="Cambria"/>
                <a:ea typeface="Cambria"/>
                <a:cs typeface="Cambria"/>
                <a:sym typeface="Cambria"/>
              </a:rPr>
              <a:t> in unica </a:t>
            </a:r>
            <a:r>
              <a:rPr lang="en-US" dirty="0" err="1">
                <a:solidFill>
                  <a:schemeClr val="accent6">
                    <a:lumMod val="75000"/>
                  </a:schemeClr>
                </a:solidFill>
                <a:highlight>
                  <a:srgbClr val="FFFFFF"/>
                </a:highlight>
                <a:latin typeface="Cambria"/>
                <a:ea typeface="Cambria"/>
                <a:cs typeface="Cambria"/>
                <a:sym typeface="Cambria"/>
              </a:rPr>
              <a:t>soluzione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entro</a:t>
            </a:r>
            <a:r>
              <a:rPr lang="en-US" dirty="0">
                <a:solidFill>
                  <a:schemeClr val="accent6">
                    <a:lumMod val="75000"/>
                  </a:schemeClr>
                </a:solidFill>
                <a:highlight>
                  <a:srgbClr val="FFFFFF"/>
                </a:highlight>
                <a:latin typeface="Cambria"/>
                <a:ea typeface="Cambria"/>
                <a:cs typeface="Cambria"/>
                <a:sym typeface="Cambria"/>
              </a:rPr>
              <a:t> il 16 </a:t>
            </a:r>
            <a:r>
              <a:rPr lang="en-US" dirty="0" err="1">
                <a:solidFill>
                  <a:schemeClr val="accent6">
                    <a:lumMod val="75000"/>
                  </a:schemeClr>
                </a:solidFill>
                <a:highlight>
                  <a:srgbClr val="FFFFFF"/>
                </a:highlight>
                <a:latin typeface="Cambria"/>
                <a:ea typeface="Cambria"/>
                <a:cs typeface="Cambria"/>
                <a:sym typeface="Cambria"/>
              </a:rPr>
              <a:t>settembre</a:t>
            </a:r>
            <a:r>
              <a:rPr lang="en-US" dirty="0">
                <a:solidFill>
                  <a:schemeClr val="accent6">
                    <a:lumMod val="75000"/>
                  </a:schemeClr>
                </a:solidFill>
                <a:highlight>
                  <a:srgbClr val="FFFFFF"/>
                </a:highlight>
                <a:latin typeface="Cambria"/>
                <a:ea typeface="Cambria"/>
                <a:cs typeface="Cambria"/>
                <a:sym typeface="Cambria"/>
              </a:rPr>
              <a:t> 2022 o in 4 rate </a:t>
            </a:r>
            <a:r>
              <a:rPr lang="en-US" dirty="0" err="1">
                <a:solidFill>
                  <a:schemeClr val="accent6">
                    <a:lumMod val="75000"/>
                  </a:schemeClr>
                </a:solidFill>
                <a:highlight>
                  <a:srgbClr val="FFFFFF"/>
                </a:highlight>
                <a:latin typeface="Cambria"/>
                <a:ea typeface="Cambria"/>
                <a:cs typeface="Cambria"/>
                <a:sym typeface="Cambria"/>
              </a:rPr>
              <a:t>mensili</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pari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importo</a:t>
            </a:r>
            <a:r>
              <a:rPr lang="en-US" dirty="0">
                <a:solidFill>
                  <a:schemeClr val="accent6">
                    <a:lumMod val="75000"/>
                  </a:schemeClr>
                </a:solidFill>
                <a:highlight>
                  <a:srgbClr val="FFFFFF"/>
                </a:highlight>
                <a:latin typeface="Cambria"/>
                <a:ea typeface="Cambria"/>
                <a:cs typeface="Cambria"/>
                <a:sym typeface="Cambria"/>
              </a:rPr>
              <a:t> da </a:t>
            </a:r>
            <a:r>
              <a:rPr lang="en-US" dirty="0" err="1">
                <a:solidFill>
                  <a:schemeClr val="accent6">
                    <a:lumMod val="75000"/>
                  </a:schemeClr>
                </a:solidFill>
                <a:highlight>
                  <a:srgbClr val="FFFFFF"/>
                </a:highlight>
                <a:latin typeface="Cambria"/>
                <a:ea typeface="Cambria"/>
                <a:cs typeface="Cambria"/>
                <a:sym typeface="Cambria"/>
              </a:rPr>
              <a:t>corrispondere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entro</a:t>
            </a:r>
            <a:r>
              <a:rPr lang="en-US" dirty="0">
                <a:solidFill>
                  <a:schemeClr val="accent6">
                    <a:lumMod val="75000"/>
                  </a:schemeClr>
                </a:solidFill>
                <a:highlight>
                  <a:srgbClr val="FFFFFF"/>
                </a:highlight>
                <a:latin typeface="Cambria"/>
                <a:ea typeface="Cambria"/>
                <a:cs typeface="Cambria"/>
                <a:sym typeface="Cambria"/>
              </a:rPr>
              <a:t> il </a:t>
            </a:r>
            <a:r>
              <a:rPr lang="en-US" dirty="0" err="1">
                <a:solidFill>
                  <a:schemeClr val="accent6">
                    <a:lumMod val="75000"/>
                  </a:schemeClr>
                </a:solidFill>
                <a:highlight>
                  <a:srgbClr val="FFFFFF"/>
                </a:highlight>
                <a:latin typeface="Cambria"/>
                <a:ea typeface="Cambria"/>
                <a:cs typeface="Cambria"/>
                <a:sym typeface="Cambria"/>
              </a:rPr>
              <a:t>giorno</a:t>
            </a:r>
            <a:r>
              <a:rPr lang="en-US" dirty="0">
                <a:solidFill>
                  <a:schemeClr val="accent6">
                    <a:lumMod val="75000"/>
                  </a:schemeClr>
                </a:solidFill>
                <a:highlight>
                  <a:srgbClr val="FFFFFF"/>
                </a:highlight>
                <a:latin typeface="Cambria"/>
                <a:ea typeface="Cambria"/>
                <a:cs typeface="Cambria"/>
                <a:sym typeface="Cambria"/>
              </a:rPr>
              <a:t> 16 di </a:t>
            </a:r>
            <a:r>
              <a:rPr lang="en-US" dirty="0" err="1">
                <a:solidFill>
                  <a:schemeClr val="accent6">
                    <a:lumMod val="75000"/>
                  </a:schemeClr>
                </a:solidFill>
                <a:highlight>
                  <a:srgbClr val="FFFFFF"/>
                </a:highlight>
                <a:latin typeface="Cambria"/>
                <a:ea typeface="Cambria"/>
                <a:cs typeface="Cambria"/>
                <a:sym typeface="Cambria"/>
              </a:rPr>
              <a:t>ciascuno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mesi</a:t>
            </a:r>
            <a:r>
              <a:rPr lang="en-US" dirty="0">
                <a:solidFill>
                  <a:schemeClr val="accent6">
                    <a:lumMod val="75000"/>
                  </a:schemeClr>
                </a:solidFill>
                <a:highlight>
                  <a:srgbClr val="FFFFFF"/>
                </a:highlight>
                <a:latin typeface="Cambria"/>
                <a:ea typeface="Cambria"/>
                <a:cs typeface="Cambria"/>
                <a:sym typeface="Cambria"/>
              </a:rPr>
              <a:t> da </a:t>
            </a:r>
            <a:r>
              <a:rPr lang="en-US" dirty="0" err="1">
                <a:solidFill>
                  <a:schemeClr val="accent6">
                    <a:lumMod val="75000"/>
                  </a:schemeClr>
                </a:solidFill>
                <a:highlight>
                  <a:srgbClr val="FFFFFF"/>
                </a:highlight>
                <a:latin typeface="Cambria"/>
                <a:ea typeface="Cambria"/>
                <a:cs typeface="Cambria"/>
                <a:sym typeface="Cambria"/>
              </a:rPr>
              <a:t>settembre</a:t>
            </a:r>
            <a:r>
              <a:rPr lang="en-US" dirty="0">
                <a:solidFill>
                  <a:schemeClr val="accent6">
                    <a:lumMod val="75000"/>
                  </a:schemeClr>
                </a:solidFill>
                <a:highlight>
                  <a:srgbClr val="FFFFFF"/>
                </a:highlight>
                <a:latin typeface="Cambria"/>
                <a:ea typeface="Cambria"/>
                <a:cs typeface="Cambria"/>
                <a:sym typeface="Cambria"/>
              </a:rPr>
              <a:t> a </a:t>
            </a:r>
            <a:r>
              <a:rPr lang="en-US" dirty="0" err="1">
                <a:solidFill>
                  <a:schemeClr val="accent6">
                    <a:lumMod val="75000"/>
                  </a:schemeClr>
                </a:solidFill>
                <a:highlight>
                  <a:srgbClr val="FFFFFF"/>
                </a:highlight>
                <a:latin typeface="Cambria"/>
                <a:ea typeface="Cambria"/>
                <a:cs typeface="Cambria"/>
                <a:sym typeface="Cambria"/>
              </a:rPr>
              <a:t>dicembre</a:t>
            </a:r>
            <a:r>
              <a:rPr lang="en-US" dirty="0">
                <a:solidFill>
                  <a:schemeClr val="accent6">
                    <a:lumMod val="75000"/>
                  </a:schemeClr>
                </a:solidFill>
                <a:highlight>
                  <a:srgbClr val="FFFFFF"/>
                </a:highlight>
                <a:latin typeface="Cambria"/>
                <a:ea typeface="Cambria"/>
                <a:cs typeface="Cambria"/>
                <a:sym typeface="Cambria"/>
              </a:rPr>
              <a:t> 2022.</a:t>
            </a:r>
            <a:endParaRPr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highlight>
                <a:srgbClr val="FFFFFF"/>
              </a:highlight>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a:solidFill>
                  <a:schemeClr val="accent6">
                    <a:lumMod val="75000"/>
                  </a:schemeClr>
                </a:solidFill>
                <a:highlight>
                  <a:srgbClr val="FFFFFF"/>
                </a:highlight>
                <a:latin typeface="Cambria"/>
                <a:ea typeface="Cambria"/>
                <a:cs typeface="Cambria"/>
                <a:sym typeface="Cambria"/>
              </a:rPr>
              <a:t>Xylella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Proroga</a:t>
            </a:r>
            <a:r>
              <a:rPr lang="en-US" dirty="0">
                <a:solidFill>
                  <a:schemeClr val="accent6">
                    <a:lumMod val="75000"/>
                  </a:schemeClr>
                </a:solidFill>
                <a:highlight>
                  <a:srgbClr val="FFFFFF"/>
                </a:highlight>
                <a:latin typeface="Cambria"/>
                <a:ea typeface="Cambria"/>
                <a:cs typeface="Cambria"/>
                <a:sym typeface="Cambria"/>
              </a:rPr>
              <a:t> al 30 </a:t>
            </a:r>
            <a:r>
              <a:rPr lang="en-US" dirty="0" err="1">
                <a:solidFill>
                  <a:schemeClr val="accent6">
                    <a:lumMod val="75000"/>
                  </a:schemeClr>
                </a:solidFill>
                <a:highlight>
                  <a:srgbClr val="FFFFFF"/>
                </a:highlight>
                <a:latin typeface="Cambria"/>
                <a:ea typeface="Cambria"/>
                <a:cs typeface="Cambria"/>
                <a:sym typeface="Cambria"/>
              </a:rPr>
              <a:t>aprile</a:t>
            </a:r>
            <a:r>
              <a:rPr lang="en-US" dirty="0">
                <a:solidFill>
                  <a:schemeClr val="accent6">
                    <a:lumMod val="75000"/>
                  </a:schemeClr>
                </a:solidFill>
                <a:highlight>
                  <a:srgbClr val="FFFFFF"/>
                </a:highlight>
                <a:latin typeface="Cambria"/>
                <a:ea typeface="Cambria"/>
                <a:cs typeface="Cambria"/>
                <a:sym typeface="Cambria"/>
              </a:rPr>
              <a:t> 2022 del </a:t>
            </a:r>
            <a:r>
              <a:rPr lang="en-US" dirty="0" err="1">
                <a:solidFill>
                  <a:schemeClr val="accent6">
                    <a:lumMod val="75000"/>
                  </a:schemeClr>
                </a:solidFill>
                <a:highlight>
                  <a:srgbClr val="FFFFFF"/>
                </a:highlight>
                <a:latin typeface="Cambria"/>
                <a:ea typeface="Cambria"/>
                <a:cs typeface="Cambria"/>
                <a:sym typeface="Cambria"/>
              </a:rPr>
              <a:t>termine</a:t>
            </a:r>
            <a:r>
              <a:rPr lang="en-US" dirty="0">
                <a:solidFill>
                  <a:schemeClr val="accent6">
                    <a:lumMod val="75000"/>
                  </a:schemeClr>
                </a:solidFill>
                <a:highlight>
                  <a:srgbClr val="FFFFFF"/>
                </a:highlight>
                <a:latin typeface="Cambria"/>
                <a:ea typeface="Cambria"/>
                <a:cs typeface="Cambria"/>
                <a:sym typeface="Cambria"/>
              </a:rPr>
              <a:t> per la </a:t>
            </a:r>
            <a:r>
              <a:rPr lang="en-US" dirty="0" err="1">
                <a:solidFill>
                  <a:schemeClr val="accent6">
                    <a:lumMod val="75000"/>
                  </a:schemeClr>
                </a:solidFill>
                <a:highlight>
                  <a:srgbClr val="FFFFFF"/>
                </a:highlight>
                <a:latin typeface="Cambria"/>
                <a:ea typeface="Cambria"/>
                <a:cs typeface="Cambria"/>
                <a:sym typeface="Cambria"/>
              </a:rPr>
              <a:t>presentazione</a:t>
            </a:r>
            <a:r>
              <a:rPr lang="en-US" dirty="0">
                <a:solidFill>
                  <a:schemeClr val="accent6">
                    <a:lumMod val="75000"/>
                  </a:schemeClr>
                </a:solidFill>
                <a:highlight>
                  <a:srgbClr val="FFFFFF"/>
                </a:highlight>
                <a:latin typeface="Cambria"/>
                <a:ea typeface="Cambria"/>
                <a:cs typeface="Cambria"/>
                <a:sym typeface="Cambria"/>
              </a:rPr>
              <a:t> alle </a:t>
            </a:r>
            <a:r>
              <a:rPr lang="en-US" dirty="0" err="1">
                <a:solidFill>
                  <a:schemeClr val="accent6">
                    <a:lumMod val="75000"/>
                  </a:schemeClr>
                </a:solidFill>
                <a:highlight>
                  <a:srgbClr val="FFFFFF"/>
                </a:highlight>
                <a:latin typeface="Cambria"/>
                <a:ea typeface="Cambria"/>
                <a:cs typeface="Cambria"/>
                <a:sym typeface="Cambria"/>
              </a:rPr>
              <a:t>autorità</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regionali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competenti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domande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intervento</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favore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imprese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agricole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danneggiate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dalle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infezioni</a:t>
            </a:r>
            <a:r>
              <a:rPr lang="en-US" dirty="0">
                <a:solidFill>
                  <a:schemeClr val="accent6">
                    <a:lumMod val="75000"/>
                  </a:schemeClr>
                </a:solidFill>
                <a:highlight>
                  <a:srgbClr val="FFFFFF"/>
                </a:highlight>
                <a:latin typeface="Cambria"/>
                <a:ea typeface="Cambria"/>
                <a:cs typeface="Cambria"/>
                <a:sym typeface="Cambria"/>
              </a:rPr>
              <a:t> di Xylella fastidiosa.</a:t>
            </a:r>
            <a:endParaRPr b="1" dirty="0">
              <a:solidFill>
                <a:schemeClr val="accent6">
                  <a:lumMod val="75000"/>
                </a:schemeClr>
              </a:solidFill>
              <a:latin typeface="Cambria"/>
              <a:ea typeface="Cambria"/>
              <a:cs typeface="Cambria"/>
              <a:sym typeface="Cambria"/>
            </a:endParaRPr>
          </a:p>
          <a:p>
            <a:pPr marL="457200" lvl="0" indent="0" algn="just" rtl="0">
              <a:lnSpc>
                <a:spcPct val="115000"/>
              </a:lnSpc>
              <a:spcBef>
                <a:spcPts val="0"/>
              </a:spcBef>
              <a:spcAft>
                <a:spcPts val="0"/>
              </a:spcAft>
              <a:buNone/>
            </a:pPr>
            <a:endParaRPr sz="1300" b="1" dirty="0">
              <a:solidFill>
                <a:srgbClr val="073763"/>
              </a:solidFill>
              <a:latin typeface="Cambria"/>
              <a:ea typeface="Cambria"/>
              <a:cs typeface="Cambria"/>
              <a:sym typeface="Cambria"/>
            </a:endParaRPr>
          </a:p>
          <a:p>
            <a:pPr marL="457200" lvl="0" indent="0" algn="just" rtl="0">
              <a:lnSpc>
                <a:spcPct val="115000"/>
              </a:lnSpc>
              <a:spcBef>
                <a:spcPts val="0"/>
              </a:spcBef>
              <a:spcAft>
                <a:spcPts val="0"/>
              </a:spcAft>
              <a:buNone/>
            </a:pPr>
            <a:endParaRPr sz="1100" b="1"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C343D"/>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00" name="Google Shape;200;g11a7ca69686_0_43"/>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01" name="Google Shape;201;g11a7ca69686_0_43"/>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Agricoltura</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1a7ca69686_0_50"/>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207" name="Google Shape;207;g11a7ca69686_0_50"/>
          <p:cNvSpPr txBox="1"/>
          <p:nvPr/>
        </p:nvSpPr>
        <p:spPr>
          <a:xfrm>
            <a:off x="429900" y="3042581"/>
            <a:ext cx="11057250" cy="3448519"/>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Oneri</a:t>
            </a:r>
            <a:r>
              <a:rPr lang="en-US" b="1" dirty="0">
                <a:solidFill>
                  <a:schemeClr val="accent6">
                    <a:lumMod val="75000"/>
                  </a:schemeClr>
                </a:solidFill>
                <a:highlight>
                  <a:srgbClr val="FFFFFF"/>
                </a:highlight>
                <a:latin typeface="Cambria"/>
                <a:ea typeface="Cambria"/>
                <a:cs typeface="Cambria"/>
                <a:sym typeface="Cambria"/>
              </a:rPr>
              <a:t> di </a:t>
            </a:r>
            <a:r>
              <a:rPr lang="en-US" b="1" dirty="0" err="1">
                <a:solidFill>
                  <a:schemeClr val="accent6">
                    <a:lumMod val="75000"/>
                  </a:schemeClr>
                </a:solidFill>
                <a:highlight>
                  <a:srgbClr val="FFFFFF"/>
                </a:highlight>
                <a:latin typeface="Cambria"/>
                <a:ea typeface="Cambria"/>
                <a:cs typeface="Cambria"/>
                <a:sym typeface="Cambria"/>
              </a:rPr>
              <a:t>sistema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Gli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oneri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generali</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sistema</a:t>
            </a:r>
            <a:r>
              <a:rPr lang="en-US" dirty="0">
                <a:solidFill>
                  <a:schemeClr val="accent6">
                    <a:lumMod val="75000"/>
                  </a:schemeClr>
                </a:solidFill>
                <a:highlight>
                  <a:srgbClr val="FFFFFF"/>
                </a:highlight>
                <a:latin typeface="Cambria"/>
                <a:ea typeface="Cambria"/>
                <a:cs typeface="Cambria"/>
                <a:sym typeface="Cambria"/>
              </a:rPr>
              <a:t> per tutti </a:t>
            </a:r>
            <a:r>
              <a:rPr lang="en-US" dirty="0" err="1">
                <a:solidFill>
                  <a:schemeClr val="accent6">
                    <a:lumMod val="75000"/>
                  </a:schemeClr>
                </a:solidFill>
                <a:highlight>
                  <a:srgbClr val="FFFFFF"/>
                </a:highlight>
                <a:latin typeface="Cambria"/>
                <a:ea typeface="Cambria"/>
                <a:cs typeface="Cambria"/>
                <a:sym typeface="Cambria"/>
              </a:rPr>
              <a:t>gli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utenti</a:t>
            </a:r>
            <a:r>
              <a:rPr lang="en-US" dirty="0">
                <a:solidFill>
                  <a:schemeClr val="accent6">
                    <a:lumMod val="75000"/>
                  </a:schemeClr>
                </a:solidFill>
                <a:highlight>
                  <a:srgbClr val="FFFFFF"/>
                </a:highlight>
                <a:latin typeface="Cambria"/>
                <a:ea typeface="Cambria"/>
                <a:cs typeface="Cambria"/>
                <a:sym typeface="Cambria"/>
              </a:rPr>
              <a:t> non </a:t>
            </a:r>
            <a:r>
              <a:rPr lang="en-US" dirty="0" err="1">
                <a:solidFill>
                  <a:schemeClr val="accent6">
                    <a:lumMod val="75000"/>
                  </a:schemeClr>
                </a:solidFill>
                <a:highlight>
                  <a:srgbClr val="FFFFFF"/>
                </a:highlight>
                <a:latin typeface="Cambria"/>
                <a:ea typeface="Cambria"/>
                <a:cs typeface="Cambria"/>
                <a:sym typeface="Cambria"/>
              </a:rPr>
              <a:t>domestici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vengano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determinati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introducendo</a:t>
            </a:r>
            <a:r>
              <a:rPr lang="en-US" dirty="0">
                <a:solidFill>
                  <a:schemeClr val="accent6">
                    <a:lumMod val="75000"/>
                  </a:schemeClr>
                </a:solidFill>
                <a:highlight>
                  <a:srgbClr val="FFFFFF"/>
                </a:highlight>
                <a:latin typeface="Cambria"/>
                <a:ea typeface="Cambria"/>
                <a:cs typeface="Cambria"/>
                <a:sym typeface="Cambria"/>
              </a:rPr>
              <a:t> una </a:t>
            </a:r>
            <a:r>
              <a:rPr lang="en-US" dirty="0" err="1">
                <a:solidFill>
                  <a:schemeClr val="accent6">
                    <a:lumMod val="75000"/>
                  </a:schemeClr>
                </a:solidFill>
                <a:highlight>
                  <a:srgbClr val="FFFFFF"/>
                </a:highlight>
                <a:latin typeface="Cambria"/>
                <a:ea typeface="Cambria"/>
                <a:cs typeface="Cambria"/>
                <a:sym typeface="Cambria"/>
              </a:rPr>
              <a:t>componente</a:t>
            </a:r>
            <a:r>
              <a:rPr lang="en-US" dirty="0">
                <a:solidFill>
                  <a:schemeClr val="accent6">
                    <a:lumMod val="75000"/>
                  </a:schemeClr>
                </a:solidFill>
                <a:highlight>
                  <a:srgbClr val="FFFFFF"/>
                </a:highlight>
                <a:latin typeface="Cambria"/>
                <a:ea typeface="Cambria"/>
                <a:cs typeface="Cambria"/>
                <a:sym typeface="Cambria"/>
              </a:rPr>
              <a:t> in quota </a:t>
            </a:r>
            <a:r>
              <a:rPr lang="en-US" dirty="0" err="1">
                <a:solidFill>
                  <a:schemeClr val="accent6">
                    <a:lumMod val="75000"/>
                  </a:schemeClr>
                </a:solidFill>
                <a:highlight>
                  <a:srgbClr val="FFFFFF"/>
                </a:highlight>
                <a:latin typeface="Cambria"/>
                <a:ea typeface="Cambria"/>
                <a:cs typeface="Cambria"/>
                <a:sym typeface="Cambria"/>
              </a:rPr>
              <a:t>potenza</a:t>
            </a:r>
            <a:r>
              <a:rPr lang="en-US" dirty="0">
                <a:solidFill>
                  <a:schemeClr val="accent6">
                    <a:lumMod val="75000"/>
                  </a:schemeClr>
                </a:solidFill>
                <a:highlight>
                  <a:srgbClr val="FFFFFF"/>
                </a:highlight>
                <a:latin typeface="Cambria"/>
                <a:ea typeface="Cambria"/>
                <a:cs typeface="Cambria"/>
                <a:sym typeface="Cambria"/>
              </a:rPr>
              <a:t> (€/kW) </a:t>
            </a:r>
            <a:r>
              <a:rPr lang="en-US" dirty="0" err="1">
                <a:solidFill>
                  <a:schemeClr val="accent6">
                    <a:lumMod val="75000"/>
                  </a:schemeClr>
                </a:solidFill>
                <a:highlight>
                  <a:srgbClr val="FFFFFF"/>
                </a:highlight>
                <a:latin typeface="Cambria"/>
                <a:ea typeface="Cambria"/>
                <a:cs typeface="Cambria"/>
                <a:sym typeface="Cambria"/>
              </a:rPr>
              <a:t>accanto</a:t>
            </a:r>
            <a:r>
              <a:rPr lang="en-US" dirty="0">
                <a:solidFill>
                  <a:schemeClr val="accent6">
                    <a:lumMod val="75000"/>
                  </a:schemeClr>
                </a:solidFill>
                <a:highlight>
                  <a:srgbClr val="FFFFFF"/>
                </a:highlight>
                <a:latin typeface="Cambria"/>
                <a:ea typeface="Cambria"/>
                <a:cs typeface="Cambria"/>
                <a:sym typeface="Cambria"/>
              </a:rPr>
              <a:t> alle </a:t>
            </a:r>
            <a:r>
              <a:rPr lang="en-US" dirty="0" err="1">
                <a:solidFill>
                  <a:schemeClr val="accent6">
                    <a:lumMod val="75000"/>
                  </a:schemeClr>
                </a:solidFill>
                <a:highlight>
                  <a:srgbClr val="FFFFFF"/>
                </a:highlight>
                <a:latin typeface="Cambria"/>
                <a:ea typeface="Cambria"/>
                <a:cs typeface="Cambria"/>
                <a:sym typeface="Cambria"/>
              </a:rPr>
              <a:t>già</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esistenti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componenti</a:t>
            </a:r>
            <a:r>
              <a:rPr lang="en-US" dirty="0">
                <a:solidFill>
                  <a:schemeClr val="accent6">
                    <a:lumMod val="75000"/>
                  </a:schemeClr>
                </a:solidFill>
                <a:highlight>
                  <a:srgbClr val="FFFFFF"/>
                </a:highlight>
                <a:latin typeface="Cambria"/>
                <a:ea typeface="Cambria"/>
                <a:cs typeface="Cambria"/>
                <a:sym typeface="Cambria"/>
              </a:rPr>
              <a:t> in quota </a:t>
            </a:r>
            <a:r>
              <a:rPr lang="en-US" dirty="0" err="1">
                <a:solidFill>
                  <a:schemeClr val="accent6">
                    <a:lumMod val="75000"/>
                  </a:schemeClr>
                </a:solidFill>
                <a:highlight>
                  <a:srgbClr val="FFFFFF"/>
                </a:highlight>
                <a:latin typeface="Cambria"/>
                <a:ea typeface="Cambria"/>
                <a:cs typeface="Cambria"/>
                <a:sym typeface="Cambria"/>
              </a:rPr>
              <a:t>fissa</a:t>
            </a:r>
            <a:r>
              <a:rPr lang="en-US" dirty="0">
                <a:solidFill>
                  <a:schemeClr val="accent6">
                    <a:lumMod val="75000"/>
                  </a:schemeClr>
                </a:solidFill>
                <a:highlight>
                  <a:srgbClr val="FFFFFF"/>
                </a:highlight>
                <a:latin typeface="Cambria"/>
                <a:ea typeface="Cambria"/>
                <a:cs typeface="Cambria"/>
                <a:sym typeface="Cambria"/>
              </a:rPr>
              <a:t> (€/anno) e quota </a:t>
            </a:r>
            <a:r>
              <a:rPr lang="en-US" dirty="0" err="1">
                <a:solidFill>
                  <a:schemeClr val="accent6">
                    <a:lumMod val="75000"/>
                  </a:schemeClr>
                </a:solidFill>
                <a:highlight>
                  <a:srgbClr val="FFFFFF"/>
                </a:highlight>
                <a:latin typeface="Cambria"/>
                <a:ea typeface="Cambria"/>
                <a:cs typeface="Cambria"/>
                <a:sym typeface="Cambria"/>
              </a:rPr>
              <a:t>energia</a:t>
            </a:r>
            <a:r>
              <a:rPr lang="en-US" dirty="0">
                <a:solidFill>
                  <a:schemeClr val="accent6">
                    <a:lumMod val="75000"/>
                  </a:schemeClr>
                </a:solidFill>
                <a:highlight>
                  <a:srgbClr val="FFFFFF"/>
                </a:highlight>
                <a:latin typeface="Cambria"/>
                <a:ea typeface="Cambria"/>
                <a:cs typeface="Cambria"/>
                <a:sym typeface="Cambria"/>
              </a:rPr>
              <a:t> (€/kWh), con </a:t>
            </a:r>
            <a:r>
              <a:rPr lang="en-US" dirty="0" err="1">
                <a:solidFill>
                  <a:schemeClr val="accent6">
                    <a:lumMod val="75000"/>
                  </a:schemeClr>
                </a:solidFill>
                <a:highlight>
                  <a:srgbClr val="FFFFFF"/>
                </a:highlight>
                <a:latin typeface="Cambria"/>
                <a:ea typeface="Cambria"/>
                <a:cs typeface="Cambria"/>
                <a:sym typeface="Cambria"/>
              </a:rPr>
              <a:t>effetto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retroattivo</a:t>
            </a:r>
            <a:r>
              <a:rPr lang="en-US" dirty="0">
                <a:solidFill>
                  <a:schemeClr val="accent6">
                    <a:lumMod val="75000"/>
                  </a:schemeClr>
                </a:solidFill>
                <a:highlight>
                  <a:srgbClr val="FFFFFF"/>
                </a:highlight>
                <a:latin typeface="Cambria"/>
                <a:ea typeface="Cambria"/>
                <a:cs typeface="Cambria"/>
                <a:sym typeface="Cambria"/>
              </a:rPr>
              <a:t> a </a:t>
            </a:r>
            <a:r>
              <a:rPr lang="en-US" dirty="0" err="1">
                <a:solidFill>
                  <a:schemeClr val="accent6">
                    <a:lumMod val="75000"/>
                  </a:schemeClr>
                </a:solidFill>
                <a:highlight>
                  <a:srgbClr val="FFFFFF"/>
                </a:highlight>
                <a:latin typeface="Cambria"/>
                <a:ea typeface="Cambria"/>
                <a:cs typeface="Cambria"/>
                <a:sym typeface="Cambria"/>
              </a:rPr>
              <a:t>partire</a:t>
            </a:r>
            <a:r>
              <a:rPr lang="en-US" dirty="0">
                <a:solidFill>
                  <a:schemeClr val="accent6">
                    <a:lumMod val="75000"/>
                  </a:schemeClr>
                </a:solidFill>
                <a:highlight>
                  <a:srgbClr val="FFFFFF"/>
                </a:highlight>
                <a:latin typeface="Cambria"/>
                <a:ea typeface="Cambria"/>
                <a:cs typeface="Cambria"/>
                <a:sym typeface="Cambria"/>
              </a:rPr>
              <a:t> dal 1 </a:t>
            </a:r>
            <a:r>
              <a:rPr lang="en-US" dirty="0" err="1">
                <a:solidFill>
                  <a:schemeClr val="accent6">
                    <a:lumMod val="75000"/>
                  </a:schemeClr>
                </a:solidFill>
                <a:highlight>
                  <a:srgbClr val="FFFFFF"/>
                </a:highlight>
                <a:latin typeface="Cambria"/>
                <a:ea typeface="Cambria"/>
                <a:cs typeface="Cambria"/>
                <a:sym typeface="Cambria"/>
              </a:rPr>
              <a:t>gennaio</a:t>
            </a:r>
            <a:r>
              <a:rPr lang="en-US" dirty="0">
                <a:solidFill>
                  <a:schemeClr val="accent6">
                    <a:lumMod val="75000"/>
                  </a:schemeClr>
                </a:solidFill>
                <a:highlight>
                  <a:srgbClr val="FFFFFF"/>
                </a:highlight>
                <a:latin typeface="Cambria"/>
                <a:ea typeface="Cambria"/>
                <a:cs typeface="Cambria"/>
                <a:sym typeface="Cambria"/>
              </a:rPr>
              <a:t> 2016.</a:t>
            </a:r>
            <a:endParaRPr dirty="0">
              <a:solidFill>
                <a:schemeClr val="accent6">
                  <a:lumMod val="75000"/>
                </a:schemeClr>
              </a:solidFill>
              <a:highlight>
                <a:srgbClr val="FFFFFF"/>
              </a:highlight>
              <a:latin typeface="Cambria"/>
              <a:ea typeface="Cambria"/>
              <a:cs typeface="Cambria"/>
              <a:sym typeface="Cambria"/>
            </a:endParaRPr>
          </a:p>
          <a:p>
            <a:pPr marL="457200" lvl="0" indent="0" algn="just" rtl="0">
              <a:lnSpc>
                <a:spcPct val="115000"/>
              </a:lnSpc>
              <a:spcBef>
                <a:spcPts val="0"/>
              </a:spcBef>
              <a:spcAft>
                <a:spcPts val="0"/>
              </a:spcAft>
              <a:buNone/>
            </a:pPr>
            <a:endParaRPr dirty="0">
              <a:solidFill>
                <a:schemeClr val="accent6">
                  <a:lumMod val="75000"/>
                </a:schemeClr>
              </a:solidFill>
              <a:highlight>
                <a:srgbClr val="FFFFFF"/>
              </a:highlight>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highlight>
                  <a:srgbClr val="FFFFFF"/>
                </a:highlight>
                <a:latin typeface="Cambria"/>
                <a:ea typeface="Cambria"/>
                <a:cs typeface="Cambria"/>
                <a:sym typeface="Cambria"/>
              </a:rPr>
              <a:t>Fondo</a:t>
            </a:r>
            <a:r>
              <a:rPr lang="en-US" b="1" dirty="0">
                <a:solidFill>
                  <a:schemeClr val="accent6">
                    <a:lumMod val="75000"/>
                  </a:schemeClr>
                </a:solidFill>
                <a:highlight>
                  <a:srgbClr val="FFFFFF"/>
                </a:highlight>
                <a:latin typeface="Cambria"/>
                <a:ea typeface="Cambria"/>
                <a:cs typeface="Cambria"/>
                <a:sym typeface="Cambria"/>
              </a:rPr>
              <a:t> di </a:t>
            </a:r>
            <a:r>
              <a:rPr lang="en-US" b="1" dirty="0" err="1">
                <a:solidFill>
                  <a:schemeClr val="accent6">
                    <a:lumMod val="75000"/>
                  </a:schemeClr>
                </a:solidFill>
                <a:highlight>
                  <a:srgbClr val="FFFFFF"/>
                </a:highlight>
                <a:latin typeface="Cambria"/>
                <a:ea typeface="Cambria"/>
                <a:cs typeface="Cambria"/>
                <a:sym typeface="Cambria"/>
              </a:rPr>
              <a:t>garanzia</a:t>
            </a:r>
            <a:r>
              <a:rPr lang="en-US" b="1" dirty="0">
                <a:solidFill>
                  <a:schemeClr val="accent6">
                    <a:lumMod val="75000"/>
                  </a:schemeClr>
                </a:solidFill>
                <a:highlight>
                  <a:srgbClr val="FFFFFF"/>
                </a:highlight>
                <a:latin typeface="Cambria"/>
                <a:ea typeface="Cambria"/>
                <a:cs typeface="Cambria"/>
                <a:sym typeface="Cambria"/>
              </a:rPr>
              <a:t> PMI</a:t>
            </a:r>
            <a:r>
              <a:rPr lang="en-US" dirty="0">
                <a:solidFill>
                  <a:schemeClr val="accent6">
                    <a:lumMod val="75000"/>
                  </a:schemeClr>
                </a:solidFill>
                <a:highlight>
                  <a:srgbClr val="FFFFFF"/>
                </a:highlight>
                <a:latin typeface="Cambria"/>
                <a:ea typeface="Cambria"/>
                <a:cs typeface="Cambria"/>
                <a:sym typeface="Cambria"/>
              </a:rPr>
              <a:t>: Si </a:t>
            </a:r>
            <a:r>
              <a:rPr lang="en-US" dirty="0" err="1">
                <a:solidFill>
                  <a:schemeClr val="accent6">
                    <a:lumMod val="75000"/>
                  </a:schemeClr>
                </a:solidFill>
                <a:highlight>
                  <a:srgbClr val="FFFFFF"/>
                </a:highlight>
                <a:latin typeface="Cambria"/>
                <a:ea typeface="Cambria"/>
                <a:cs typeface="Cambria"/>
                <a:sym typeface="Cambria"/>
              </a:rPr>
              <a:t>prevede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che</a:t>
            </a:r>
            <a:r>
              <a:rPr lang="en-US" dirty="0">
                <a:solidFill>
                  <a:schemeClr val="accent6">
                    <a:lumMod val="75000"/>
                  </a:schemeClr>
                </a:solidFill>
                <a:highlight>
                  <a:srgbClr val="FFFFFF"/>
                </a:highlight>
                <a:latin typeface="Cambria"/>
                <a:ea typeface="Cambria"/>
                <a:cs typeface="Cambria"/>
                <a:sym typeface="Cambria"/>
              </a:rPr>
              <a:t>, a </a:t>
            </a:r>
            <a:r>
              <a:rPr lang="en-US" dirty="0" err="1">
                <a:solidFill>
                  <a:schemeClr val="accent6">
                    <a:lumMod val="75000"/>
                  </a:schemeClr>
                </a:solidFill>
                <a:highlight>
                  <a:srgbClr val="FFFFFF"/>
                </a:highlight>
                <a:latin typeface="Cambria"/>
                <a:ea typeface="Cambria"/>
                <a:cs typeface="Cambria"/>
                <a:sym typeface="Cambria"/>
              </a:rPr>
              <a:t>decorrere</a:t>
            </a:r>
            <a:r>
              <a:rPr lang="en-US" dirty="0">
                <a:solidFill>
                  <a:schemeClr val="accent6">
                    <a:lumMod val="75000"/>
                  </a:schemeClr>
                </a:solidFill>
                <a:highlight>
                  <a:srgbClr val="FFFFFF"/>
                </a:highlight>
                <a:latin typeface="Cambria"/>
                <a:ea typeface="Cambria"/>
                <a:cs typeface="Cambria"/>
                <a:sym typeface="Cambria"/>
              </a:rPr>
              <a:t> dal 1° </a:t>
            </a:r>
            <a:r>
              <a:rPr lang="en-US" dirty="0" err="1">
                <a:solidFill>
                  <a:schemeClr val="accent6">
                    <a:lumMod val="75000"/>
                  </a:schemeClr>
                </a:solidFill>
                <a:highlight>
                  <a:srgbClr val="FFFFFF"/>
                </a:highlight>
                <a:latin typeface="Cambria"/>
                <a:ea typeface="Cambria"/>
                <a:cs typeface="Cambria"/>
                <a:sym typeface="Cambria"/>
              </a:rPr>
              <a:t>luglio</a:t>
            </a:r>
            <a:r>
              <a:rPr lang="en-US" dirty="0">
                <a:solidFill>
                  <a:schemeClr val="accent6">
                    <a:lumMod val="75000"/>
                  </a:schemeClr>
                </a:solidFill>
                <a:highlight>
                  <a:srgbClr val="FFFFFF"/>
                </a:highlight>
                <a:latin typeface="Cambria"/>
                <a:ea typeface="Cambria"/>
                <a:cs typeface="Cambria"/>
                <a:sym typeface="Cambria"/>
              </a:rPr>
              <a:t> 2022 </a:t>
            </a:r>
            <a:r>
              <a:rPr lang="en-US" dirty="0" err="1">
                <a:solidFill>
                  <a:schemeClr val="accent6">
                    <a:lumMod val="75000"/>
                  </a:schemeClr>
                </a:solidFill>
                <a:highlight>
                  <a:srgbClr val="FFFFFF"/>
                </a:highlight>
                <a:latin typeface="Cambria"/>
                <a:ea typeface="Cambria"/>
                <a:cs typeface="Cambria"/>
                <a:sym typeface="Cambria"/>
              </a:rPr>
              <a:t>fino</a:t>
            </a:r>
            <a:r>
              <a:rPr lang="en-US" dirty="0">
                <a:solidFill>
                  <a:schemeClr val="accent6">
                    <a:lumMod val="75000"/>
                  </a:schemeClr>
                </a:solidFill>
                <a:highlight>
                  <a:srgbClr val="FFFFFF"/>
                </a:highlight>
                <a:latin typeface="Cambria"/>
                <a:ea typeface="Cambria"/>
                <a:cs typeface="Cambria"/>
                <a:sym typeface="Cambria"/>
              </a:rPr>
              <a:t> al 31 </a:t>
            </a:r>
            <a:r>
              <a:rPr lang="en-US" dirty="0" err="1">
                <a:solidFill>
                  <a:schemeClr val="accent6">
                    <a:lumMod val="75000"/>
                  </a:schemeClr>
                </a:solidFill>
                <a:highlight>
                  <a:srgbClr val="FFFFFF"/>
                </a:highlight>
                <a:latin typeface="Cambria"/>
                <a:ea typeface="Cambria"/>
                <a:cs typeface="Cambria"/>
                <a:sym typeface="Cambria"/>
              </a:rPr>
              <a:t>dicembre</a:t>
            </a:r>
            <a:r>
              <a:rPr lang="en-US" dirty="0">
                <a:solidFill>
                  <a:schemeClr val="accent6">
                    <a:lumMod val="75000"/>
                  </a:schemeClr>
                </a:solidFill>
                <a:highlight>
                  <a:srgbClr val="FFFFFF"/>
                </a:highlight>
                <a:latin typeface="Cambria"/>
                <a:ea typeface="Cambria"/>
                <a:cs typeface="Cambria"/>
                <a:sym typeface="Cambria"/>
              </a:rPr>
              <a:t> 2022:</a:t>
            </a:r>
            <a:endParaRPr dirty="0">
              <a:solidFill>
                <a:schemeClr val="accent6">
                  <a:lumMod val="75000"/>
                </a:schemeClr>
              </a:solidFill>
              <a:highlight>
                <a:srgbClr val="FFFFFF"/>
              </a:highlight>
              <a:latin typeface="Cambria"/>
              <a:ea typeface="Cambria"/>
              <a:cs typeface="Cambria"/>
              <a:sym typeface="Cambria"/>
            </a:endParaRPr>
          </a:p>
          <a:p>
            <a:pPr marL="457200" lvl="0" indent="0" algn="just" rtl="0">
              <a:lnSpc>
                <a:spcPct val="115000"/>
              </a:lnSpc>
              <a:spcBef>
                <a:spcPts val="0"/>
              </a:spcBef>
              <a:spcAft>
                <a:spcPts val="0"/>
              </a:spcAft>
              <a:buNone/>
            </a:pP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finanziamenti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concessi</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esigenze</a:t>
            </a:r>
            <a:r>
              <a:rPr lang="en-US" dirty="0">
                <a:solidFill>
                  <a:schemeClr val="accent6">
                    <a:lumMod val="75000"/>
                  </a:schemeClr>
                </a:solidFill>
                <a:highlight>
                  <a:srgbClr val="FFFFFF"/>
                </a:highlight>
                <a:latin typeface="Cambria"/>
                <a:ea typeface="Cambria"/>
                <a:cs typeface="Cambria"/>
                <a:sym typeface="Cambria"/>
              </a:rPr>
              <a:t> diverse </a:t>
            </a:r>
            <a:r>
              <a:rPr lang="en-US" dirty="0" err="1">
                <a:solidFill>
                  <a:schemeClr val="accent6">
                    <a:lumMod val="75000"/>
                  </a:schemeClr>
                </a:solidFill>
                <a:highlight>
                  <a:srgbClr val="FFFFFF"/>
                </a:highlight>
                <a:latin typeface="Cambria"/>
                <a:ea typeface="Cambria"/>
                <a:cs typeface="Cambria"/>
                <a:sym typeface="Cambria"/>
              </a:rPr>
              <a:t>dalla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realizzazione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investimenti</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favore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beneficiari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rientranti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fasce</a:t>
            </a:r>
            <a:r>
              <a:rPr lang="en-US" dirty="0">
                <a:solidFill>
                  <a:schemeClr val="accent6">
                    <a:lumMod val="75000"/>
                  </a:schemeClr>
                </a:solidFill>
                <a:highlight>
                  <a:srgbClr val="FFFFFF"/>
                </a:highlight>
                <a:latin typeface="Cambria"/>
                <a:ea typeface="Cambria"/>
                <a:cs typeface="Cambria"/>
                <a:sym typeface="Cambria"/>
              </a:rPr>
              <a:t> 3, 4, 5 del </a:t>
            </a:r>
            <a:r>
              <a:rPr lang="en-US" dirty="0" err="1">
                <a:solidFill>
                  <a:schemeClr val="accent6">
                    <a:lumMod val="75000"/>
                  </a:schemeClr>
                </a:solidFill>
                <a:highlight>
                  <a:srgbClr val="FFFFFF"/>
                </a:highlight>
                <a:latin typeface="Cambria"/>
                <a:ea typeface="Cambria"/>
                <a:cs typeface="Cambria"/>
                <a:sym typeface="Cambria"/>
              </a:rPr>
              <a:t>modello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valutazione</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merito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creditizio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sono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garantiti</a:t>
            </a:r>
            <a:r>
              <a:rPr lang="en-US" dirty="0">
                <a:solidFill>
                  <a:schemeClr val="accent6">
                    <a:lumMod val="75000"/>
                  </a:schemeClr>
                </a:solidFill>
                <a:highlight>
                  <a:srgbClr val="FFFFFF"/>
                </a:highlight>
                <a:latin typeface="Cambria"/>
                <a:ea typeface="Cambria"/>
                <a:cs typeface="Cambria"/>
                <a:sym typeface="Cambria"/>
              </a:rPr>
              <a:t> dal </a:t>
            </a:r>
            <a:r>
              <a:rPr lang="en-US" dirty="0" err="1">
                <a:solidFill>
                  <a:schemeClr val="accent6">
                    <a:lumMod val="75000"/>
                  </a:schemeClr>
                </a:solidFill>
                <a:highlight>
                  <a:srgbClr val="FFFFFF"/>
                </a:highlight>
                <a:latin typeface="Cambria"/>
                <a:ea typeface="Cambria"/>
                <a:cs typeface="Cambria"/>
                <a:sym typeface="Cambria"/>
              </a:rPr>
              <a:t>Fondo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misura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massima</a:t>
            </a:r>
            <a:r>
              <a:rPr lang="en-US" dirty="0">
                <a:solidFill>
                  <a:schemeClr val="accent6">
                    <a:lumMod val="75000"/>
                  </a:schemeClr>
                </a:solidFill>
                <a:highlight>
                  <a:srgbClr val="FFFFFF"/>
                </a:highlight>
                <a:latin typeface="Cambria"/>
                <a:ea typeface="Cambria"/>
                <a:cs typeface="Cambria"/>
                <a:sym typeface="Cambria"/>
              </a:rPr>
              <a:t> dell’80% </a:t>
            </a:r>
            <a:r>
              <a:rPr lang="en-US" dirty="0" err="1">
                <a:solidFill>
                  <a:schemeClr val="accent6">
                    <a:lumMod val="75000"/>
                  </a:schemeClr>
                </a:solidFill>
                <a:highlight>
                  <a:srgbClr val="FFFFFF"/>
                </a:highlight>
                <a:latin typeface="Cambria"/>
                <a:ea typeface="Cambria"/>
                <a:cs typeface="Cambria"/>
                <a:sym typeface="Cambria"/>
              </a:rPr>
              <a:t>dell’importo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dell’operazione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finanziaria</a:t>
            </a:r>
            <a:r>
              <a:rPr lang="en-US" dirty="0">
                <a:solidFill>
                  <a:schemeClr val="accent6">
                    <a:lumMod val="75000"/>
                  </a:schemeClr>
                </a:solidFill>
                <a:highlight>
                  <a:srgbClr val="FFFFFF"/>
                </a:highlight>
                <a:latin typeface="Cambria"/>
                <a:ea typeface="Cambria"/>
                <a:cs typeface="Cambria"/>
                <a:sym typeface="Cambria"/>
              </a:rPr>
              <a:t> e </a:t>
            </a:r>
            <a:r>
              <a:rPr lang="en-US" dirty="0" err="1">
                <a:solidFill>
                  <a:schemeClr val="accent6">
                    <a:lumMod val="75000"/>
                  </a:schemeClr>
                </a:solidFill>
                <a:highlight>
                  <a:srgbClr val="FFFFFF"/>
                </a:highlight>
                <a:latin typeface="Cambria"/>
                <a:ea typeface="Cambria"/>
                <a:cs typeface="Cambria"/>
                <a:sym typeface="Cambria"/>
              </a:rPr>
              <a:t>nella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misura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massima</a:t>
            </a:r>
            <a:r>
              <a:rPr lang="en-US" dirty="0">
                <a:solidFill>
                  <a:schemeClr val="accent6">
                    <a:lumMod val="75000"/>
                  </a:schemeClr>
                </a:solidFill>
                <a:highlight>
                  <a:srgbClr val="FFFFFF"/>
                </a:highlight>
                <a:latin typeface="Cambria"/>
                <a:ea typeface="Cambria"/>
                <a:cs typeface="Cambria"/>
                <a:sym typeface="Cambria"/>
              </a:rPr>
              <a:t> del 60% in </a:t>
            </a:r>
            <a:r>
              <a:rPr lang="en-US" dirty="0" err="1">
                <a:solidFill>
                  <a:schemeClr val="accent6">
                    <a:lumMod val="75000"/>
                  </a:schemeClr>
                </a:solidFill>
                <a:highlight>
                  <a:srgbClr val="FFFFFF"/>
                </a:highlight>
                <a:latin typeface="Cambria"/>
                <a:ea typeface="Cambria"/>
                <a:cs typeface="Cambria"/>
                <a:sym typeface="Cambria"/>
              </a:rPr>
              <a:t>favore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soggetti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beneficiari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rientranti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nelle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fasce</a:t>
            </a:r>
            <a:r>
              <a:rPr lang="en-US" dirty="0">
                <a:solidFill>
                  <a:schemeClr val="accent6">
                    <a:lumMod val="75000"/>
                  </a:schemeClr>
                </a:solidFill>
                <a:highlight>
                  <a:srgbClr val="FFFFFF"/>
                </a:highlight>
                <a:latin typeface="Cambria"/>
                <a:ea typeface="Cambria"/>
                <a:cs typeface="Cambria"/>
                <a:sym typeface="Cambria"/>
              </a:rPr>
              <a:t> 1 e 2 del </a:t>
            </a:r>
            <a:r>
              <a:rPr lang="en-US" dirty="0" err="1">
                <a:solidFill>
                  <a:schemeClr val="accent6">
                    <a:lumMod val="75000"/>
                  </a:schemeClr>
                </a:solidFill>
                <a:highlight>
                  <a:srgbClr val="FFFFFF"/>
                </a:highlight>
                <a:latin typeface="Cambria"/>
                <a:ea typeface="Cambria"/>
                <a:cs typeface="Cambria"/>
                <a:sym typeface="Cambria"/>
              </a:rPr>
              <a:t>medesimo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modello</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relazione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riassicurazione</a:t>
            </a:r>
            <a:r>
              <a:rPr lang="en-US" dirty="0">
                <a:solidFill>
                  <a:schemeClr val="accent6">
                    <a:lumMod val="75000"/>
                  </a:schemeClr>
                </a:solidFill>
                <a:highlight>
                  <a:srgbClr val="FFFFFF"/>
                </a:highlight>
                <a:latin typeface="Cambria"/>
                <a:ea typeface="Cambria"/>
                <a:cs typeface="Cambria"/>
                <a:sym typeface="Cambria"/>
              </a:rPr>
              <a:t>, la </a:t>
            </a:r>
            <a:r>
              <a:rPr lang="en-US" dirty="0" err="1">
                <a:solidFill>
                  <a:schemeClr val="accent6">
                    <a:lumMod val="75000"/>
                  </a:schemeClr>
                </a:solidFill>
                <a:highlight>
                  <a:srgbClr val="FFFFFF"/>
                </a:highlight>
                <a:latin typeface="Cambria"/>
                <a:ea typeface="Cambria"/>
                <a:cs typeface="Cambria"/>
                <a:sym typeface="Cambria"/>
              </a:rPr>
              <a:t>già</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menzionata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misura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massima</a:t>
            </a:r>
            <a:r>
              <a:rPr lang="en-US" dirty="0">
                <a:solidFill>
                  <a:schemeClr val="accent6">
                    <a:lumMod val="75000"/>
                  </a:schemeClr>
                </a:solidFill>
                <a:highlight>
                  <a:srgbClr val="FFFFFF"/>
                </a:highlight>
                <a:latin typeface="Cambria"/>
                <a:ea typeface="Cambria"/>
                <a:cs typeface="Cambria"/>
                <a:sym typeface="Cambria"/>
              </a:rPr>
              <a:t> del 60% </a:t>
            </a:r>
            <a:r>
              <a:rPr lang="en-US" dirty="0" err="1">
                <a:solidFill>
                  <a:schemeClr val="accent6">
                    <a:lumMod val="75000"/>
                  </a:schemeClr>
                </a:solidFill>
                <a:highlight>
                  <a:srgbClr val="FFFFFF"/>
                </a:highlight>
                <a:latin typeface="Cambria"/>
                <a:ea typeface="Cambria"/>
                <a:cs typeface="Cambria"/>
                <a:sym typeface="Cambria"/>
              </a:rPr>
              <a:t>è</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riferita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misura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copertura</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Fondo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garanzia</a:t>
            </a:r>
            <a:r>
              <a:rPr lang="en-US" dirty="0">
                <a:solidFill>
                  <a:schemeClr val="accent6">
                    <a:lumMod val="75000"/>
                  </a:schemeClr>
                </a:solidFill>
                <a:highlight>
                  <a:srgbClr val="FFFFFF"/>
                </a:highlight>
                <a:latin typeface="Cambria"/>
                <a:ea typeface="Cambria"/>
                <a:cs typeface="Cambria"/>
                <a:sym typeface="Cambria"/>
              </a:rPr>
              <a:t> rispetto </a:t>
            </a:r>
            <a:r>
              <a:rPr lang="en-US" dirty="0" err="1">
                <a:solidFill>
                  <a:schemeClr val="accent6">
                    <a:lumMod val="75000"/>
                  </a:schemeClr>
                </a:solidFill>
                <a:highlight>
                  <a:srgbClr val="FFFFFF"/>
                </a:highlight>
                <a:latin typeface="Cambria"/>
                <a:ea typeface="Cambria"/>
                <a:cs typeface="Cambria"/>
                <a:sym typeface="Cambria"/>
              </a:rPr>
              <a:t>all'importo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dell'operazione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finanziaria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sottostante</a:t>
            </a:r>
            <a:r>
              <a:rPr lang="en-US" dirty="0">
                <a:solidFill>
                  <a:schemeClr val="accent6">
                    <a:lumMod val="75000"/>
                  </a:schemeClr>
                </a:solidFill>
                <a:highlight>
                  <a:srgbClr val="FFFFFF"/>
                </a:highlight>
                <a:latin typeface="Cambria"/>
                <a:ea typeface="Cambria"/>
                <a:cs typeface="Cambria"/>
                <a:sym typeface="Cambria"/>
              </a:rPr>
              <a:t>;</a:t>
            </a:r>
            <a:endParaRPr dirty="0">
              <a:solidFill>
                <a:schemeClr val="accent6">
                  <a:lumMod val="75000"/>
                </a:schemeClr>
              </a:solidFill>
              <a:highlight>
                <a:srgbClr val="FFFFFF"/>
              </a:highlight>
              <a:latin typeface="Cambria"/>
              <a:ea typeface="Cambria"/>
              <a:cs typeface="Cambria"/>
              <a:sym typeface="Cambria"/>
            </a:endParaRPr>
          </a:p>
          <a:p>
            <a:pPr marL="457200" lvl="0" indent="0" algn="just" rtl="0">
              <a:lnSpc>
                <a:spcPct val="115000"/>
              </a:lnSpc>
              <a:spcBef>
                <a:spcPts val="0"/>
              </a:spcBef>
              <a:spcAft>
                <a:spcPts val="0"/>
              </a:spcAft>
              <a:buNone/>
            </a:pP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finanziamenti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concessi</a:t>
            </a:r>
            <a:r>
              <a:rPr lang="en-US" dirty="0">
                <a:solidFill>
                  <a:schemeClr val="accent6">
                    <a:lumMod val="75000"/>
                  </a:schemeClr>
                </a:solidFill>
                <a:highlight>
                  <a:srgbClr val="FFFFFF"/>
                </a:highlight>
                <a:latin typeface="Cambria"/>
                <a:ea typeface="Cambria"/>
                <a:cs typeface="Cambria"/>
                <a:sym typeface="Cambria"/>
              </a:rPr>
              <a:t> per </a:t>
            </a:r>
            <a:r>
              <a:rPr lang="en-US" dirty="0" err="1">
                <a:solidFill>
                  <a:schemeClr val="accent6">
                    <a:lumMod val="75000"/>
                  </a:schemeClr>
                </a:solidFill>
                <a:highlight>
                  <a:srgbClr val="FFFFFF"/>
                </a:highlight>
                <a:latin typeface="Cambria"/>
                <a:ea typeface="Cambria"/>
                <a:cs typeface="Cambria"/>
                <a:sym typeface="Cambria"/>
              </a:rPr>
              <a:t>esigenze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connesse</a:t>
            </a:r>
            <a:r>
              <a:rPr lang="en-US" dirty="0">
                <a:solidFill>
                  <a:schemeClr val="accent6">
                    <a:lumMod val="75000"/>
                  </a:schemeClr>
                </a:solidFill>
                <a:highlight>
                  <a:srgbClr val="FFFFFF"/>
                </a:highlight>
                <a:latin typeface="Cambria"/>
                <a:ea typeface="Cambria"/>
                <a:cs typeface="Cambria"/>
                <a:sym typeface="Cambria"/>
              </a:rPr>
              <a:t> al </a:t>
            </a:r>
            <a:r>
              <a:rPr lang="en-US" dirty="0" err="1">
                <a:solidFill>
                  <a:schemeClr val="accent6">
                    <a:lumMod val="75000"/>
                  </a:schemeClr>
                </a:solidFill>
                <a:highlight>
                  <a:srgbClr val="FFFFFF"/>
                </a:highlight>
                <a:latin typeface="Cambria"/>
                <a:ea typeface="Cambria"/>
                <a:cs typeface="Cambria"/>
                <a:sym typeface="Cambria"/>
              </a:rPr>
              <a:t>sostegno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alla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realizzazione</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investimenti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sono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garantiti</a:t>
            </a:r>
            <a:r>
              <a:rPr lang="en-US" dirty="0">
                <a:solidFill>
                  <a:schemeClr val="accent6">
                    <a:lumMod val="75000"/>
                  </a:schemeClr>
                </a:solidFill>
                <a:highlight>
                  <a:srgbClr val="FFFFFF"/>
                </a:highlight>
                <a:latin typeface="Cambria"/>
                <a:ea typeface="Cambria"/>
                <a:cs typeface="Cambria"/>
                <a:sym typeface="Cambria"/>
              </a:rPr>
              <a:t> dal </a:t>
            </a:r>
            <a:r>
              <a:rPr lang="en-US" dirty="0" err="1">
                <a:solidFill>
                  <a:schemeClr val="accent6">
                    <a:lumMod val="75000"/>
                  </a:schemeClr>
                </a:solidFill>
                <a:highlight>
                  <a:srgbClr val="FFFFFF"/>
                </a:highlight>
                <a:latin typeface="Cambria"/>
                <a:ea typeface="Cambria"/>
                <a:cs typeface="Cambria"/>
                <a:sym typeface="Cambria"/>
              </a:rPr>
              <a:t>Fondo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nella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misura</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massima</a:t>
            </a:r>
            <a:r>
              <a:rPr lang="en-US" dirty="0">
                <a:solidFill>
                  <a:schemeClr val="accent6">
                    <a:lumMod val="75000"/>
                  </a:schemeClr>
                </a:solidFill>
                <a:highlight>
                  <a:srgbClr val="FFFFFF"/>
                </a:highlight>
                <a:latin typeface="Cambria"/>
                <a:ea typeface="Cambria"/>
                <a:cs typeface="Cambria"/>
                <a:sym typeface="Cambria"/>
              </a:rPr>
              <a:t> dell'80% </a:t>
            </a:r>
            <a:r>
              <a:rPr lang="en-US" dirty="0" err="1">
                <a:solidFill>
                  <a:schemeClr val="accent6">
                    <a:lumMod val="75000"/>
                  </a:schemeClr>
                </a:solidFill>
                <a:highlight>
                  <a:srgbClr val="FFFFFF"/>
                </a:highlight>
                <a:latin typeface="Cambria"/>
                <a:ea typeface="Cambria"/>
                <a:cs typeface="Cambria"/>
                <a:sym typeface="Cambria"/>
              </a:rPr>
              <a:t>dell'operazione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finanziaria</a:t>
            </a:r>
            <a:r>
              <a:rPr lang="en-US" dirty="0">
                <a:solidFill>
                  <a:schemeClr val="accent6">
                    <a:lumMod val="75000"/>
                  </a:schemeClr>
                </a:solidFill>
                <a:highlight>
                  <a:srgbClr val="FFFFFF"/>
                </a:highlight>
                <a:latin typeface="Cambria"/>
                <a:ea typeface="Cambria"/>
                <a:cs typeface="Cambria"/>
                <a:sym typeface="Cambria"/>
              </a:rPr>
              <a:t> in </a:t>
            </a:r>
            <a:r>
              <a:rPr lang="en-US" dirty="0" err="1">
                <a:solidFill>
                  <a:schemeClr val="accent6">
                    <a:lumMod val="75000"/>
                  </a:schemeClr>
                </a:solidFill>
                <a:highlight>
                  <a:srgbClr val="FFFFFF"/>
                </a:highlight>
                <a:latin typeface="Cambria"/>
                <a:ea typeface="Cambria"/>
                <a:cs typeface="Cambria"/>
                <a:sym typeface="Cambria"/>
              </a:rPr>
              <a:t>favore</a:t>
            </a:r>
            <a:r>
              <a:rPr lang="en-US" dirty="0">
                <a:solidFill>
                  <a:schemeClr val="accent6">
                    <a:lumMod val="75000"/>
                  </a:schemeClr>
                </a:solidFill>
                <a:highlight>
                  <a:srgbClr val="FFFFFF"/>
                </a:highlight>
                <a:latin typeface="Cambria"/>
                <a:ea typeface="Cambria"/>
                <a:cs typeface="Cambria"/>
                <a:sym typeface="Cambria"/>
              </a:rPr>
              <a:t> di tutti </a:t>
            </a:r>
            <a:r>
              <a:rPr lang="en-US" dirty="0" err="1">
                <a:solidFill>
                  <a:schemeClr val="accent6">
                    <a:lumMod val="75000"/>
                  </a:schemeClr>
                </a:solidFill>
                <a:highlight>
                  <a:srgbClr val="FFFFFF"/>
                </a:highlight>
                <a:latin typeface="Cambria"/>
                <a:ea typeface="Cambria"/>
                <a:cs typeface="Cambria"/>
                <a:sym typeface="Cambria"/>
              </a:rPr>
              <a: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soggetti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beneficiari</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indipendentemente</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dalla</a:t>
            </a:r>
            <a:r>
              <a:rPr lang="en-US" dirty="0">
                <a:solidFill>
                  <a:schemeClr val="accent6">
                    <a:lumMod val="75000"/>
                  </a:schemeClr>
                </a:solidFill>
                <a:highlight>
                  <a:srgbClr val="FFFFFF"/>
                </a:highlight>
                <a:latin typeface="Cambria"/>
                <a:ea typeface="Cambria"/>
                <a:cs typeface="Cambria"/>
                <a:sym typeface="Cambria"/>
              </a:rPr>
              <a:t> fascia di </a:t>
            </a:r>
            <a:r>
              <a:rPr lang="en-US" dirty="0" err="1">
                <a:solidFill>
                  <a:schemeClr val="accent6">
                    <a:lumMod val="75000"/>
                  </a:schemeClr>
                </a:solidFill>
                <a:highlight>
                  <a:srgbClr val="FFFFFF"/>
                </a:highlight>
                <a:latin typeface="Cambria"/>
                <a:ea typeface="Cambria"/>
                <a:cs typeface="Cambria"/>
                <a:sym typeface="Cambria"/>
              </a:rPr>
              <a:t>appartenenza</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predetto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modello</a:t>
            </a:r>
            <a:r>
              <a:rPr lang="en-US" dirty="0">
                <a:solidFill>
                  <a:schemeClr val="accent6">
                    <a:lumMod val="75000"/>
                  </a:schemeClr>
                </a:solidFill>
                <a:highlight>
                  <a:srgbClr val="FFFFFF"/>
                </a:highlight>
                <a:latin typeface="Cambria"/>
                <a:ea typeface="Cambria"/>
                <a:cs typeface="Cambria"/>
                <a:sym typeface="Cambria"/>
              </a:rPr>
              <a:t> di </a:t>
            </a:r>
            <a:r>
              <a:rPr lang="en-US" dirty="0" err="1">
                <a:solidFill>
                  <a:schemeClr val="accent6">
                    <a:lumMod val="75000"/>
                  </a:schemeClr>
                </a:solidFill>
                <a:highlight>
                  <a:srgbClr val="FFFFFF"/>
                </a:highlight>
                <a:latin typeface="Cambria"/>
                <a:ea typeface="Cambria"/>
                <a:cs typeface="Cambria"/>
                <a:sym typeface="Cambria"/>
              </a:rPr>
              <a:t>valutazione</a:t>
            </a:r>
            <a:r>
              <a:rPr lang="en-US" dirty="0">
                <a:solidFill>
                  <a:schemeClr val="accent6">
                    <a:lumMod val="75000"/>
                  </a:schemeClr>
                </a:solidFill>
                <a:highlight>
                  <a:srgbClr val="FFFFFF"/>
                </a:highlight>
                <a:latin typeface="Cambria"/>
                <a:ea typeface="Cambria"/>
                <a:cs typeface="Cambria"/>
                <a:sym typeface="Cambria"/>
              </a:rPr>
              <a:t> del </a:t>
            </a:r>
            <a:r>
              <a:rPr lang="en-US" dirty="0" err="1">
                <a:solidFill>
                  <a:schemeClr val="accent6">
                    <a:lumMod val="75000"/>
                  </a:schemeClr>
                </a:solidFill>
                <a:highlight>
                  <a:srgbClr val="FFFFFF"/>
                </a:highlight>
                <a:latin typeface="Cambria"/>
                <a:ea typeface="Cambria"/>
                <a:cs typeface="Cambria"/>
                <a:sym typeface="Cambria"/>
              </a:rPr>
              <a:t>merito</a:t>
            </a:r>
            <a:r>
              <a:rPr lang="en-US" dirty="0">
                <a:solidFill>
                  <a:schemeClr val="accent6">
                    <a:lumMod val="75000"/>
                  </a:schemeClr>
                </a:solidFill>
                <a:highlight>
                  <a:srgbClr val="FFFFFF"/>
                </a:highlight>
                <a:latin typeface="Cambria"/>
                <a:ea typeface="Cambria"/>
                <a:cs typeface="Cambria"/>
                <a:sym typeface="Cambria"/>
              </a:rPr>
              <a:t> </a:t>
            </a:r>
            <a:r>
              <a:rPr lang="en-US" dirty="0" err="1">
                <a:solidFill>
                  <a:schemeClr val="accent6">
                    <a:lumMod val="75000"/>
                  </a:schemeClr>
                </a:solidFill>
                <a:highlight>
                  <a:srgbClr val="FFFFFF"/>
                </a:highlight>
                <a:latin typeface="Cambria"/>
                <a:ea typeface="Cambria"/>
                <a:cs typeface="Cambria"/>
                <a:sym typeface="Cambria"/>
              </a:rPr>
              <a:t>creditizio</a:t>
            </a:r>
            <a:r>
              <a:rPr lang="en-US" dirty="0">
                <a:solidFill>
                  <a:schemeClr val="accent6">
                    <a:lumMod val="75000"/>
                  </a:schemeClr>
                </a:solidFill>
                <a:highlight>
                  <a:srgbClr val="FFFFFF"/>
                </a:highlight>
                <a:latin typeface="Cambria"/>
                <a:ea typeface="Cambria"/>
                <a:cs typeface="Cambria"/>
                <a:sym typeface="Cambria"/>
              </a:rPr>
              <a:t>.</a:t>
            </a:r>
            <a:endParaRPr sz="1700" b="1" u="sng" dirty="0">
              <a:solidFill>
                <a:schemeClr val="accent6">
                  <a:lumMod val="75000"/>
                </a:schemeClr>
              </a:solidFill>
              <a:highlight>
                <a:srgbClr val="E6B8AF"/>
              </a:highlight>
              <a:latin typeface="Cambria"/>
              <a:ea typeface="Cambria"/>
              <a:cs typeface="Cambria"/>
              <a:sym typeface="Cambria"/>
            </a:endParaRPr>
          </a:p>
          <a:p>
            <a:pPr marL="457200" lvl="0" indent="0" algn="just" rtl="0">
              <a:lnSpc>
                <a:spcPct val="115000"/>
              </a:lnSpc>
              <a:spcBef>
                <a:spcPts val="0"/>
              </a:spcBef>
              <a:spcAft>
                <a:spcPts val="0"/>
              </a:spcAft>
              <a:buNone/>
            </a:pPr>
            <a:endParaRPr sz="1300" b="1" dirty="0">
              <a:solidFill>
                <a:srgbClr val="073763"/>
              </a:solidFill>
              <a:latin typeface="Cambria"/>
              <a:ea typeface="Cambria"/>
              <a:cs typeface="Cambria"/>
              <a:sym typeface="Cambria"/>
            </a:endParaRPr>
          </a:p>
          <a:p>
            <a:pPr marL="457200" lvl="0" indent="0" algn="just" rtl="0">
              <a:lnSpc>
                <a:spcPct val="115000"/>
              </a:lnSpc>
              <a:spcBef>
                <a:spcPts val="0"/>
              </a:spcBef>
              <a:spcAft>
                <a:spcPts val="0"/>
              </a:spcAft>
              <a:buNone/>
            </a:pPr>
            <a:endParaRPr sz="1100" b="1"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C343D"/>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08" name="Google Shape;208;g11a7ca69686_0_50"/>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09" name="Google Shape;209;g11a7ca69686_0_50"/>
          <p:cNvSpPr txBox="1"/>
          <p:nvPr/>
        </p:nvSpPr>
        <p:spPr>
          <a:xfrm>
            <a:off x="542303" y="237381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Ulteriori</a:t>
            </a:r>
            <a:r>
              <a:rPr lang="en-US" sz="2400" b="1" dirty="0">
                <a:solidFill>
                  <a:schemeClr val="accent6">
                    <a:lumMod val="75000"/>
                  </a:schemeClr>
                </a:solidFill>
                <a:latin typeface="Cambria"/>
                <a:ea typeface="Cambria"/>
                <a:cs typeface="Cambria"/>
                <a:sym typeface="Cambria"/>
              </a:rPr>
              <a:t> </a:t>
            </a:r>
            <a:r>
              <a:rPr lang="en-US" sz="2400" b="1" dirty="0" err="1">
                <a:solidFill>
                  <a:schemeClr val="accent6">
                    <a:lumMod val="75000"/>
                  </a:schemeClr>
                </a:solidFill>
                <a:latin typeface="Cambria"/>
                <a:ea typeface="Cambria"/>
                <a:cs typeface="Cambria"/>
                <a:sym typeface="Cambria"/>
              </a:rPr>
              <a:t>misure</a:t>
            </a:r>
            <a:endParaRPr sz="2400" b="1" i="0" u="none" strike="noStrike" cap="none" dirty="0">
              <a:solidFill>
                <a:schemeClr val="accent6">
                  <a:lumMod val="75000"/>
                </a:schemeClr>
              </a:solidFill>
              <a:latin typeface="Cambria"/>
              <a:ea typeface="Cambria"/>
              <a:cs typeface="Cambria"/>
              <a:sym typeface="Cambria"/>
            </a:endParaRPr>
          </a:p>
        </p:txBody>
      </p:sp>
      <p:sp>
        <p:nvSpPr>
          <p:cNvPr id="6" name="Google Shape;193;g11a7ca69686_0_29">
            <a:extLst>
              <a:ext uri="{FF2B5EF4-FFF2-40B4-BE49-F238E27FC236}">
                <a16:creationId xmlns:a16="http://schemas.microsoft.com/office/drawing/2014/main" id="{2800F822-0647-284A-B9A3-81460F0AABEC}"/>
              </a:ext>
            </a:extLst>
          </p:cNvPr>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Lavoro</a:t>
            </a:r>
            <a:r>
              <a:rPr lang="en-US" sz="2400" b="1" dirty="0">
                <a:solidFill>
                  <a:srgbClr val="1B2E5B"/>
                </a:solidFill>
                <a:latin typeface="Cambria"/>
                <a:ea typeface="Cambria"/>
                <a:cs typeface="Cambria"/>
                <a:sym typeface="Cambria"/>
              </a:rPr>
              <a:t> </a:t>
            </a:r>
            <a:endParaRPr sz="2400" b="1" i="0" u="none" strike="noStrike" cap="none" dirty="0">
              <a:solidFill>
                <a:srgbClr val="1B2E5B"/>
              </a:solidFill>
              <a:latin typeface="Cambria"/>
              <a:ea typeface="Cambria"/>
              <a:cs typeface="Cambria"/>
              <a:sym typeface="Cambria"/>
            </a:endParaRPr>
          </a:p>
        </p:txBody>
      </p:sp>
      <p:sp>
        <p:nvSpPr>
          <p:cNvPr id="7" name="Google Shape;191;g11a7ca69686_0_29">
            <a:extLst>
              <a:ext uri="{FF2B5EF4-FFF2-40B4-BE49-F238E27FC236}">
                <a16:creationId xmlns:a16="http://schemas.microsoft.com/office/drawing/2014/main" id="{73EECE6B-EE48-7E47-8E92-EC4940CCE6EF}"/>
              </a:ext>
            </a:extLst>
          </p:cNvPr>
          <p:cNvSpPr txBox="1"/>
          <p:nvPr/>
        </p:nvSpPr>
        <p:spPr>
          <a:xfrm>
            <a:off x="485363" y="956731"/>
            <a:ext cx="10799100" cy="8847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073763"/>
              </a:buClr>
              <a:buSzPts val="1400"/>
              <a:buFont typeface="Georgia"/>
              <a:buChar char="●"/>
            </a:pPr>
            <a:r>
              <a:rPr lang="en-US" b="1" dirty="0">
                <a:solidFill>
                  <a:schemeClr val="accent6">
                    <a:lumMod val="75000"/>
                  </a:schemeClr>
                </a:solidFill>
                <a:latin typeface="Cambria"/>
                <a:ea typeface="Cambria"/>
                <a:cs typeface="Cambria"/>
                <a:sym typeface="Cambria"/>
              </a:rPr>
              <a:t>Termini </a:t>
            </a:r>
            <a:r>
              <a:rPr lang="en-US" b="1" dirty="0" err="1">
                <a:solidFill>
                  <a:schemeClr val="accent6">
                    <a:lumMod val="75000"/>
                  </a:schemeClr>
                </a:solidFill>
                <a:latin typeface="Cambria"/>
                <a:ea typeface="Cambria"/>
                <a:cs typeface="Cambria"/>
                <a:sym typeface="Cambria"/>
              </a:rPr>
              <a:t>versamenti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Proroga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termini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versamenti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relativi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ritenuta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fonte</a:t>
            </a:r>
            <a:r>
              <a:rPr lang="en-US" dirty="0">
                <a:solidFill>
                  <a:schemeClr val="accent6">
                    <a:lumMod val="75000"/>
                  </a:schemeClr>
                </a:solidFill>
                <a:latin typeface="Cambria"/>
                <a:ea typeface="Cambria"/>
                <a:cs typeface="Cambria"/>
                <a:sym typeface="Cambria"/>
              </a:rPr>
              <a:t> sui </a:t>
            </a:r>
            <a:r>
              <a:rPr lang="en-US" dirty="0" err="1">
                <a:solidFill>
                  <a:schemeClr val="accent6">
                    <a:lumMod val="75000"/>
                  </a:schemeClr>
                </a:solidFill>
                <a:latin typeface="Cambria"/>
                <a:ea typeface="Cambria"/>
                <a:cs typeface="Cambria"/>
                <a:sym typeface="Cambria"/>
              </a:rPr>
              <a:t>redditi</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lavoro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dipendente</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addizionali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regionali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comunali</a:t>
            </a:r>
            <a:r>
              <a:rPr lang="en-US" dirty="0">
                <a:solidFill>
                  <a:srgbClr val="073763"/>
                </a:solidFill>
                <a:latin typeface="Cambria"/>
                <a:ea typeface="Cambria"/>
                <a:cs typeface="Cambria"/>
                <a:sym typeface="Cambria"/>
              </a:rPr>
              <a:t>.</a:t>
            </a:r>
            <a:endParaRPr sz="1700" dirty="0">
              <a:solidFill>
                <a:srgbClr val="073763"/>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g11a7ca69686_0_57"/>
          <p:cNvSpPr txBox="1"/>
          <p:nvPr/>
        </p:nvSpPr>
        <p:spPr>
          <a:xfrm>
            <a:off x="1483425" y="2902494"/>
            <a:ext cx="8703300" cy="105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500" b="1">
                <a:latin typeface="Arial Black"/>
                <a:ea typeface="Arial Black"/>
                <a:cs typeface="Arial Black"/>
                <a:sym typeface="Arial Black"/>
              </a:rPr>
              <a:t>DL Sostegni ter</a:t>
            </a:r>
            <a:endParaRPr sz="4500" b="1">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300"/>
              <a:buFont typeface="Arial"/>
              <a:buNone/>
            </a:pPr>
            <a:r>
              <a:rPr lang="en-US" sz="3900" b="1">
                <a:latin typeface="Arial Black"/>
                <a:ea typeface="Arial Black"/>
                <a:cs typeface="Arial Black"/>
                <a:sym typeface="Arial Black"/>
              </a:rPr>
              <a:t>DL 4/2022</a:t>
            </a:r>
            <a:endParaRPr sz="3900" b="1">
              <a:latin typeface="Arial Black"/>
              <a:ea typeface="Arial Black"/>
              <a:cs typeface="Arial Black"/>
              <a:sym typeface="Arial Black"/>
            </a:endParaRPr>
          </a:p>
        </p:txBody>
      </p:sp>
      <p:pic>
        <p:nvPicPr>
          <p:cNvPr id="216" name="Google Shape;216;g11a7ca69686_0_57"/>
          <p:cNvPicPr preferRelativeResize="0"/>
          <p:nvPr/>
        </p:nvPicPr>
        <p:blipFill rotWithShape="1">
          <a:blip r:embed="rId4">
            <a:alphaModFix/>
          </a:blip>
          <a:srcRect/>
          <a:stretch/>
        </p:blipFill>
        <p:spPr>
          <a:xfrm>
            <a:off x="10186725" y="362825"/>
            <a:ext cx="1718438" cy="34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1a7ca69686_0_69"/>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222" name="Google Shape;222;g11a7ca69686_0_69"/>
          <p:cNvSpPr txBox="1"/>
          <p:nvPr/>
        </p:nvSpPr>
        <p:spPr>
          <a:xfrm>
            <a:off x="562050" y="828600"/>
            <a:ext cx="11067900" cy="58194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Disposizioni</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materia</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sospensione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temporanea</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dell'ammortamento</a:t>
            </a:r>
            <a:r>
              <a:rPr lang="en-US" b="1" dirty="0">
                <a:solidFill>
                  <a:schemeClr val="accent6">
                    <a:lumMod val="75000"/>
                  </a:schemeClr>
                </a:solidFill>
                <a:latin typeface="Cambria"/>
                <a:ea typeface="Cambria"/>
                <a:cs typeface="Cambria"/>
                <a:sym typeface="Cambria"/>
              </a:rPr>
              <a:t> del </a:t>
            </a:r>
            <a:r>
              <a:rPr lang="en-US" b="1" dirty="0" err="1">
                <a:solidFill>
                  <a:schemeClr val="accent6">
                    <a:lumMod val="75000"/>
                  </a:schemeClr>
                </a:solidFill>
                <a:latin typeface="Cambria"/>
                <a:ea typeface="Cambria"/>
                <a:cs typeface="Cambria"/>
                <a:sym typeface="Cambria"/>
              </a:rPr>
              <a:t>costo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delle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immobilizzazioni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materiali</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immateriali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Estende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all’esercizio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corso</a:t>
            </a:r>
            <a:r>
              <a:rPr lang="en-US" dirty="0">
                <a:solidFill>
                  <a:schemeClr val="accent6">
                    <a:lumMod val="75000"/>
                  </a:schemeClr>
                </a:solidFill>
                <a:latin typeface="Cambria"/>
                <a:ea typeface="Cambria"/>
                <a:cs typeface="Cambria"/>
                <a:sym typeface="Cambria"/>
              </a:rPr>
              <a:t> al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2021 e a </a:t>
            </a:r>
            <a:r>
              <a:rPr lang="en-US" dirty="0" err="1">
                <a:solidFill>
                  <a:schemeClr val="accent6">
                    <a:lumMod val="75000"/>
                  </a:schemeClr>
                </a:solidFill>
                <a:latin typeface="Cambria"/>
                <a:ea typeface="Cambria"/>
                <a:cs typeface="Cambria"/>
                <a:sym typeface="Cambria"/>
              </a:rPr>
              <a:t>quello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corso</a:t>
            </a:r>
            <a:r>
              <a:rPr lang="en-US" dirty="0">
                <a:solidFill>
                  <a:schemeClr val="accent6">
                    <a:lumMod val="75000"/>
                  </a:schemeClr>
                </a:solidFill>
                <a:latin typeface="Cambria"/>
                <a:ea typeface="Cambria"/>
                <a:cs typeface="Cambria"/>
                <a:sym typeface="Cambria"/>
              </a:rPr>
              <a:t> al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2022 la </a:t>
            </a:r>
            <a:r>
              <a:rPr lang="en-US" dirty="0" err="1">
                <a:solidFill>
                  <a:schemeClr val="accent6">
                    <a:lumMod val="75000"/>
                  </a:schemeClr>
                </a:solidFill>
                <a:latin typeface="Cambria"/>
                <a:ea typeface="Cambria"/>
                <a:cs typeface="Cambria"/>
                <a:sym typeface="Cambria"/>
              </a:rPr>
              <a:t>facoltà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sospendere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temporaneamente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costo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immobilizzazioni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materiali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immateriali</a:t>
            </a:r>
            <a:r>
              <a:rPr lang="en-US" dirty="0">
                <a:solidFill>
                  <a:schemeClr val="accent6">
                    <a:lumMod val="75000"/>
                  </a:schemeClr>
                </a:solidFill>
                <a:latin typeface="Cambria"/>
                <a:ea typeface="Cambria"/>
                <a:cs typeface="Cambria"/>
                <a:sym typeface="Cambria"/>
              </a:rPr>
              <a:t>, per tutti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adottano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principi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contabili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internazionali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luogo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disporne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l’estensione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condizionata</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possesso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specifici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requisiti</a:t>
            </a:r>
            <a:r>
              <a:rPr lang="en-US" dirty="0">
                <a:solidFill>
                  <a:schemeClr val="accent6">
                    <a:lumMod val="75000"/>
                  </a:schemeClr>
                </a:solidFill>
                <a:latin typeface="Cambria"/>
                <a:ea typeface="Cambria"/>
                <a:cs typeface="Cambria"/>
                <a:sym typeface="Cambria"/>
              </a:rPr>
              <a:t>, al solo </a:t>
            </a:r>
            <a:r>
              <a:rPr lang="en-US" dirty="0" err="1">
                <a:solidFill>
                  <a:schemeClr val="accent6">
                    <a:lumMod val="75000"/>
                  </a:schemeClr>
                </a:solidFill>
                <a:latin typeface="Cambria"/>
                <a:ea typeface="Cambria"/>
                <a:cs typeface="Cambria"/>
                <a:sym typeface="Cambria"/>
              </a:rPr>
              <a:t>esercizio</a:t>
            </a:r>
            <a:r>
              <a:rPr lang="en-US" dirty="0">
                <a:solidFill>
                  <a:schemeClr val="accent6">
                    <a:lumMod val="75000"/>
                  </a:schemeClr>
                </a:solidFill>
                <a:latin typeface="Cambria"/>
                <a:ea typeface="Cambria"/>
                <a:cs typeface="Cambria"/>
                <a:sym typeface="Cambria"/>
              </a:rPr>
              <a:t> 2021.</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b="1"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Rimessione</a:t>
            </a:r>
            <a:r>
              <a:rPr lang="en-US" b="1" dirty="0">
                <a:solidFill>
                  <a:schemeClr val="accent6">
                    <a:lumMod val="75000"/>
                  </a:schemeClr>
                </a:solidFill>
                <a:latin typeface="Cambria"/>
                <a:ea typeface="Cambria"/>
                <a:cs typeface="Cambria"/>
                <a:sym typeface="Cambria"/>
              </a:rPr>
              <a:t> in termini per la </a:t>
            </a:r>
            <a:r>
              <a:rPr lang="en-US" b="1" dirty="0" err="1">
                <a:solidFill>
                  <a:schemeClr val="accent6">
                    <a:lumMod val="75000"/>
                  </a:schemeClr>
                </a:solidFill>
                <a:latin typeface="Cambria"/>
                <a:ea typeface="Cambria"/>
                <a:cs typeface="Cambria"/>
                <a:sym typeface="Cambria"/>
              </a:rPr>
              <a:t>Rottamazione-ter</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saldo</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stralcio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Rimette</a:t>
            </a:r>
            <a:r>
              <a:rPr lang="en-US" dirty="0">
                <a:solidFill>
                  <a:schemeClr val="accent6">
                    <a:lumMod val="75000"/>
                  </a:schemeClr>
                </a:solidFill>
                <a:latin typeface="Cambria"/>
                <a:ea typeface="Cambria"/>
                <a:cs typeface="Cambria"/>
                <a:sym typeface="Cambria"/>
              </a:rPr>
              <a:t> in termini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contribuenti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hanno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usufruito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alcuni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istituti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definizione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agevolata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carichi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affidati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all’agente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riscossione</a:t>
            </a:r>
            <a:r>
              <a:rPr lang="en-US" dirty="0">
                <a:solidFill>
                  <a:schemeClr val="accent6">
                    <a:lumMod val="75000"/>
                  </a:schemeClr>
                </a:solidFill>
                <a:latin typeface="Cambria"/>
                <a:ea typeface="Cambria"/>
                <a:cs typeface="Cambria"/>
                <a:sym typeface="Cambria"/>
              </a:rPr>
              <a:t> (cd. </a:t>
            </a:r>
            <a:r>
              <a:rPr lang="en-US" dirty="0" err="1">
                <a:solidFill>
                  <a:schemeClr val="accent6">
                    <a:lumMod val="75000"/>
                  </a:schemeClr>
                </a:solidFill>
                <a:latin typeface="Cambria"/>
                <a:ea typeface="Cambria"/>
                <a:cs typeface="Cambria"/>
                <a:sym typeface="Cambria"/>
              </a:rPr>
              <a:t>Rottamazione-ter</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saldo</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stralcio</a:t>
            </a:r>
            <a:r>
              <a:rPr lang="en-US" dirty="0">
                <a:solidFill>
                  <a:schemeClr val="accent6">
                    <a:lumMod val="75000"/>
                  </a:schemeClr>
                </a:solidFill>
                <a:latin typeface="Cambria"/>
                <a:ea typeface="Cambria"/>
                <a:cs typeface="Cambria"/>
                <a:sym typeface="Cambria"/>
              </a:rPr>
              <a:t>) e ne </a:t>
            </a:r>
            <a:r>
              <a:rPr lang="en-US" dirty="0" err="1">
                <a:solidFill>
                  <a:schemeClr val="accent6">
                    <a:lumMod val="75000"/>
                  </a:schemeClr>
                </a:solidFill>
                <a:latin typeface="Cambria"/>
                <a:ea typeface="Cambria"/>
                <a:cs typeface="Cambria"/>
                <a:sym typeface="Cambria"/>
              </a:rPr>
              <a:t>rimodula</a:t>
            </a:r>
            <a:r>
              <a:rPr lang="en-US" dirty="0">
                <a:solidFill>
                  <a:schemeClr val="accent6">
                    <a:lumMod val="75000"/>
                  </a:schemeClr>
                </a:solidFill>
                <a:latin typeface="Cambria"/>
                <a:ea typeface="Cambria"/>
                <a:cs typeface="Cambria"/>
                <a:sym typeface="Cambria"/>
              </a:rPr>
              <a:t> le </a:t>
            </a:r>
            <a:r>
              <a:rPr lang="en-US" dirty="0" err="1">
                <a:solidFill>
                  <a:schemeClr val="accent6">
                    <a:lumMod val="75000"/>
                  </a:schemeClr>
                </a:solidFill>
                <a:latin typeface="Cambria"/>
                <a:ea typeface="Cambria"/>
                <a:cs typeface="Cambria"/>
                <a:sym typeface="Cambria"/>
              </a:rPr>
              <a:t>scadenze</a:t>
            </a:r>
            <a:r>
              <a:rPr lang="en-US" dirty="0">
                <a:solidFill>
                  <a:schemeClr val="accent6">
                    <a:lumMod val="75000"/>
                  </a:schemeClr>
                </a:solidFill>
                <a:latin typeface="Cambria"/>
                <a:ea typeface="Cambria"/>
                <a:cs typeface="Cambria"/>
                <a:sym typeface="Cambria"/>
              </a:rPr>
              <a:t>. I </a:t>
            </a:r>
            <a:r>
              <a:rPr lang="en-US" dirty="0" err="1">
                <a:solidFill>
                  <a:schemeClr val="accent6">
                    <a:lumMod val="75000"/>
                  </a:schemeClr>
                </a:solidFill>
                <a:latin typeface="Cambria"/>
                <a:ea typeface="Cambria"/>
                <a:cs typeface="Cambria"/>
                <a:sym typeface="Cambria"/>
              </a:rPr>
              <a:t>pagamenti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relative rate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considerati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tempestivi</a:t>
            </a:r>
            <a:r>
              <a:rPr lang="en-US" dirty="0">
                <a:solidFill>
                  <a:schemeClr val="accent6">
                    <a:lumMod val="75000"/>
                  </a:schemeClr>
                </a:solidFill>
                <a:latin typeface="Cambria"/>
                <a:ea typeface="Cambria"/>
                <a:cs typeface="Cambria"/>
                <a:sym typeface="Cambria"/>
              </a:rPr>
              <a:t>, se </a:t>
            </a:r>
            <a:r>
              <a:rPr lang="en-US" dirty="0" err="1">
                <a:solidFill>
                  <a:schemeClr val="accent6">
                    <a:lumMod val="75000"/>
                  </a:schemeClr>
                </a:solidFill>
                <a:latin typeface="Cambria"/>
                <a:ea typeface="Cambria"/>
                <a:cs typeface="Cambria"/>
                <a:sym typeface="Cambria"/>
              </a:rPr>
              <a:t>effettuati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termine</a:t>
            </a:r>
            <a:r>
              <a:rPr lang="en-US" dirty="0">
                <a:solidFill>
                  <a:schemeClr val="accent6">
                    <a:lumMod val="75000"/>
                  </a:schemeClr>
                </a:solidFill>
                <a:latin typeface="Cambria"/>
                <a:ea typeface="Cambria"/>
                <a:cs typeface="Cambria"/>
                <a:sym typeface="Cambria"/>
              </a:rPr>
              <a:t> del 30 aprile 2022, per le rate in </a:t>
            </a:r>
            <a:r>
              <a:rPr lang="en-US" dirty="0" err="1">
                <a:solidFill>
                  <a:schemeClr val="accent6">
                    <a:lumMod val="75000"/>
                  </a:schemeClr>
                </a:solidFill>
                <a:latin typeface="Cambria"/>
                <a:ea typeface="Cambria"/>
                <a:cs typeface="Cambria"/>
                <a:sym typeface="Cambria"/>
              </a:rPr>
              <a:t>scadenza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2020. </a:t>
            </a:r>
            <a:r>
              <a:rPr lang="en-US" dirty="0" err="1">
                <a:solidFill>
                  <a:schemeClr val="accent6">
                    <a:lumMod val="75000"/>
                  </a:schemeClr>
                </a:solidFill>
                <a:latin typeface="Cambria"/>
                <a:ea typeface="Cambria"/>
                <a:cs typeface="Cambria"/>
                <a:sym typeface="Cambria"/>
              </a:rPr>
              <a:t>Entro</a:t>
            </a:r>
            <a:r>
              <a:rPr lang="en-US" dirty="0">
                <a:solidFill>
                  <a:schemeClr val="accent6">
                    <a:lumMod val="75000"/>
                  </a:schemeClr>
                </a:solidFill>
                <a:latin typeface="Cambria"/>
                <a:ea typeface="Cambria"/>
                <a:cs typeface="Cambria"/>
                <a:sym typeface="Cambria"/>
              </a:rPr>
              <a:t> il 31 </a:t>
            </a:r>
            <a:r>
              <a:rPr lang="en-US" dirty="0" err="1">
                <a:solidFill>
                  <a:schemeClr val="accent6">
                    <a:lumMod val="75000"/>
                  </a:schemeClr>
                </a:solidFill>
                <a:latin typeface="Cambria"/>
                <a:ea typeface="Cambria"/>
                <a:cs typeface="Cambria"/>
                <a:sym typeface="Cambria"/>
              </a:rPr>
              <a:t>luglio</a:t>
            </a:r>
            <a:r>
              <a:rPr lang="en-US" dirty="0">
                <a:solidFill>
                  <a:schemeClr val="accent6">
                    <a:lumMod val="75000"/>
                  </a:schemeClr>
                </a:solidFill>
                <a:latin typeface="Cambria"/>
                <a:ea typeface="Cambria"/>
                <a:cs typeface="Cambria"/>
                <a:sym typeface="Cambria"/>
              </a:rPr>
              <a:t> 2022 per quelle in </a:t>
            </a:r>
            <a:r>
              <a:rPr lang="en-US" dirty="0" err="1">
                <a:solidFill>
                  <a:schemeClr val="accent6">
                    <a:lumMod val="75000"/>
                  </a:schemeClr>
                </a:solidFill>
                <a:latin typeface="Cambria"/>
                <a:ea typeface="Cambria"/>
                <a:cs typeface="Cambria"/>
                <a:sym typeface="Cambria"/>
              </a:rPr>
              <a:t>scadenza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2021 ed </a:t>
            </a:r>
            <a:r>
              <a:rPr lang="en-US" dirty="0" err="1">
                <a:solidFill>
                  <a:schemeClr val="accent6">
                    <a:lumMod val="75000"/>
                  </a:schemeClr>
                </a:solidFill>
                <a:latin typeface="Cambria"/>
                <a:ea typeface="Cambria"/>
                <a:cs typeface="Cambria"/>
                <a:sym typeface="Cambria"/>
              </a:rPr>
              <a:t>entro</a:t>
            </a:r>
            <a:r>
              <a:rPr lang="en-US" dirty="0">
                <a:solidFill>
                  <a:schemeClr val="accent6">
                    <a:lumMod val="75000"/>
                  </a:schemeClr>
                </a:solidFill>
                <a:latin typeface="Cambria"/>
                <a:ea typeface="Cambria"/>
                <a:cs typeface="Cambria"/>
                <a:sym typeface="Cambria"/>
              </a:rPr>
              <a:t> il 30 </a:t>
            </a:r>
            <a:r>
              <a:rPr lang="en-US" dirty="0" err="1">
                <a:solidFill>
                  <a:schemeClr val="accent6">
                    <a:lumMod val="75000"/>
                  </a:schemeClr>
                </a:solidFill>
                <a:latin typeface="Cambria"/>
                <a:ea typeface="Cambria"/>
                <a:cs typeface="Cambria"/>
                <a:sym typeface="Cambria"/>
              </a:rPr>
              <a:t>novembre</a:t>
            </a:r>
            <a:r>
              <a:rPr lang="en-US" dirty="0">
                <a:solidFill>
                  <a:schemeClr val="accent6">
                    <a:lumMod val="75000"/>
                  </a:schemeClr>
                </a:solidFill>
                <a:latin typeface="Cambria"/>
                <a:ea typeface="Cambria"/>
                <a:cs typeface="Cambria"/>
                <a:sym typeface="Cambria"/>
              </a:rPr>
              <a:t> 2022 per quelle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scadenza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medesimo</a:t>
            </a:r>
            <a:r>
              <a:rPr lang="en-US" dirty="0">
                <a:solidFill>
                  <a:schemeClr val="accent6">
                    <a:lumMod val="75000"/>
                  </a:schemeClr>
                </a:solidFill>
                <a:latin typeface="Cambria"/>
                <a:ea typeface="Cambria"/>
                <a:cs typeface="Cambria"/>
                <a:sym typeface="Cambria"/>
              </a:rPr>
              <a:t> anno. Si </a:t>
            </a:r>
            <a:r>
              <a:rPr lang="en-US" dirty="0" err="1">
                <a:solidFill>
                  <a:schemeClr val="accent6">
                    <a:lumMod val="75000"/>
                  </a:schemeClr>
                </a:solidFill>
                <a:latin typeface="Cambria"/>
                <a:ea typeface="Cambria"/>
                <a:cs typeface="Cambria"/>
                <a:sym typeface="Cambria"/>
              </a:rPr>
              <a:t>chiarisce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estinte</a:t>
            </a:r>
            <a:r>
              <a:rPr lang="en-US" dirty="0">
                <a:solidFill>
                  <a:schemeClr val="accent6">
                    <a:lumMod val="75000"/>
                  </a:schemeClr>
                </a:solidFill>
                <a:latin typeface="Cambria"/>
                <a:ea typeface="Cambria"/>
                <a:cs typeface="Cambria"/>
                <a:sym typeface="Cambria"/>
              </a:rPr>
              <a:t> le procedure </a:t>
            </a:r>
            <a:r>
              <a:rPr lang="en-US" dirty="0" err="1">
                <a:solidFill>
                  <a:schemeClr val="accent6">
                    <a:lumMod val="75000"/>
                  </a:schemeClr>
                </a:solidFill>
                <a:latin typeface="Cambria"/>
                <a:ea typeface="Cambria"/>
                <a:cs typeface="Cambria"/>
                <a:sym typeface="Cambria"/>
              </a:rPr>
              <a:t>esecutive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eventualmente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avviate</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seguito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decorso</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precedente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termine</a:t>
            </a:r>
            <a:r>
              <a:rPr lang="en-US" dirty="0">
                <a:solidFill>
                  <a:schemeClr val="accent6">
                    <a:lumMod val="75000"/>
                  </a:schemeClr>
                </a:solidFill>
                <a:latin typeface="Cambria"/>
                <a:ea typeface="Cambria"/>
                <a:cs typeface="Cambria"/>
                <a:sym typeface="Cambria"/>
              </a:rPr>
              <a:t> del 9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2021, </a:t>
            </a:r>
            <a:r>
              <a:rPr lang="en-US" dirty="0" err="1">
                <a:solidFill>
                  <a:schemeClr val="accent6">
                    <a:lumMod val="75000"/>
                  </a:schemeClr>
                </a:solidFill>
                <a:latin typeface="Cambria"/>
                <a:ea typeface="Cambria"/>
                <a:cs typeface="Cambria"/>
                <a:sym typeface="Cambria"/>
              </a:rPr>
              <a:t>salva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l’acquisizione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definitiva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somme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eventualmente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versate</a:t>
            </a:r>
            <a:r>
              <a:rPr lang="en-US" dirty="0">
                <a:solidFill>
                  <a:schemeClr val="accent6">
                    <a:lumMod val="75000"/>
                  </a:schemeClr>
                </a:solidFill>
                <a:latin typeface="Cambria"/>
                <a:ea typeface="Cambria"/>
                <a:cs typeface="Cambria"/>
                <a:sym typeface="Cambria"/>
              </a:rPr>
              <a:t> prima del 27 </a:t>
            </a:r>
            <a:r>
              <a:rPr lang="en-US" dirty="0" err="1">
                <a:solidFill>
                  <a:schemeClr val="accent6">
                    <a:lumMod val="75000"/>
                  </a:schemeClr>
                </a:solidFill>
                <a:latin typeface="Cambria"/>
                <a:ea typeface="Cambria"/>
                <a:cs typeface="Cambria"/>
                <a:sym typeface="Cambria"/>
              </a:rPr>
              <a:t>gennaio</a:t>
            </a:r>
            <a:r>
              <a:rPr lang="en-US" dirty="0">
                <a:solidFill>
                  <a:schemeClr val="accent6">
                    <a:lumMod val="75000"/>
                  </a:schemeClr>
                </a:solidFill>
                <a:latin typeface="Cambria"/>
                <a:ea typeface="Cambria"/>
                <a:cs typeface="Cambria"/>
                <a:sym typeface="Cambria"/>
              </a:rPr>
              <a:t> 2022.</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Proroga</a:t>
            </a:r>
            <a:r>
              <a:rPr lang="en-US" b="1" dirty="0">
                <a:solidFill>
                  <a:schemeClr val="accent6">
                    <a:lumMod val="75000"/>
                  </a:schemeClr>
                </a:solidFill>
                <a:latin typeface="Cambria"/>
                <a:ea typeface="Cambria"/>
                <a:cs typeface="Cambria"/>
                <a:sym typeface="Cambria"/>
              </a:rPr>
              <a:t> termini </a:t>
            </a:r>
            <a:r>
              <a:rPr lang="en-US" b="1" dirty="0" err="1">
                <a:solidFill>
                  <a:schemeClr val="accent6">
                    <a:lumMod val="75000"/>
                  </a:schemeClr>
                </a:solidFill>
                <a:latin typeface="Cambria"/>
                <a:ea typeface="Cambria"/>
                <a:cs typeface="Cambria"/>
                <a:sym typeface="Cambria"/>
              </a:rPr>
              <a:t>comunicazione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cessione</a:t>
            </a:r>
            <a:r>
              <a:rPr lang="en-US" b="1" dirty="0">
                <a:solidFill>
                  <a:schemeClr val="accent6">
                    <a:lumMod val="75000"/>
                  </a:schemeClr>
                </a:solidFill>
                <a:latin typeface="Cambria"/>
                <a:ea typeface="Cambria"/>
                <a:cs typeface="Cambria"/>
                <a:sym typeface="Cambria"/>
              </a:rPr>
              <a:t> del </a:t>
            </a: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o </a:t>
            </a:r>
            <a:r>
              <a:rPr lang="en-US" b="1" dirty="0" err="1">
                <a:solidFill>
                  <a:schemeClr val="accent6">
                    <a:lumMod val="75000"/>
                  </a:schemeClr>
                </a:solidFill>
                <a:latin typeface="Cambria"/>
                <a:ea typeface="Cambria"/>
                <a:cs typeface="Cambria"/>
                <a:sym typeface="Cambria"/>
              </a:rPr>
              <a:t>sconto</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fattura</a:t>
            </a:r>
            <a:r>
              <a:rPr lang="en-US" b="1" dirty="0">
                <a:solidFill>
                  <a:schemeClr val="accent6">
                    <a:lumMod val="75000"/>
                  </a:schemeClr>
                </a:solidFill>
                <a:latin typeface="Cambria"/>
                <a:ea typeface="Cambria"/>
                <a:cs typeface="Cambria"/>
                <a:sym typeface="Cambria"/>
              </a:rPr>
              <a:t> e </a:t>
            </a:r>
            <a:r>
              <a:rPr lang="en-US" b="1" dirty="0" err="1">
                <a:solidFill>
                  <a:schemeClr val="accent6">
                    <a:lumMod val="75000"/>
                  </a:schemeClr>
                </a:solidFill>
                <a:latin typeface="Cambria"/>
                <a:ea typeface="Cambria"/>
                <a:cs typeface="Cambria"/>
                <a:sym typeface="Cambria"/>
              </a:rPr>
              <a:t>dichiarazione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precompilata</a:t>
            </a:r>
            <a:r>
              <a:rPr lang="en-US" b="1"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Proroga</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termine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entro</a:t>
            </a:r>
            <a:r>
              <a:rPr lang="en-US" dirty="0">
                <a:solidFill>
                  <a:schemeClr val="accent6">
                    <a:lumMod val="75000"/>
                  </a:schemeClr>
                </a:solidFill>
                <a:latin typeface="Cambria"/>
                <a:ea typeface="Cambria"/>
                <a:cs typeface="Cambria"/>
                <a:sym typeface="Cambria"/>
              </a:rPr>
              <a:t> cui </a:t>
            </a:r>
            <a:r>
              <a:rPr lang="en-US" dirty="0" err="1">
                <a:solidFill>
                  <a:schemeClr val="accent6">
                    <a:lumMod val="75000"/>
                  </a:schemeClr>
                </a:solidFill>
                <a:latin typeface="Cambria"/>
                <a:ea typeface="Cambria"/>
                <a:cs typeface="Cambria"/>
                <a:sym typeface="Cambria"/>
              </a:rPr>
              <a:t>deve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essere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trasmessa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all’Agenzia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entrate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comunicazione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dell’opzione</a:t>
            </a:r>
            <a:r>
              <a:rPr lang="en-US" dirty="0">
                <a:solidFill>
                  <a:schemeClr val="accent6">
                    <a:lumMod val="75000"/>
                  </a:schemeClr>
                </a:solidFill>
                <a:latin typeface="Cambria"/>
                <a:ea typeface="Cambria"/>
                <a:cs typeface="Cambria"/>
                <a:sym typeface="Cambria"/>
              </a:rPr>
              <a:t> per la </a:t>
            </a:r>
            <a:r>
              <a:rPr lang="en-US" dirty="0" err="1">
                <a:solidFill>
                  <a:schemeClr val="accent6">
                    <a:lumMod val="75000"/>
                  </a:schemeClr>
                </a:solidFill>
                <a:latin typeface="Cambria"/>
                <a:ea typeface="Cambria"/>
                <a:cs typeface="Cambria"/>
                <a:sym typeface="Cambria"/>
              </a:rPr>
              <a:t>cessione</a:t>
            </a:r>
            <a:r>
              <a:rPr lang="en-US" dirty="0">
                <a:solidFill>
                  <a:schemeClr val="accent6">
                    <a:lumMod val="75000"/>
                  </a:schemeClr>
                </a:solidFill>
                <a:latin typeface="Cambria"/>
                <a:ea typeface="Cambria"/>
                <a:cs typeface="Cambria"/>
                <a:sym typeface="Cambria"/>
              </a:rPr>
              <a:t> o per lo </a:t>
            </a:r>
            <a:r>
              <a:rPr lang="en-US" dirty="0" err="1">
                <a:solidFill>
                  <a:schemeClr val="accent6">
                    <a:lumMod val="75000"/>
                  </a:schemeClr>
                </a:solidFill>
                <a:latin typeface="Cambria"/>
                <a:ea typeface="Cambria"/>
                <a:cs typeface="Cambria"/>
                <a:sym typeface="Cambria"/>
              </a:rPr>
              <a:t>sconto</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fattura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relativa</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detrazioni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spettanti</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alcuni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interventi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edilizi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nonché</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termine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entro</a:t>
            </a:r>
            <a:r>
              <a:rPr lang="en-US" dirty="0">
                <a:solidFill>
                  <a:schemeClr val="accent6">
                    <a:lumMod val="75000"/>
                  </a:schemeClr>
                </a:solidFill>
                <a:latin typeface="Cambria"/>
                <a:ea typeface="Cambria"/>
                <a:cs typeface="Cambria"/>
                <a:sym typeface="Cambria"/>
              </a:rPr>
              <a:t> il quale </a:t>
            </a:r>
            <a:r>
              <a:rPr lang="en-US" dirty="0" err="1">
                <a:solidFill>
                  <a:schemeClr val="accent6">
                    <a:lumMod val="75000"/>
                  </a:schemeClr>
                </a:solidFill>
                <a:latin typeface="Cambria"/>
                <a:ea typeface="Cambria"/>
                <a:cs typeface="Cambria"/>
                <a:sym typeface="Cambria"/>
              </a:rPr>
              <a:t>l’Agenzia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medesima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rende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disponibile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telematicamente</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dichiarazione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precompilata</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Sospensione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pagamenti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nei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territori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colpiti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dagli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eventi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sismici</a:t>
            </a:r>
            <a:r>
              <a:rPr lang="en-US" b="1" dirty="0">
                <a:solidFill>
                  <a:schemeClr val="accent6">
                    <a:lumMod val="75000"/>
                  </a:schemeClr>
                </a:solidFill>
                <a:latin typeface="Cambria"/>
                <a:ea typeface="Cambria"/>
                <a:cs typeface="Cambria"/>
                <a:sym typeface="Cambria"/>
              </a:rPr>
              <a:t> del 2016-2017</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Differisce</a:t>
            </a:r>
            <a:r>
              <a:rPr lang="en-US" dirty="0">
                <a:solidFill>
                  <a:schemeClr val="accent6">
                    <a:lumMod val="75000"/>
                  </a:schemeClr>
                </a:solidFill>
                <a:latin typeface="Cambria"/>
                <a:ea typeface="Cambria"/>
                <a:cs typeface="Cambria"/>
                <a:sym typeface="Cambria"/>
              </a:rPr>
              <a:t> dal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2021 al 31 </a:t>
            </a:r>
            <a:r>
              <a:rPr lang="en-US" dirty="0" err="1">
                <a:solidFill>
                  <a:schemeClr val="accent6">
                    <a:lumMod val="75000"/>
                  </a:schemeClr>
                </a:solidFill>
                <a:latin typeface="Cambria"/>
                <a:ea typeface="Cambria"/>
                <a:cs typeface="Cambria"/>
                <a:sym typeface="Cambria"/>
              </a:rPr>
              <a:t>dicembre</a:t>
            </a:r>
            <a:r>
              <a:rPr lang="en-US" dirty="0">
                <a:solidFill>
                  <a:schemeClr val="accent6">
                    <a:lumMod val="75000"/>
                  </a:schemeClr>
                </a:solidFill>
                <a:latin typeface="Cambria"/>
                <a:ea typeface="Cambria"/>
                <a:cs typeface="Cambria"/>
                <a:sym typeface="Cambria"/>
              </a:rPr>
              <a:t> 2022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termini </a:t>
            </a:r>
            <a:r>
              <a:rPr lang="en-US" dirty="0" err="1">
                <a:solidFill>
                  <a:schemeClr val="accent6">
                    <a:lumMod val="75000"/>
                  </a:schemeClr>
                </a:solidFill>
                <a:latin typeface="Cambria"/>
                <a:ea typeface="Cambria"/>
                <a:cs typeface="Cambria"/>
                <a:sym typeface="Cambria"/>
              </a:rPr>
              <a:t>riguardanti</a:t>
            </a:r>
            <a:r>
              <a:rPr lang="en-US" dirty="0">
                <a:solidFill>
                  <a:schemeClr val="accent6">
                    <a:lumMod val="75000"/>
                  </a:schemeClr>
                </a:solidFill>
                <a:latin typeface="Cambria"/>
                <a:ea typeface="Cambria"/>
                <a:cs typeface="Cambria"/>
                <a:sym typeface="Cambria"/>
              </a:rPr>
              <a:t> la </a:t>
            </a:r>
            <a:r>
              <a:rPr lang="en-US" dirty="0" err="1">
                <a:solidFill>
                  <a:schemeClr val="accent6">
                    <a:lumMod val="75000"/>
                  </a:schemeClr>
                </a:solidFill>
                <a:latin typeface="Cambria"/>
                <a:ea typeface="Cambria"/>
                <a:cs typeface="Cambria"/>
                <a:sym typeface="Cambria"/>
              </a:rPr>
              <a:t>sospensione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pagamento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finanziamenti</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rate di </a:t>
            </a:r>
            <a:r>
              <a:rPr lang="en-US" dirty="0" err="1">
                <a:solidFill>
                  <a:schemeClr val="accent6">
                    <a:lumMod val="75000"/>
                  </a:schemeClr>
                </a:solidFill>
                <a:latin typeface="Cambria"/>
                <a:ea typeface="Cambria"/>
                <a:cs typeface="Cambria"/>
                <a:sym typeface="Cambria"/>
              </a:rPr>
              <a:t>mutui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prevista</a:t>
            </a:r>
            <a:r>
              <a:rPr lang="en-US" dirty="0">
                <a:solidFill>
                  <a:schemeClr val="accent6">
                    <a:lumMod val="75000"/>
                  </a:schemeClr>
                </a:solidFill>
                <a:latin typeface="Cambria"/>
                <a:ea typeface="Cambria"/>
                <a:cs typeface="Cambria"/>
                <a:sym typeface="Cambria"/>
              </a:rPr>
              <a:t> per le </a:t>
            </a:r>
            <a:r>
              <a:rPr lang="en-US" dirty="0" err="1">
                <a:solidFill>
                  <a:schemeClr val="accent6">
                    <a:lumMod val="75000"/>
                  </a:schemeClr>
                </a:solidFill>
                <a:latin typeface="Cambria"/>
                <a:ea typeface="Cambria"/>
                <a:cs typeface="Cambria"/>
                <a:sym typeface="Cambria"/>
              </a:rPr>
              <a:t>attività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economiche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produttive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soggetti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privati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territori</a:t>
            </a:r>
            <a:r>
              <a:rPr lang="en-US" dirty="0">
                <a:solidFill>
                  <a:schemeClr val="accent6">
                    <a:lumMod val="75000"/>
                  </a:schemeClr>
                </a:solidFill>
                <a:latin typeface="Cambria"/>
                <a:ea typeface="Cambria"/>
                <a:cs typeface="Cambria"/>
                <a:sym typeface="Cambria"/>
              </a:rPr>
              <a:t> di Abruzzo, Lazio, Marche e Umbria, </a:t>
            </a:r>
            <a:r>
              <a:rPr lang="en-US" dirty="0" err="1">
                <a:solidFill>
                  <a:schemeClr val="accent6">
                    <a:lumMod val="75000"/>
                  </a:schemeClr>
                </a:solidFill>
                <a:latin typeface="Cambria"/>
                <a:ea typeface="Cambria"/>
                <a:cs typeface="Cambria"/>
                <a:sym typeface="Cambria"/>
              </a:rPr>
              <a:t>colpiti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eventi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sismici</a:t>
            </a:r>
            <a:r>
              <a:rPr lang="en-US" dirty="0">
                <a:solidFill>
                  <a:schemeClr val="accent6">
                    <a:lumMod val="75000"/>
                  </a:schemeClr>
                </a:solidFill>
                <a:latin typeface="Cambria"/>
                <a:ea typeface="Cambria"/>
                <a:cs typeface="Cambria"/>
                <a:sym typeface="Cambria"/>
              </a:rPr>
              <a:t> del 2016-2017), e la </a:t>
            </a:r>
            <a:r>
              <a:rPr lang="en-US" dirty="0" err="1">
                <a:solidFill>
                  <a:schemeClr val="accent6">
                    <a:lumMod val="75000"/>
                  </a:schemeClr>
                </a:solidFill>
                <a:latin typeface="Cambria"/>
                <a:ea typeface="Cambria"/>
                <a:cs typeface="Cambria"/>
                <a:sym typeface="Cambria"/>
              </a:rPr>
              <a:t>sospensione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automatica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medesimi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pagamenti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caso</a:t>
            </a:r>
            <a:r>
              <a:rPr lang="en-US" dirty="0">
                <a:solidFill>
                  <a:schemeClr val="accent6">
                    <a:lumMod val="75000"/>
                  </a:schemeClr>
                </a:solidFill>
                <a:latin typeface="Cambria"/>
                <a:ea typeface="Cambria"/>
                <a:cs typeface="Cambria"/>
                <a:sym typeface="Cambria"/>
              </a:rPr>
              <a:t> in cui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beneficiari</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siano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avvisati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banche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dagli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intermediari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finanziari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merito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all’esercizio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facoltà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sospensione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pagamenti</a:t>
            </a:r>
            <a:r>
              <a:rPr lang="en-US" dirty="0">
                <a:solidFill>
                  <a:schemeClr val="accent6">
                    <a:lumMod val="75000"/>
                  </a:schemeClr>
                </a:solidFill>
                <a:latin typeface="Cambria"/>
                <a:ea typeface="Cambria"/>
                <a:cs typeface="Cambria"/>
                <a:sym typeface="Cambria"/>
              </a:rPr>
              <a:t>.</a:t>
            </a:r>
            <a:endParaRPr dirty="0">
              <a:solidFill>
                <a:schemeClr val="accent6">
                  <a:lumMod val="75000"/>
                </a:schemeClr>
              </a:solidFill>
              <a:highlight>
                <a:srgbClr val="FFFFFF"/>
              </a:highlight>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sz="1300" dirty="0">
              <a:solidFill>
                <a:srgbClr val="666666"/>
              </a:solidFill>
              <a:latin typeface="Georgia"/>
              <a:ea typeface="Georgia"/>
              <a:cs typeface="Georgia"/>
              <a:sym typeface="Georgia"/>
            </a:endParaRPr>
          </a:p>
          <a:p>
            <a:pPr marL="0" lvl="0" indent="0" algn="just" rtl="0">
              <a:lnSpc>
                <a:spcPct val="115000"/>
              </a:lnSpc>
              <a:spcBef>
                <a:spcPts val="0"/>
              </a:spcBef>
              <a:spcAft>
                <a:spcPts val="0"/>
              </a:spcAft>
              <a:buClr>
                <a:schemeClr val="dk1"/>
              </a:buClr>
              <a:buSzPts val="1100"/>
              <a:buFont typeface="Arial"/>
              <a:buNone/>
            </a:pPr>
            <a:endParaRPr sz="1300" u="sng" dirty="0">
              <a:solidFill>
                <a:srgbClr val="666666"/>
              </a:solidFill>
              <a:highlight>
                <a:srgbClr val="F4CCCC"/>
              </a:highlight>
              <a:latin typeface="Georgia"/>
              <a:ea typeface="Georgia"/>
              <a:cs typeface="Georgia"/>
              <a:sym typeface="Georgia"/>
            </a:endParaRPr>
          </a:p>
          <a:p>
            <a:pPr marL="0" marR="0" lvl="0" indent="0" algn="just" rtl="0">
              <a:lnSpc>
                <a:spcPct val="115000"/>
              </a:lnSpc>
              <a:spcBef>
                <a:spcPts val="1000"/>
              </a:spcBef>
              <a:spcAft>
                <a:spcPts val="0"/>
              </a:spcAft>
              <a:buClr>
                <a:schemeClr val="dk1"/>
              </a:buClr>
              <a:buSzPts val="1100"/>
              <a:buFont typeface="Arial"/>
              <a:buNone/>
            </a:pPr>
            <a:endParaRPr sz="1300"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300" b="0" i="0" u="none" strike="noStrike" cap="none" dirty="0">
              <a:solidFill>
                <a:srgbClr val="0C343D"/>
              </a:solidFill>
              <a:latin typeface="Cambria"/>
              <a:ea typeface="Cambria"/>
              <a:cs typeface="Cambria"/>
              <a:sym typeface="Cambria"/>
            </a:endParaRPr>
          </a:p>
        </p:txBody>
      </p:sp>
      <p:pic>
        <p:nvPicPr>
          <p:cNvPr id="223" name="Google Shape;223;g11a7ca69686_0_69"/>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24" name="Google Shape;224;g11a7ca69686_0_69"/>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Fisco</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1a7ca69686_0_76"/>
          <p:cNvSpPr txBox="1">
            <a:spLocks noGrp="1"/>
          </p:cNvSpPr>
          <p:nvPr>
            <p:ph type="sldNum" idx="12"/>
          </p:nvPr>
        </p:nvSpPr>
        <p:spPr>
          <a:xfrm>
            <a:off x="8917200" y="638161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30" name="Google Shape;230;g11a7ca69686_0_76"/>
          <p:cNvSpPr txBox="1"/>
          <p:nvPr/>
        </p:nvSpPr>
        <p:spPr>
          <a:xfrm>
            <a:off x="574175" y="1410626"/>
            <a:ext cx="10799100" cy="42324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Credito</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d'imposta</a:t>
            </a:r>
            <a:r>
              <a:rPr lang="en-US" b="1" dirty="0">
                <a:solidFill>
                  <a:schemeClr val="accent6">
                    <a:lumMod val="75000"/>
                  </a:schemeClr>
                </a:solidFill>
                <a:latin typeface="Cambria"/>
                <a:ea typeface="Cambria"/>
                <a:cs typeface="Cambria"/>
                <a:sym typeface="Cambria"/>
              </a:rPr>
              <a:t> in </a:t>
            </a:r>
            <a:r>
              <a:rPr lang="en-US" b="1" dirty="0" err="1">
                <a:solidFill>
                  <a:schemeClr val="accent6">
                    <a:lumMod val="75000"/>
                  </a:schemeClr>
                </a:solidFill>
                <a:latin typeface="Cambria"/>
                <a:ea typeface="Cambria"/>
                <a:cs typeface="Cambria"/>
                <a:sym typeface="Cambria"/>
              </a:rPr>
              <a:t>favore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imprese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turistiche</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canoni</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locazione</a:t>
            </a:r>
            <a:r>
              <a:rPr lang="en-US" b="1" dirty="0">
                <a:solidFill>
                  <a:schemeClr val="accent6">
                    <a:lumMod val="75000"/>
                  </a:schemeClr>
                </a:solidFill>
                <a:latin typeface="Cambria"/>
                <a:ea typeface="Cambria"/>
                <a:cs typeface="Cambria"/>
                <a:sym typeface="Cambria"/>
              </a:rPr>
              <a:t> di </a:t>
            </a:r>
            <a:r>
              <a:rPr lang="en-US" b="1" dirty="0" err="1">
                <a:solidFill>
                  <a:schemeClr val="accent6">
                    <a:lumMod val="75000"/>
                  </a:schemeClr>
                </a:solidFill>
                <a:latin typeface="Cambria"/>
                <a:ea typeface="Cambria"/>
                <a:cs typeface="Cambria"/>
                <a:sym typeface="Cambria"/>
              </a:rPr>
              <a:t>immobili</a:t>
            </a:r>
            <a:r>
              <a:rPr lang="en-US" b="1" dirty="0">
                <a:solidFill>
                  <a:schemeClr val="accent6">
                    <a:lumMod val="75000"/>
                  </a:schemeClr>
                </a:solidFill>
                <a:latin typeface="Cambria"/>
                <a:ea typeface="Cambria"/>
                <a:cs typeface="Cambria"/>
                <a:sym typeface="Cambria"/>
              </a:rPr>
              <a:t>:</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Proroga</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mesi</a:t>
            </a:r>
            <a:r>
              <a:rPr lang="en-US" dirty="0">
                <a:solidFill>
                  <a:schemeClr val="accent6">
                    <a:lumMod val="75000"/>
                  </a:schemeClr>
                </a:solidFill>
                <a:latin typeface="Cambria"/>
                <a:ea typeface="Cambria"/>
                <a:cs typeface="Cambria"/>
                <a:sym typeface="Cambria"/>
              </a:rPr>
              <a:t> da </a:t>
            </a:r>
            <a:r>
              <a:rPr lang="en-US" dirty="0" err="1">
                <a:solidFill>
                  <a:schemeClr val="accent6">
                    <a:lumMod val="75000"/>
                  </a:schemeClr>
                </a:solidFill>
                <a:latin typeface="Cambria"/>
                <a:ea typeface="Cambria"/>
                <a:cs typeface="Cambria"/>
                <a:sym typeface="Cambria"/>
              </a:rPr>
              <a:t>gennaio</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marzo</a:t>
            </a:r>
            <a:r>
              <a:rPr lang="en-US" dirty="0">
                <a:solidFill>
                  <a:schemeClr val="accent6">
                    <a:lumMod val="75000"/>
                  </a:schemeClr>
                </a:solidFill>
                <a:latin typeface="Cambria"/>
                <a:ea typeface="Cambria"/>
                <a:cs typeface="Cambria"/>
                <a:sym typeface="Cambria"/>
              </a:rPr>
              <a:t> 2022 la </a:t>
            </a:r>
            <a:r>
              <a:rPr lang="en-US" dirty="0" err="1">
                <a:solidFill>
                  <a:schemeClr val="accent6">
                    <a:lumMod val="75000"/>
                  </a:schemeClr>
                </a:solidFill>
                <a:latin typeface="Cambria"/>
                <a:ea typeface="Cambria"/>
                <a:cs typeface="Cambria"/>
                <a:sym typeface="Cambria"/>
              </a:rPr>
              <a:t>possibilità</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usufruire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relativo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all'ammontare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mensile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canone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locazione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immobili</a:t>
            </a:r>
            <a:r>
              <a:rPr lang="en-US" dirty="0">
                <a:solidFill>
                  <a:schemeClr val="accent6">
                    <a:lumMod val="75000"/>
                  </a:schemeClr>
                </a:solidFill>
                <a:latin typeface="Cambria"/>
                <a:ea typeface="Cambria"/>
                <a:cs typeface="Cambria"/>
                <a:sym typeface="Cambria"/>
              </a:rPr>
              <a:t> a </a:t>
            </a:r>
            <a:r>
              <a:rPr lang="en-US" dirty="0" err="1">
                <a:solidFill>
                  <a:schemeClr val="accent6">
                    <a:lumMod val="75000"/>
                  </a:schemeClr>
                </a:solidFill>
                <a:latin typeface="Cambria"/>
                <a:ea typeface="Cambria"/>
                <a:cs typeface="Cambria"/>
                <a:sym typeface="Cambria"/>
              </a:rPr>
              <a:t>uso</a:t>
            </a:r>
            <a:r>
              <a:rPr lang="en-US" dirty="0">
                <a:solidFill>
                  <a:schemeClr val="accent6">
                    <a:lumMod val="75000"/>
                  </a:schemeClr>
                </a:solidFill>
                <a:latin typeface="Cambria"/>
                <a:ea typeface="Cambria"/>
                <a:cs typeface="Cambria"/>
                <a:sym typeface="Cambria"/>
              </a:rPr>
              <a:t> non </a:t>
            </a:r>
            <a:r>
              <a:rPr lang="en-US" dirty="0" err="1">
                <a:solidFill>
                  <a:schemeClr val="accent6">
                    <a:lumMod val="75000"/>
                  </a:schemeClr>
                </a:solidFill>
                <a:latin typeface="Cambria"/>
                <a:ea typeface="Cambria"/>
                <a:cs typeface="Cambria"/>
                <a:sym typeface="Cambria"/>
              </a:rPr>
              <a:t>abitativo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destinati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svolgimento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dell’attività</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industriale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commerciale</a:t>
            </a:r>
            <a:r>
              <a:rPr lang="en-US" dirty="0">
                <a:solidFill>
                  <a:schemeClr val="accent6">
                    <a:lumMod val="75000"/>
                  </a:schemeClr>
                </a:solidFill>
                <a:latin typeface="Cambria"/>
                <a:ea typeface="Cambria"/>
                <a:cs typeface="Cambria"/>
                <a:sym typeface="Cambria"/>
              </a:rPr>
              <a:t> o </a:t>
            </a:r>
            <a:r>
              <a:rPr lang="en-US" dirty="0" err="1">
                <a:solidFill>
                  <a:schemeClr val="accent6">
                    <a:lumMod val="75000"/>
                  </a:schemeClr>
                </a:solidFill>
                <a:latin typeface="Cambria"/>
                <a:ea typeface="Cambria"/>
                <a:cs typeface="Cambria"/>
                <a:sym typeface="Cambria"/>
              </a:rPr>
              <a:t>artigianale</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all’ammontare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mensile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canoni</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affitto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d’azienda</a:t>
            </a:r>
            <a:r>
              <a:rPr lang="en-US" dirty="0">
                <a:solidFill>
                  <a:schemeClr val="accent6">
                    <a:lumMod val="75000"/>
                  </a:schemeClr>
                </a:solidFill>
                <a:latin typeface="Cambria"/>
                <a:ea typeface="Cambria"/>
                <a:cs typeface="Cambria"/>
                <a:sym typeface="Cambria"/>
              </a:rPr>
              <a:t>, per 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settore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turistico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che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hanno</a:t>
            </a:r>
            <a:r>
              <a:rPr lang="en-US" dirty="0">
                <a:solidFill>
                  <a:schemeClr val="accent6">
                    <a:lumMod val="75000"/>
                  </a:schemeClr>
                </a:solidFill>
                <a:latin typeface="Cambria"/>
                <a:ea typeface="Cambria"/>
                <a:cs typeface="Cambria"/>
                <a:sym typeface="Cambria"/>
              </a:rPr>
              <a:t> subito </a:t>
            </a:r>
            <a:r>
              <a:rPr lang="en-US" dirty="0" err="1">
                <a:solidFill>
                  <a:schemeClr val="accent6">
                    <a:lumMod val="75000"/>
                  </a:schemeClr>
                </a:solidFill>
                <a:latin typeface="Cambria"/>
                <a:ea typeface="Cambria"/>
                <a:cs typeface="Cambria"/>
                <a:sym typeface="Cambria"/>
              </a:rPr>
              <a:t>una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diminuzione</a:t>
            </a:r>
            <a:r>
              <a:rPr lang="en-US" dirty="0">
                <a:solidFill>
                  <a:schemeClr val="accent6">
                    <a:lumMod val="75000"/>
                  </a:schemeClr>
                </a:solidFill>
                <a:latin typeface="Cambria"/>
                <a:ea typeface="Cambria"/>
                <a:cs typeface="Cambria"/>
                <a:sym typeface="Cambria"/>
              </a:rPr>
              <a:t> del </a:t>
            </a:r>
            <a:r>
              <a:rPr lang="en-US" dirty="0" err="1">
                <a:solidFill>
                  <a:schemeClr val="accent6">
                    <a:lumMod val="75000"/>
                  </a:schemeClr>
                </a:solidFill>
                <a:latin typeface="Cambria"/>
                <a:ea typeface="Cambria"/>
                <a:cs typeface="Cambria"/>
                <a:sym typeface="Cambria"/>
              </a:rPr>
              <a:t>fatturato</a:t>
            </a:r>
            <a:r>
              <a:rPr lang="en-US" dirty="0">
                <a:solidFill>
                  <a:schemeClr val="accent6">
                    <a:lumMod val="75000"/>
                  </a:schemeClr>
                </a:solidFill>
                <a:latin typeface="Cambria"/>
                <a:ea typeface="Cambria"/>
                <a:cs typeface="Cambria"/>
                <a:sym typeface="Cambria"/>
              </a:rPr>
              <a:t> o </a:t>
            </a:r>
            <a:r>
              <a:rPr lang="en-US" dirty="0" err="1">
                <a:solidFill>
                  <a:schemeClr val="accent6">
                    <a:lumMod val="75000"/>
                  </a:schemeClr>
                </a:solidFill>
                <a:latin typeface="Cambria"/>
                <a:ea typeface="Cambria"/>
                <a:cs typeface="Cambria"/>
                <a:sym typeface="Cambria"/>
              </a:rPr>
              <a:t>dei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corrispettivi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mese di </a:t>
            </a:r>
            <a:r>
              <a:rPr lang="en-US" dirty="0" err="1">
                <a:solidFill>
                  <a:schemeClr val="accent6">
                    <a:lumMod val="75000"/>
                  </a:schemeClr>
                </a:solidFill>
                <a:latin typeface="Cambria"/>
                <a:ea typeface="Cambria"/>
                <a:cs typeface="Cambria"/>
                <a:sym typeface="Cambria"/>
              </a:rPr>
              <a:t>riferimento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dell'anno</a:t>
            </a:r>
            <a:r>
              <a:rPr lang="en-US" dirty="0">
                <a:solidFill>
                  <a:schemeClr val="accent6">
                    <a:lumMod val="75000"/>
                  </a:schemeClr>
                </a:solidFill>
                <a:latin typeface="Cambria"/>
                <a:ea typeface="Cambria"/>
                <a:cs typeface="Cambria"/>
                <a:sym typeface="Cambria"/>
              </a:rPr>
              <a:t> 2022 di </a:t>
            </a:r>
            <a:r>
              <a:rPr lang="en-US" dirty="0" err="1">
                <a:solidFill>
                  <a:schemeClr val="accent6">
                    <a:lumMod val="75000"/>
                  </a:schemeClr>
                </a:solidFill>
                <a:latin typeface="Cambria"/>
                <a:ea typeface="Cambria"/>
                <a:cs typeface="Cambria"/>
                <a:sym typeface="Cambria"/>
              </a:rPr>
              <a:t>almeno</a:t>
            </a:r>
            <a:r>
              <a:rPr lang="en-US" dirty="0">
                <a:solidFill>
                  <a:schemeClr val="accent6">
                    <a:lumMod val="75000"/>
                  </a:schemeClr>
                </a:solidFill>
                <a:latin typeface="Cambria"/>
                <a:ea typeface="Cambria"/>
                <a:cs typeface="Cambria"/>
                <a:sym typeface="Cambria"/>
              </a:rPr>
              <a:t> il 50 per cento rispetto </a:t>
            </a:r>
            <a:r>
              <a:rPr lang="en-US" dirty="0" err="1">
                <a:solidFill>
                  <a:schemeClr val="accent6">
                    <a:lumMod val="75000"/>
                  </a:schemeClr>
                </a:solidFill>
                <a:latin typeface="Cambria"/>
                <a:ea typeface="Cambria"/>
                <a:cs typeface="Cambria"/>
                <a:sym typeface="Cambria"/>
              </a:rPr>
              <a:t>allo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stesso</a:t>
            </a:r>
            <a:r>
              <a:rPr lang="en-US" dirty="0">
                <a:solidFill>
                  <a:schemeClr val="accent6">
                    <a:lumMod val="75000"/>
                  </a:schemeClr>
                </a:solidFill>
                <a:latin typeface="Cambria"/>
                <a:ea typeface="Cambria"/>
                <a:cs typeface="Cambria"/>
                <a:sym typeface="Cambria"/>
              </a:rPr>
              <a:t> mese </a:t>
            </a:r>
            <a:r>
              <a:rPr lang="en-US" dirty="0" err="1">
                <a:solidFill>
                  <a:schemeClr val="accent6">
                    <a:lumMod val="75000"/>
                  </a:schemeClr>
                </a:solidFill>
                <a:latin typeface="Cambria"/>
                <a:ea typeface="Cambria"/>
                <a:cs typeface="Cambria"/>
                <a:sym typeface="Cambria"/>
              </a:rPr>
              <a:t>dell'anno</a:t>
            </a:r>
            <a:r>
              <a:rPr lang="en-US" dirty="0">
                <a:solidFill>
                  <a:schemeClr val="accent6">
                    <a:lumMod val="75000"/>
                  </a:schemeClr>
                </a:solidFill>
                <a:latin typeface="Cambria"/>
                <a:ea typeface="Cambria"/>
                <a:cs typeface="Cambria"/>
                <a:sym typeface="Cambria"/>
              </a:rPr>
              <a:t> 2019.</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a:solidFill>
                  <a:schemeClr val="accent6">
                    <a:lumMod val="75000"/>
                  </a:schemeClr>
                </a:solidFill>
                <a:latin typeface="Cambria"/>
                <a:ea typeface="Cambria"/>
                <a:cs typeface="Cambria"/>
                <a:sym typeface="Cambria"/>
              </a:rPr>
              <a:t>Piano </a:t>
            </a:r>
            <a:r>
              <a:rPr lang="en-US" b="1" dirty="0" err="1">
                <a:solidFill>
                  <a:schemeClr val="accent6">
                    <a:lumMod val="75000"/>
                  </a:schemeClr>
                </a:solidFill>
                <a:latin typeface="Cambria"/>
                <a:ea typeface="Cambria"/>
                <a:cs typeface="Cambria"/>
                <a:sym typeface="Cambria"/>
              </a:rPr>
              <a:t>transizione</a:t>
            </a:r>
            <a:r>
              <a:rPr lang="en-US" b="1" dirty="0">
                <a:solidFill>
                  <a:schemeClr val="accent6">
                    <a:lumMod val="75000"/>
                  </a:schemeClr>
                </a:solidFill>
                <a:latin typeface="Cambria"/>
                <a:ea typeface="Cambria"/>
                <a:cs typeface="Cambria"/>
                <a:sym typeface="Cambria"/>
              </a:rPr>
              <a:t> 4.0</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Riconosce</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imposta</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investimenti</a:t>
            </a:r>
            <a:r>
              <a:rPr lang="en-US" dirty="0">
                <a:solidFill>
                  <a:schemeClr val="accent6">
                    <a:lumMod val="75000"/>
                  </a:schemeClr>
                </a:solidFill>
                <a:latin typeface="Cambria"/>
                <a:ea typeface="Cambria"/>
                <a:cs typeface="Cambria"/>
                <a:sym typeface="Cambria"/>
              </a:rPr>
              <a:t> in </a:t>
            </a:r>
            <a:r>
              <a:rPr lang="en-US" dirty="0" err="1">
                <a:solidFill>
                  <a:schemeClr val="accent6">
                    <a:lumMod val="75000"/>
                  </a:schemeClr>
                </a:solidFill>
                <a:latin typeface="Cambria"/>
                <a:ea typeface="Cambria"/>
                <a:cs typeface="Cambria"/>
                <a:sym typeface="Cambria"/>
              </a:rPr>
              <a:t>beni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materiali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funzionali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trasformazione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tecnologica</a:t>
            </a:r>
            <a:r>
              <a:rPr lang="en-US" dirty="0">
                <a:solidFill>
                  <a:schemeClr val="accent6">
                    <a:lumMod val="75000"/>
                  </a:schemeClr>
                </a:solidFill>
                <a:latin typeface="Cambria"/>
                <a:ea typeface="Cambria"/>
                <a:cs typeface="Cambria"/>
                <a:sym typeface="Cambria"/>
              </a:rPr>
              <a:t> e </a:t>
            </a:r>
            <a:r>
              <a:rPr lang="en-US" dirty="0" err="1">
                <a:solidFill>
                  <a:schemeClr val="accent6">
                    <a:lumMod val="75000"/>
                  </a:schemeClr>
                </a:solidFill>
                <a:latin typeface="Cambria"/>
                <a:ea typeface="Cambria"/>
                <a:cs typeface="Cambria"/>
                <a:sym typeface="Cambria"/>
              </a:rPr>
              <a:t>digitale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secondo il </a:t>
            </a:r>
            <a:r>
              <a:rPr lang="en-US" dirty="0" err="1">
                <a:solidFill>
                  <a:schemeClr val="accent6">
                    <a:lumMod val="75000"/>
                  </a:schemeClr>
                </a:solidFill>
                <a:latin typeface="Cambria"/>
                <a:ea typeface="Cambria"/>
                <a:cs typeface="Cambria"/>
                <a:sym typeface="Cambria"/>
              </a:rPr>
              <a:t>modello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Industria</a:t>
            </a:r>
            <a:r>
              <a:rPr lang="en-US" dirty="0">
                <a:solidFill>
                  <a:schemeClr val="accent6">
                    <a:lumMod val="75000"/>
                  </a:schemeClr>
                </a:solidFill>
                <a:latin typeface="Cambria"/>
                <a:ea typeface="Cambria"/>
                <a:cs typeface="Cambria"/>
                <a:sym typeface="Cambria"/>
              </a:rPr>
              <a:t> 4.0, per la quota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 10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 </a:t>
            </a:r>
            <a:r>
              <a:rPr lang="en-US" dirty="0" err="1">
                <a:solidFill>
                  <a:schemeClr val="accent6">
                    <a:lumMod val="75000"/>
                  </a:schemeClr>
                </a:solidFill>
                <a:latin typeface="Cambria"/>
                <a:ea typeface="Cambria"/>
                <a:cs typeface="Cambria"/>
                <a:sym typeface="Cambria"/>
              </a:rPr>
              <a:t>degli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investimenti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inclusi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PNRR </a:t>
            </a:r>
            <a:r>
              <a:rPr lang="en-US" dirty="0" err="1">
                <a:solidFill>
                  <a:schemeClr val="accent6">
                    <a:lumMod val="75000"/>
                  </a:schemeClr>
                </a:solidFill>
                <a:latin typeface="Cambria"/>
                <a:ea typeface="Cambria"/>
                <a:cs typeface="Cambria"/>
                <a:sym typeface="Cambria"/>
              </a:rPr>
              <a:t>diretti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realizzazione</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obiettivi</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transizione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ecologica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periodo</a:t>
            </a:r>
            <a:r>
              <a:rPr lang="en-US" dirty="0">
                <a:solidFill>
                  <a:schemeClr val="accent6">
                    <a:lumMod val="75000"/>
                  </a:schemeClr>
                </a:solidFill>
                <a:latin typeface="Cambria"/>
                <a:ea typeface="Cambria"/>
                <a:cs typeface="Cambria"/>
                <a:sym typeface="Cambria"/>
              </a:rPr>
              <a:t> 2023-2025, </a:t>
            </a:r>
            <a:r>
              <a:rPr lang="en-US" dirty="0" err="1">
                <a:solidFill>
                  <a:schemeClr val="accent6">
                    <a:lumMod val="75000"/>
                  </a:schemeClr>
                </a:solidFill>
                <a:latin typeface="Cambria"/>
                <a:ea typeface="Cambria"/>
                <a:cs typeface="Cambria"/>
                <a:sym typeface="Cambria"/>
              </a:rPr>
              <a:t>nella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misura</a:t>
            </a:r>
            <a:r>
              <a:rPr lang="en-US" dirty="0">
                <a:solidFill>
                  <a:schemeClr val="accent6">
                    <a:lumMod val="75000"/>
                  </a:schemeClr>
                </a:solidFill>
                <a:latin typeface="Cambria"/>
                <a:ea typeface="Cambria"/>
                <a:cs typeface="Cambria"/>
                <a:sym typeface="Cambria"/>
              </a:rPr>
              <a:t> del 5 per cento (</a:t>
            </a:r>
            <a:r>
              <a:rPr lang="en-US" dirty="0" err="1">
                <a:solidFill>
                  <a:schemeClr val="accent6">
                    <a:lumMod val="75000"/>
                  </a:schemeClr>
                </a:solidFill>
                <a:latin typeface="Cambria"/>
                <a:ea typeface="Cambria"/>
                <a:cs typeface="Cambria"/>
                <a:sym typeface="Cambria"/>
              </a:rPr>
              <a:t>aliquota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vigente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elevando</a:t>
            </a:r>
            <a:r>
              <a:rPr lang="en-US" dirty="0">
                <a:solidFill>
                  <a:schemeClr val="accent6">
                    <a:lumMod val="75000"/>
                  </a:schemeClr>
                </a:solidFill>
                <a:latin typeface="Cambria"/>
                <a:ea typeface="Cambria"/>
                <a:cs typeface="Cambria"/>
                <a:sym typeface="Cambria"/>
              </a:rPr>
              <a:t> per </a:t>
            </a:r>
            <a:r>
              <a:rPr lang="en-US" dirty="0" err="1">
                <a:solidFill>
                  <a:schemeClr val="accent6">
                    <a:lumMod val="75000"/>
                  </a:schemeClr>
                </a:solidFill>
                <a:latin typeface="Cambria"/>
                <a:ea typeface="Cambria"/>
                <a:cs typeface="Cambria"/>
                <a:sym typeface="Cambria"/>
              </a:rPr>
              <a:t>tali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investimenti</a:t>
            </a:r>
            <a:r>
              <a:rPr lang="en-US" dirty="0">
                <a:solidFill>
                  <a:schemeClr val="accent6">
                    <a:lumMod val="75000"/>
                  </a:schemeClr>
                </a:solidFill>
                <a:latin typeface="Cambria"/>
                <a:ea typeface="Cambria"/>
                <a:cs typeface="Cambria"/>
                <a:sym typeface="Cambria"/>
              </a:rPr>
              <a:t> il </a:t>
            </a:r>
            <a:r>
              <a:rPr lang="en-US" dirty="0" err="1">
                <a:solidFill>
                  <a:schemeClr val="accent6">
                    <a:lumMod val="75000"/>
                  </a:schemeClr>
                </a:solidFill>
                <a:latin typeface="Cambria"/>
                <a:ea typeface="Cambria"/>
                <a:cs typeface="Cambria"/>
                <a:sym typeface="Cambria"/>
              </a:rPr>
              <a:t>limite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massimo</a:t>
            </a:r>
            <a:r>
              <a:rPr lang="en-US" dirty="0">
                <a:solidFill>
                  <a:schemeClr val="accent6">
                    <a:lumMod val="75000"/>
                  </a:schemeClr>
                </a:solidFill>
                <a:latin typeface="Cambria"/>
                <a:ea typeface="Cambria"/>
                <a:cs typeface="Cambria"/>
                <a:sym typeface="Cambria"/>
              </a:rPr>
              <a:t> di </a:t>
            </a:r>
            <a:r>
              <a:rPr lang="en-US" dirty="0" err="1">
                <a:solidFill>
                  <a:schemeClr val="accent6">
                    <a:lumMod val="75000"/>
                  </a:schemeClr>
                </a:solidFill>
                <a:latin typeface="Cambria"/>
                <a:ea typeface="Cambria"/>
                <a:cs typeface="Cambria"/>
                <a:sym typeface="Cambria"/>
              </a:rPr>
              <a:t>costi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ammissibili</a:t>
            </a:r>
            <a:r>
              <a:rPr lang="en-US" dirty="0">
                <a:solidFill>
                  <a:schemeClr val="accent6">
                    <a:lumMod val="75000"/>
                  </a:schemeClr>
                </a:solidFill>
                <a:latin typeface="Cambria"/>
                <a:ea typeface="Cambria"/>
                <a:cs typeface="Cambria"/>
                <a:sym typeface="Cambria"/>
              </a:rPr>
              <a:t> da 20 a 50 </a:t>
            </a:r>
            <a:r>
              <a:rPr lang="en-US" dirty="0" err="1">
                <a:solidFill>
                  <a:schemeClr val="accent6">
                    <a:lumMod val="75000"/>
                  </a:schemeClr>
                </a:solidFill>
                <a:latin typeface="Cambria"/>
                <a:ea typeface="Cambria"/>
                <a:cs typeface="Cambria"/>
                <a:sym typeface="Cambria"/>
              </a:rPr>
              <a:t>milioni</a:t>
            </a:r>
            <a:r>
              <a:rPr lang="en-US" dirty="0">
                <a:solidFill>
                  <a:schemeClr val="accent6">
                    <a:lumMod val="75000"/>
                  </a:schemeClr>
                </a:solidFill>
                <a:latin typeface="Cambria"/>
                <a:ea typeface="Cambria"/>
                <a:cs typeface="Cambria"/>
                <a:sym typeface="Cambria"/>
              </a:rPr>
              <a:t> di euro.</a:t>
            </a:r>
            <a:endParaRPr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None/>
            </a:pPr>
            <a:endParaRPr dirty="0">
              <a:solidFill>
                <a:schemeClr val="accent6">
                  <a:lumMod val="75000"/>
                </a:schemeClr>
              </a:solidFill>
              <a:latin typeface="Cambria"/>
              <a:ea typeface="Cambria"/>
              <a:cs typeface="Cambria"/>
              <a:sym typeface="Cambria"/>
            </a:endParaRPr>
          </a:p>
          <a:p>
            <a:pPr marL="457200" lvl="0" indent="-317500" algn="just" rtl="0">
              <a:lnSpc>
                <a:spcPct val="115000"/>
              </a:lnSpc>
              <a:spcBef>
                <a:spcPts val="0"/>
              </a:spcBef>
              <a:spcAft>
                <a:spcPts val="0"/>
              </a:spcAft>
              <a:buClr>
                <a:srgbClr val="073763"/>
              </a:buClr>
              <a:buSzPts val="1400"/>
              <a:buFont typeface="Georgia"/>
              <a:buChar char="●"/>
            </a:pPr>
            <a:r>
              <a:rPr lang="en-US" b="1" dirty="0" err="1">
                <a:solidFill>
                  <a:schemeClr val="accent6">
                    <a:lumMod val="75000"/>
                  </a:schemeClr>
                </a:solidFill>
                <a:latin typeface="Cambria"/>
                <a:ea typeface="Cambria"/>
                <a:cs typeface="Cambria"/>
                <a:sym typeface="Cambria"/>
              </a:rPr>
              <a:t>Riduzione</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bollette</a:t>
            </a:r>
            <a:r>
              <a:rPr lang="en-US" b="1" dirty="0">
                <a:solidFill>
                  <a:schemeClr val="accent6">
                    <a:lumMod val="75000"/>
                  </a:schemeClr>
                </a:solidFill>
                <a:latin typeface="Cambria"/>
                <a:ea typeface="Cambria"/>
                <a:cs typeface="Cambria"/>
                <a:sym typeface="Cambria"/>
              </a:rPr>
              <a:t> per </a:t>
            </a:r>
            <a:r>
              <a:rPr lang="en-US" b="1" dirty="0" err="1">
                <a:solidFill>
                  <a:schemeClr val="accent6">
                    <a:lumMod val="75000"/>
                  </a:schemeClr>
                </a:solidFill>
                <a:latin typeface="Cambria"/>
                <a:ea typeface="Cambria"/>
                <a:cs typeface="Cambria"/>
                <a:sym typeface="Cambria"/>
              </a:rPr>
              <a:t>gli</a:t>
            </a:r>
            <a:r>
              <a:rPr lang="en-US" b="1" dirty="0">
                <a:solidFill>
                  <a:schemeClr val="accent6">
                    <a:lumMod val="75000"/>
                  </a:schemeClr>
                </a:solidFill>
                <a:latin typeface="Cambria"/>
                <a:ea typeface="Cambria"/>
                <a:cs typeface="Cambria"/>
                <a:sym typeface="Cambria"/>
              </a:rPr>
              <a:t> </a:t>
            </a:r>
            <a:r>
              <a:rPr lang="en-US" b="1" dirty="0" err="1">
                <a:solidFill>
                  <a:schemeClr val="accent6">
                    <a:lumMod val="75000"/>
                  </a:schemeClr>
                </a:solidFill>
                <a:latin typeface="Cambria"/>
                <a:ea typeface="Cambria"/>
                <a:cs typeface="Cambria"/>
                <a:sym typeface="Cambria"/>
              </a:rPr>
              <a:t>energivor</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Attribuisce</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contributo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straordinario</a:t>
            </a:r>
            <a:r>
              <a:rPr lang="en-US" dirty="0">
                <a:solidFill>
                  <a:schemeClr val="accent6">
                    <a:lumMod val="75000"/>
                  </a:schemeClr>
                </a:solidFill>
                <a:latin typeface="Cambria"/>
                <a:ea typeface="Cambria"/>
                <a:cs typeface="Cambria"/>
                <a:sym typeface="Cambria"/>
              </a:rPr>
              <a:t>, sotto forma di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alle </a:t>
            </a:r>
            <a:r>
              <a:rPr lang="en-US" dirty="0" err="1">
                <a:solidFill>
                  <a:schemeClr val="accent6">
                    <a:lumMod val="75000"/>
                  </a:schemeClr>
                </a:solidFill>
                <a:latin typeface="Cambria"/>
                <a:ea typeface="Cambria"/>
                <a:cs typeface="Cambria"/>
                <a:sym typeface="Cambria"/>
              </a:rPr>
              <a:t>imprese</a:t>
            </a:r>
            <a:r>
              <a:rPr lang="en-US" dirty="0">
                <a:solidFill>
                  <a:schemeClr val="accent6">
                    <a:lumMod val="75000"/>
                  </a:schemeClr>
                </a:solidFill>
                <a:latin typeface="Cambria"/>
                <a:ea typeface="Cambria"/>
                <a:cs typeface="Cambria"/>
                <a:sym typeface="Cambria"/>
              </a:rPr>
              <a:t> cd. </a:t>
            </a:r>
            <a:r>
              <a:rPr lang="en-US" dirty="0" err="1">
                <a:solidFill>
                  <a:schemeClr val="accent6">
                    <a:lumMod val="75000"/>
                  </a:schemeClr>
                </a:solidFill>
                <a:latin typeface="Cambria"/>
                <a:ea typeface="Cambria"/>
                <a:cs typeface="Cambria"/>
                <a:sym typeface="Cambria"/>
              </a:rPr>
              <a:t>energivore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i</a:t>
            </a:r>
            <a:r>
              <a:rPr lang="en-US" dirty="0">
                <a:solidFill>
                  <a:schemeClr val="accent6">
                    <a:lumMod val="75000"/>
                  </a:schemeClr>
                </a:solidFill>
                <a:latin typeface="Cambria"/>
                <a:ea typeface="Cambria"/>
                <a:cs typeface="Cambria"/>
                <a:sym typeface="Cambria"/>
              </a:rPr>
              <a:t> cui </a:t>
            </a:r>
            <a:r>
              <a:rPr lang="en-US" dirty="0" err="1">
                <a:solidFill>
                  <a:schemeClr val="accent6">
                    <a:lumMod val="75000"/>
                  </a:schemeClr>
                </a:solidFill>
                <a:latin typeface="Cambria"/>
                <a:ea typeface="Cambria"/>
                <a:cs typeface="Cambria"/>
                <a:sym typeface="Cambria"/>
              </a:rPr>
              <a:t>costi</a:t>
            </a:r>
            <a:r>
              <a:rPr lang="en-US" dirty="0">
                <a:solidFill>
                  <a:schemeClr val="accent6">
                    <a:lumMod val="75000"/>
                  </a:schemeClr>
                </a:solidFill>
                <a:latin typeface="Cambria"/>
                <a:ea typeface="Cambria"/>
                <a:cs typeface="Cambria"/>
                <a:sym typeface="Cambria"/>
              </a:rPr>
              <a:t> per kWh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componente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energia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elettrica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calcolati</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sulla</a:t>
            </a:r>
            <a:r>
              <a:rPr lang="en-US" dirty="0">
                <a:solidFill>
                  <a:schemeClr val="accent6">
                    <a:lumMod val="75000"/>
                  </a:schemeClr>
                </a:solidFill>
                <a:latin typeface="Cambria"/>
                <a:ea typeface="Cambria"/>
                <a:cs typeface="Cambria"/>
                <a:sym typeface="Cambria"/>
              </a:rPr>
              <a:t> base </a:t>
            </a:r>
            <a:r>
              <a:rPr lang="en-US" dirty="0" err="1">
                <a:solidFill>
                  <a:schemeClr val="accent6">
                    <a:lumMod val="75000"/>
                  </a:schemeClr>
                </a:solidFill>
                <a:latin typeface="Cambria"/>
                <a:ea typeface="Cambria"/>
                <a:cs typeface="Cambria"/>
                <a:sym typeface="Cambria"/>
              </a:rPr>
              <a:t>della</a:t>
            </a:r>
            <a:r>
              <a:rPr lang="en-US" dirty="0">
                <a:solidFill>
                  <a:schemeClr val="accent6">
                    <a:lumMod val="75000"/>
                  </a:schemeClr>
                </a:solidFill>
                <a:latin typeface="Cambria"/>
                <a:ea typeface="Cambria"/>
                <a:cs typeface="Cambria"/>
                <a:sym typeface="Cambria"/>
              </a:rPr>
              <a:t> media </a:t>
            </a:r>
            <a:r>
              <a:rPr lang="en-US" dirty="0" err="1">
                <a:solidFill>
                  <a:schemeClr val="accent6">
                    <a:lumMod val="75000"/>
                  </a:schemeClr>
                </a:solidFill>
                <a:latin typeface="Cambria"/>
                <a:ea typeface="Cambria"/>
                <a:cs typeface="Cambria"/>
                <a:sym typeface="Cambria"/>
              </a:rPr>
              <a:t>dell’ultimo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2021 </a:t>
            </a:r>
            <a:r>
              <a:rPr lang="en-US" dirty="0" err="1">
                <a:solidFill>
                  <a:schemeClr val="accent6">
                    <a:lumMod val="75000"/>
                  </a:schemeClr>
                </a:solidFill>
                <a:latin typeface="Cambria"/>
                <a:ea typeface="Cambria"/>
                <a:cs typeface="Cambria"/>
                <a:sym typeface="Cambria"/>
              </a:rPr>
              <a:t>abbiano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subìto</a:t>
            </a:r>
            <a:r>
              <a:rPr lang="en-US" dirty="0">
                <a:solidFill>
                  <a:schemeClr val="accent6">
                    <a:lumMod val="75000"/>
                  </a:schemeClr>
                </a:solidFill>
                <a:latin typeface="Cambria"/>
                <a:ea typeface="Cambria"/>
                <a:cs typeface="Cambria"/>
                <a:sym typeface="Cambria"/>
              </a:rPr>
              <a:t> un </a:t>
            </a:r>
            <a:r>
              <a:rPr lang="en-US" dirty="0" err="1">
                <a:solidFill>
                  <a:schemeClr val="accent6">
                    <a:lumMod val="75000"/>
                  </a:schemeClr>
                </a:solidFill>
                <a:latin typeface="Cambria"/>
                <a:ea typeface="Cambria"/>
                <a:cs typeface="Cambria"/>
                <a:sym typeface="Cambria"/>
              </a:rPr>
              <a:t>incremento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superiore</a:t>
            </a:r>
            <a:r>
              <a:rPr lang="en-US" dirty="0">
                <a:solidFill>
                  <a:schemeClr val="accent6">
                    <a:lumMod val="75000"/>
                  </a:schemeClr>
                </a:solidFill>
                <a:latin typeface="Cambria"/>
                <a:ea typeface="Cambria"/>
                <a:cs typeface="Cambria"/>
                <a:sym typeface="Cambria"/>
              </a:rPr>
              <a:t> al 30 per cento </a:t>
            </a:r>
            <a:r>
              <a:rPr lang="en-US" dirty="0" err="1">
                <a:solidFill>
                  <a:schemeClr val="accent6">
                    <a:lumMod val="75000"/>
                  </a:schemeClr>
                </a:solidFill>
                <a:latin typeface="Cambria"/>
                <a:ea typeface="Cambria"/>
                <a:cs typeface="Cambria"/>
                <a:sym typeface="Cambria"/>
              </a:rPr>
              <a:t>relativo</a:t>
            </a:r>
            <a:r>
              <a:rPr lang="en-US" dirty="0">
                <a:solidFill>
                  <a:schemeClr val="accent6">
                    <a:lumMod val="75000"/>
                  </a:schemeClr>
                </a:solidFill>
                <a:latin typeface="Cambria"/>
                <a:ea typeface="Cambria"/>
                <a:cs typeface="Cambria"/>
                <a:sym typeface="Cambria"/>
              </a:rPr>
              <a:t> al </a:t>
            </a:r>
            <a:r>
              <a:rPr lang="en-US" dirty="0" err="1">
                <a:solidFill>
                  <a:schemeClr val="accent6">
                    <a:lumMod val="75000"/>
                  </a:schemeClr>
                </a:solidFill>
                <a:latin typeface="Cambria"/>
                <a:ea typeface="Cambria"/>
                <a:cs typeface="Cambria"/>
                <a:sym typeface="Cambria"/>
              </a:rPr>
              <a:t>medesimo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periodo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dell’anno</a:t>
            </a:r>
            <a:r>
              <a:rPr lang="en-US" dirty="0">
                <a:solidFill>
                  <a:schemeClr val="accent6">
                    <a:lumMod val="75000"/>
                  </a:schemeClr>
                </a:solidFill>
                <a:latin typeface="Cambria"/>
                <a:ea typeface="Cambria"/>
                <a:cs typeface="Cambria"/>
                <a:sym typeface="Cambria"/>
              </a:rPr>
              <a:t> 2019. Il </a:t>
            </a:r>
            <a:r>
              <a:rPr lang="en-US" dirty="0" err="1">
                <a:solidFill>
                  <a:schemeClr val="accent6">
                    <a:lumMod val="75000"/>
                  </a:schemeClr>
                </a:solidFill>
                <a:latin typeface="Cambria"/>
                <a:ea typeface="Cambria"/>
                <a:cs typeface="Cambria"/>
                <a:sym typeface="Cambria"/>
              </a:rPr>
              <a:t>credito</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d’imposta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è</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pari</a:t>
            </a:r>
            <a:r>
              <a:rPr lang="en-US" dirty="0">
                <a:solidFill>
                  <a:schemeClr val="accent6">
                    <a:lumMod val="75000"/>
                  </a:schemeClr>
                </a:solidFill>
                <a:latin typeface="Cambria"/>
                <a:ea typeface="Cambria"/>
                <a:cs typeface="Cambria"/>
                <a:sym typeface="Cambria"/>
              </a:rPr>
              <a:t> al 20 per cento </a:t>
            </a:r>
            <a:r>
              <a:rPr lang="en-US" dirty="0" err="1">
                <a:solidFill>
                  <a:schemeClr val="accent6">
                    <a:lumMod val="75000"/>
                  </a:schemeClr>
                </a:solidFill>
                <a:latin typeface="Cambria"/>
                <a:ea typeface="Cambria"/>
                <a:cs typeface="Cambria"/>
                <a:sym typeface="Cambria"/>
              </a:rPr>
              <a:t>delle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spese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sostenute</a:t>
            </a:r>
            <a:r>
              <a:rPr lang="en-US" dirty="0">
                <a:solidFill>
                  <a:schemeClr val="accent6">
                    <a:lumMod val="75000"/>
                  </a:schemeClr>
                </a:solidFill>
                <a:latin typeface="Cambria"/>
                <a:ea typeface="Cambria"/>
                <a:cs typeface="Cambria"/>
                <a:sym typeface="Cambria"/>
              </a:rPr>
              <a:t> per la </a:t>
            </a:r>
            <a:r>
              <a:rPr lang="en-US" dirty="0" err="1">
                <a:solidFill>
                  <a:schemeClr val="accent6">
                    <a:lumMod val="75000"/>
                  </a:schemeClr>
                </a:solidFill>
                <a:latin typeface="Cambria"/>
                <a:ea typeface="Cambria"/>
                <a:cs typeface="Cambria"/>
                <a:sym typeface="Cambria"/>
              </a:rPr>
              <a:t>componente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energetica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acquistata</a:t>
            </a:r>
            <a:r>
              <a:rPr lang="en-US" dirty="0">
                <a:solidFill>
                  <a:schemeClr val="accent6">
                    <a:lumMod val="75000"/>
                  </a:schemeClr>
                </a:solidFill>
                <a:latin typeface="Cambria"/>
                <a:ea typeface="Cambria"/>
                <a:cs typeface="Cambria"/>
                <a:sym typeface="Cambria"/>
              </a:rPr>
              <a:t> ed </a:t>
            </a:r>
            <a:r>
              <a:rPr lang="en-US" dirty="0" err="1">
                <a:solidFill>
                  <a:schemeClr val="accent6">
                    <a:lumMod val="75000"/>
                  </a:schemeClr>
                </a:solidFill>
                <a:latin typeface="Cambria"/>
                <a:ea typeface="Cambria"/>
                <a:cs typeface="Cambria"/>
                <a:sym typeface="Cambria"/>
              </a:rPr>
              <a:t>effettivamente</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utilizzata</a:t>
            </a:r>
            <a:r>
              <a:rPr lang="en-US" dirty="0">
                <a:solidFill>
                  <a:schemeClr val="accent6">
                    <a:lumMod val="75000"/>
                  </a:schemeClr>
                </a:solidFill>
                <a:latin typeface="Cambria"/>
                <a:ea typeface="Cambria"/>
                <a:cs typeface="Cambria"/>
                <a:sym typeface="Cambria"/>
              </a:rPr>
              <a:t> </a:t>
            </a:r>
            <a:r>
              <a:rPr lang="en-US" dirty="0" err="1">
                <a:solidFill>
                  <a:schemeClr val="accent6">
                    <a:lumMod val="75000"/>
                  </a:schemeClr>
                </a:solidFill>
                <a:latin typeface="Cambria"/>
                <a:ea typeface="Cambria"/>
                <a:cs typeface="Cambria"/>
                <a:sym typeface="Cambria"/>
              </a:rPr>
              <a:t>nel</a:t>
            </a:r>
            <a:r>
              <a:rPr lang="en-US" dirty="0">
                <a:solidFill>
                  <a:schemeClr val="accent6">
                    <a:lumMod val="75000"/>
                  </a:schemeClr>
                </a:solidFill>
                <a:latin typeface="Cambria"/>
                <a:ea typeface="Cambria"/>
                <a:cs typeface="Cambria"/>
                <a:sym typeface="Cambria"/>
              </a:rPr>
              <a:t> primo </a:t>
            </a:r>
            <a:r>
              <a:rPr lang="en-US" dirty="0" err="1">
                <a:solidFill>
                  <a:schemeClr val="accent6">
                    <a:lumMod val="75000"/>
                  </a:schemeClr>
                </a:solidFill>
                <a:latin typeface="Cambria"/>
                <a:ea typeface="Cambria"/>
                <a:cs typeface="Cambria"/>
                <a:sym typeface="Cambria"/>
              </a:rPr>
              <a:t>trimestre</a:t>
            </a:r>
            <a:r>
              <a:rPr lang="en-US" dirty="0">
                <a:solidFill>
                  <a:schemeClr val="accent6">
                    <a:lumMod val="75000"/>
                  </a:schemeClr>
                </a:solidFill>
                <a:latin typeface="Cambria"/>
                <a:ea typeface="Cambria"/>
                <a:cs typeface="Cambria"/>
                <a:sym typeface="Cambria"/>
              </a:rPr>
              <a:t> 2022.</a:t>
            </a:r>
            <a:endParaRPr sz="1700" b="1" dirty="0">
              <a:solidFill>
                <a:schemeClr val="accent6">
                  <a:lumMod val="75000"/>
                </a:schemeClr>
              </a:solidFill>
              <a:latin typeface="Cambria"/>
              <a:ea typeface="Cambria"/>
              <a:cs typeface="Cambria"/>
              <a:sym typeface="Cambria"/>
            </a:endParaRPr>
          </a:p>
          <a:p>
            <a:pPr marL="0" lvl="0" indent="0" algn="just" rtl="0">
              <a:lnSpc>
                <a:spcPct val="115000"/>
              </a:lnSpc>
              <a:spcBef>
                <a:spcPts val="0"/>
              </a:spcBef>
              <a:spcAft>
                <a:spcPts val="0"/>
              </a:spcAft>
              <a:buClr>
                <a:schemeClr val="dk1"/>
              </a:buClr>
              <a:buSzPts val="1100"/>
              <a:buFont typeface="Arial"/>
              <a:buNone/>
            </a:pPr>
            <a:endParaRPr sz="1100" dirty="0">
              <a:solidFill>
                <a:srgbClr val="666666"/>
              </a:solidFill>
              <a:latin typeface="Georgia"/>
              <a:ea typeface="Georgia"/>
              <a:cs typeface="Georgia"/>
              <a:sym typeface="Georgia"/>
            </a:endParaRPr>
          </a:p>
          <a:p>
            <a:pPr marL="457200" marR="0" lvl="0" indent="0" algn="just" rtl="0">
              <a:lnSpc>
                <a:spcPct val="115000"/>
              </a:lnSpc>
              <a:spcBef>
                <a:spcPts val="1200"/>
              </a:spcBef>
              <a:spcAft>
                <a:spcPts val="0"/>
              </a:spcAft>
              <a:buClr>
                <a:schemeClr val="dk1"/>
              </a:buClr>
              <a:buSzPts val="1200"/>
              <a:buFont typeface="Arial"/>
              <a:buNone/>
            </a:pPr>
            <a:endParaRPr sz="1400" b="0" i="0" u="none" strike="noStrike" cap="none" dirty="0">
              <a:solidFill>
                <a:srgbClr val="0C343D"/>
              </a:solidFill>
              <a:latin typeface="Cambria"/>
              <a:ea typeface="Cambria"/>
              <a:cs typeface="Cambria"/>
              <a:sym typeface="Cambria"/>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rgbClr val="0C343D"/>
              </a:solidFill>
              <a:latin typeface="Cambria"/>
              <a:ea typeface="Cambria"/>
              <a:cs typeface="Cambria"/>
              <a:sym typeface="Cambria"/>
            </a:endParaRPr>
          </a:p>
          <a:p>
            <a:pPr marL="457200" marR="0" lvl="0" indent="0" algn="just" rtl="0">
              <a:lnSpc>
                <a:spcPct val="115000"/>
              </a:lnSpc>
              <a:spcBef>
                <a:spcPts val="1200"/>
              </a:spcBef>
              <a:spcAft>
                <a:spcPts val="1200"/>
              </a:spcAft>
              <a:buClr>
                <a:srgbClr val="000000"/>
              </a:buClr>
              <a:buSzPts val="1200"/>
              <a:buFont typeface="Arial"/>
              <a:buNone/>
            </a:pPr>
            <a:endParaRPr sz="1400" b="0" i="0" u="none" strike="noStrike" cap="none" dirty="0">
              <a:solidFill>
                <a:srgbClr val="0C343D"/>
              </a:solidFill>
              <a:latin typeface="Cambria"/>
              <a:ea typeface="Cambria"/>
              <a:cs typeface="Cambria"/>
              <a:sym typeface="Cambria"/>
            </a:endParaRPr>
          </a:p>
        </p:txBody>
      </p:sp>
      <p:pic>
        <p:nvPicPr>
          <p:cNvPr id="231" name="Google Shape;231;g11a7ca69686_0_76"/>
          <p:cNvPicPr preferRelativeResize="0"/>
          <p:nvPr/>
        </p:nvPicPr>
        <p:blipFill rotWithShape="1">
          <a:blip r:embed="rId3">
            <a:alphaModFix/>
          </a:blip>
          <a:srcRect/>
          <a:stretch/>
        </p:blipFill>
        <p:spPr>
          <a:xfrm>
            <a:off x="9566025" y="366900"/>
            <a:ext cx="1718438" cy="349925"/>
          </a:xfrm>
          <a:prstGeom prst="rect">
            <a:avLst/>
          </a:prstGeom>
          <a:noFill/>
          <a:ln>
            <a:noFill/>
          </a:ln>
        </p:spPr>
      </p:pic>
      <p:sp>
        <p:nvSpPr>
          <p:cNvPr id="232" name="Google Shape;232;g11a7ca69686_0_76"/>
          <p:cNvSpPr txBox="1"/>
          <p:nvPr/>
        </p:nvSpPr>
        <p:spPr>
          <a:xfrm>
            <a:off x="506677" y="366888"/>
            <a:ext cx="544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err="1">
                <a:solidFill>
                  <a:schemeClr val="accent6">
                    <a:lumMod val="75000"/>
                  </a:schemeClr>
                </a:solidFill>
                <a:latin typeface="Cambria"/>
                <a:ea typeface="Cambria"/>
                <a:cs typeface="Cambria"/>
                <a:sym typeface="Cambria"/>
              </a:rPr>
              <a:t>Credito</a:t>
            </a:r>
            <a:endParaRPr sz="2400" b="1" i="0" u="none" strike="noStrike" cap="none" dirty="0">
              <a:solidFill>
                <a:schemeClr val="accent6">
                  <a:lumMod val="75000"/>
                </a:schemeClr>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8915</Words>
  <Application>Microsoft Office PowerPoint</Application>
  <PresentationFormat>Widescreen</PresentationFormat>
  <Paragraphs>293</Paragraphs>
  <Slides>33</Slides>
  <Notes>33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33</vt:i4>
      </vt:variant>
    </vt:vector>
  </HeadingPairs>
  <TitlesOfParts>
    <vt:vector size="39" baseType="lpstr">
      <vt:lpstr>Georgia</vt:lpstr>
      <vt:lpstr>Arial Black</vt:lpstr>
      <vt:lpstr>Calibri</vt:lpstr>
      <vt:lpstr>Arial</vt:lpstr>
      <vt:lpstr>Cambria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Utopia lab</dc:creator>
  <cp:lastModifiedBy>Vincenzo Damiani</cp:lastModifiedBy>
  <cp:revision>7</cp:revision>
  <dcterms:created xsi:type="dcterms:W3CDTF">2020-10-13T14:45:20Z</dcterms:created>
  <dcterms:modified xsi:type="dcterms:W3CDTF">2022-06-02T16:36:30Z</dcterms:modified>
</cp:coreProperties>
</file>